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214" d="100"/>
          <a:sy n="214" d="100"/>
        </p:scale>
        <p:origin x="-120" y="-5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7" y="744538"/>
            <a:ext cx="66168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24034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4bc22f4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4bc22f43d5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14bc22f43d5_0_0:notes"/>
          <p:cNvSpPr txBox="1">
            <a:spLocks noGrp="1"/>
          </p:cNvSpPr>
          <p:nvPr>
            <p:ph type="sldNum" idx="12"/>
          </p:nvPr>
        </p:nvSpPr>
        <p:spPr>
          <a:xfrm>
            <a:off x="3850444" y="9430091"/>
            <a:ext cx="29457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62b3e2cd7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62b3e2cd78_0_3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62b3e2cd7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62b3e2cd78_0_4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4bc22f43d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4bc22f43d5_0_8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4bc22f43d5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4bc22f43d5_0_10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62b3e2cd7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62b3e2cd78_0_6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6cf9994ad1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6cf9994ad1_3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94e4fcfb3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94e4fcfb3c_0_3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94ef29430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94ef294305_0_1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62b3e2cd7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62b3e2cd78_0_7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62b3e2cd78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62b3e2cd78_0_10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eea3779d4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eea3779d4_0_18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4bc22f43d5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4bc22f43d5_0_14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94e4fcfb3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94e4fcfb3c_0_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6cf9994ad1_3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6cf9994ad1_3_3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6cf9994ad1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6cf9994ad1_3_1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723b0fa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723b0fa66a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723b0fa66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723b0fa66a_0_1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723b0fa66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723b0fa66a_0_2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6cf9994ad1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6cf9994ad1_3_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16cf9994ad1_3_7:notes"/>
          <p:cNvSpPr txBox="1">
            <a:spLocks noGrp="1"/>
          </p:cNvSpPr>
          <p:nvPr>
            <p:ph type="sldNum" idx="12"/>
          </p:nvPr>
        </p:nvSpPr>
        <p:spPr>
          <a:xfrm>
            <a:off x="3850444" y="9430091"/>
            <a:ext cx="29457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62b3e2cd7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62b3e2cd78_0_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62b3e2cd78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62b3e2cd78_0_9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62b3e2cd7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62b3e2cd78_0_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62b3e2cd7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62b3e2cd78_0_1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62b3e2cd7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62b3e2cd78_0_2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723b0fa66a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723b0fa66a_1_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62b3e2cd78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62b3e2cd78_0_8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7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jpe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6" Type="http://schemas.openxmlformats.org/officeDocument/2006/relationships/image" Target="../media/image51.jpeg"/><Relationship Id="rId7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4" Type="http://schemas.openxmlformats.org/officeDocument/2006/relationships/image" Target="../media/image23.png"/><Relationship Id="rId5" Type="http://schemas.openxmlformats.org/officeDocument/2006/relationships/image" Target="../media/image56.jpeg"/><Relationship Id="rId6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6" Type="http://schemas.openxmlformats.org/officeDocument/2006/relationships/image" Target="../media/image60.jpeg"/><Relationship Id="rId7" Type="http://schemas.openxmlformats.org/officeDocument/2006/relationships/image" Target="../media/image61.jpe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4" Type="http://schemas.openxmlformats.org/officeDocument/2006/relationships/image" Target="../media/image69.jpeg"/><Relationship Id="rId5" Type="http://schemas.openxmlformats.org/officeDocument/2006/relationships/image" Target="../media/image70.jpeg"/><Relationship Id="rId6" Type="http://schemas.openxmlformats.org/officeDocument/2006/relationships/image" Target="../media/image71.jpeg"/><Relationship Id="rId7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4" Type="http://schemas.openxmlformats.org/officeDocument/2006/relationships/image" Target="../media/image73.jpeg"/><Relationship Id="rId5" Type="http://schemas.openxmlformats.org/officeDocument/2006/relationships/image" Target="../media/image74.jpeg"/><Relationship Id="rId6" Type="http://schemas.openxmlformats.org/officeDocument/2006/relationships/image" Target="../media/image7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4" Type="http://schemas.openxmlformats.org/officeDocument/2006/relationships/image" Target="../media/image76.jpeg"/><Relationship Id="rId5" Type="http://schemas.openxmlformats.org/officeDocument/2006/relationships/image" Target="../media/image77.jpeg"/><Relationship Id="rId6" Type="http://schemas.openxmlformats.org/officeDocument/2006/relationships/image" Target="../media/image7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4" Type="http://schemas.openxmlformats.org/officeDocument/2006/relationships/image" Target="../media/image79.jpeg"/><Relationship Id="rId5" Type="http://schemas.openxmlformats.org/officeDocument/2006/relationships/image" Target="../media/image80.jpeg"/><Relationship Id="rId6" Type="http://schemas.openxmlformats.org/officeDocument/2006/relationships/image" Target="../media/image8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4" Type="http://schemas.openxmlformats.org/officeDocument/2006/relationships/image" Target="../media/image82.jpeg"/><Relationship Id="rId5" Type="http://schemas.openxmlformats.org/officeDocument/2006/relationships/image" Target="../media/image83.png"/><Relationship Id="rId6" Type="http://schemas.openxmlformats.org/officeDocument/2006/relationships/image" Target="../media/image8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5" Type="http://schemas.openxmlformats.org/officeDocument/2006/relationships/image" Target="../media/image24.jpe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406200" y="39662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i="1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FOR MALES &amp; FEMALES AGED 16-18</a:t>
            </a:r>
            <a:endParaRPr sz="1700" b="1" i="1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97" y="383889"/>
            <a:ext cx="1281951" cy="1070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06200" y="1909950"/>
            <a:ext cx="6388500" cy="2193900"/>
          </a:xfrm>
          <a:prstGeom prst="rect">
            <a:avLst/>
          </a:prstGeom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60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SPORT &amp;</a:t>
            </a:r>
            <a:endParaRPr sz="460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60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FOOTBALL</a:t>
            </a:r>
            <a:endParaRPr sz="460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60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EDUCATION</a:t>
            </a:r>
            <a:endParaRPr sz="460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60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PROGRAMME</a:t>
            </a:r>
            <a:endParaRPr sz="460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cxnSp>
        <p:nvCxnSpPr>
          <p:cNvPr id="63" name="Google Shape;63;p13"/>
          <p:cNvCxnSpPr/>
          <p:nvPr/>
        </p:nvCxnSpPr>
        <p:spPr>
          <a:xfrm>
            <a:off x="2289475" y="467600"/>
            <a:ext cx="0" cy="9039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4" name="Google Shape;64;p13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26" y="417058"/>
            <a:ext cx="987600" cy="9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4959675" y="271000"/>
            <a:ext cx="34128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0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COACHING &amp;</a:t>
            </a:r>
            <a:endParaRPr sz="240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0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SPORTS SCIENCE</a:t>
            </a:r>
            <a:endParaRPr sz="240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5189025" y="1002300"/>
            <a:ext cx="38862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L3 Extended Diploma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Sports Coaching &amp; Development</a:t>
            </a:r>
            <a:endParaRPr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Equivalent of 3 A Levels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Full Time 2 Year Course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Linked to our Coaching or Sports Science Pathways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100% Coursework &amp; Assessments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Progress onto University, U.S Scholarship or Employment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Course Entry: 4GCSE’s at grades 4-9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Ideally including Maths &amp; English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163" name="Google Shape;163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664" y="1102134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671" y="1708998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664" y="2149887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664" y="2588059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664" y="3181305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5107" y="3627619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5993" y="4267155"/>
            <a:ext cx="223925" cy="2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327804" y="271000"/>
            <a:ext cx="34128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0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COACHING &amp;</a:t>
            </a:r>
            <a:endParaRPr sz="240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0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SPORTS SCIENCE</a:t>
            </a:r>
            <a:endParaRPr sz="240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557150" y="1002300"/>
            <a:ext cx="42108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L2 Diploma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Physical Preparation &amp; Employability</a:t>
            </a:r>
            <a:endParaRPr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Full Time 1 Year Course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Linked to our Public Service Pathway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or Level 3 Sport Progression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100% Coursework &amp; Assessments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GCSE Maths &amp; English Progression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required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Progress onto employment within the public sector or our L3 Sports Qual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Course Entry: 3 GCSE’s at grades 3-9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Ideally including Maths &amp; English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793" y="1102134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800" y="1708998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793" y="2149887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793" y="2767673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793" y="3181305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236" y="3766412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122" y="4414112"/>
            <a:ext cx="223925" cy="2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4959675" y="347175"/>
            <a:ext cx="34128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0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SPORTS MEDIA</a:t>
            </a:r>
            <a:endParaRPr sz="240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5189025" y="1002300"/>
            <a:ext cx="38862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L3 Extended Diploma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Creative Media</a:t>
            </a:r>
            <a:endParaRPr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Equivalent of 3 A Levels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Full Time 2 Year Course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Linked to our Sports Media Pathway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100% Coursework &amp; Assessments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Progress onto University, U.S Scholarship or Employment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Course Entry: 4GCSE’s at grades 4-9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Ideally including Maths &amp; English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189" name="Google Shape;189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664" y="1102134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671" y="1708998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664" y="2149887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664" y="2588059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664" y="2993527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5107" y="3415348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5993" y="4038555"/>
            <a:ext cx="223925" cy="2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>
            <a:spLocks noGrp="1"/>
          </p:cNvSpPr>
          <p:nvPr>
            <p:ph type="title"/>
          </p:nvPr>
        </p:nvSpPr>
        <p:spPr>
          <a:xfrm>
            <a:off x="327804" y="385275"/>
            <a:ext cx="34128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0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ESPORTS</a:t>
            </a:r>
            <a:endParaRPr sz="240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570761" y="1002300"/>
            <a:ext cx="38862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L3 Extended Diploma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Esports Event Management</a:t>
            </a:r>
            <a:endParaRPr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Equivalent of 3 A Levels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Full Time 2 Year Course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Linked to our Esports Pathay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100% Coursework &amp; Assessments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Progress onto University, U.S Scholarship or Employment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Course Entry: 4GCSE’s at grades 4-9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Ideally including Maths &amp; English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202" name="Google Shape;202;p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400" y="1102134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407" y="1708998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400" y="2149887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400" y="2588059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400" y="3028905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843" y="3399019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729" y="4038555"/>
            <a:ext cx="223925" cy="2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451" y="1231326"/>
            <a:ext cx="2984000" cy="3555277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2" name="Google Shape;222;p28"/>
          <p:cNvSpPr txBox="1">
            <a:spLocks noGrp="1"/>
          </p:cNvSpPr>
          <p:nvPr>
            <p:ph type="title"/>
          </p:nvPr>
        </p:nvSpPr>
        <p:spPr>
          <a:xfrm>
            <a:off x="419400" y="333225"/>
            <a:ext cx="56253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9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COMMUNITY ENGAGEMENT</a:t>
            </a:r>
            <a:endParaRPr sz="249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223" name="Google Shape;223;p2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938" y="936411"/>
            <a:ext cx="4370324" cy="2835501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4" name="Google Shape;224;p28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81680">
            <a:off x="2577952" y="3315331"/>
            <a:ext cx="2448468" cy="1625932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28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4690">
            <a:off x="798371" y="3306351"/>
            <a:ext cx="1424916" cy="1678195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6" name="Google Shape;226;p28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571" y="233800"/>
            <a:ext cx="761654" cy="9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8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724" y="275031"/>
            <a:ext cx="1000079" cy="83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>
            <a:spLocks noGrp="1"/>
          </p:cNvSpPr>
          <p:nvPr>
            <p:ph type="title"/>
          </p:nvPr>
        </p:nvSpPr>
        <p:spPr>
          <a:xfrm>
            <a:off x="419400" y="333225"/>
            <a:ext cx="56253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9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INDUSTRY ENRICHMENT</a:t>
            </a:r>
            <a:endParaRPr sz="249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233" name="Google Shape;233;p2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514" y="940250"/>
            <a:ext cx="2356812" cy="1822223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4" name="Google Shape;234;p2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700" y="910375"/>
            <a:ext cx="2469473" cy="1852105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5" name="Google Shape;235;p2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575" y="2908475"/>
            <a:ext cx="3752450" cy="2041452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6" name="Google Shape;236;p29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075" y="705225"/>
            <a:ext cx="3183525" cy="42447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>
            <a:spLocks noGrp="1"/>
          </p:cNvSpPr>
          <p:nvPr>
            <p:ph type="title"/>
          </p:nvPr>
        </p:nvSpPr>
        <p:spPr>
          <a:xfrm>
            <a:off x="4959675" y="347175"/>
            <a:ext cx="40620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00" b="1" i="1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GO LIVE</a:t>
            </a:r>
            <a:endParaRPr sz="2400" b="1" i="1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0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PROFESSIONAL &amp; PERSONAL DEVELOPMENT</a:t>
            </a:r>
            <a:endParaRPr sz="200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42" name="Google Shape;242;p30"/>
          <p:cNvSpPr txBox="1"/>
          <p:nvPr/>
        </p:nvSpPr>
        <p:spPr>
          <a:xfrm>
            <a:off x="5189025" y="1448614"/>
            <a:ext cx="38862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Weekly Development Sessions</a:t>
            </a:r>
            <a:endParaRPr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Employability Skills &amp; Experiences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Develop Personal Skills &amp; Knowledge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Career Action Plans with SMART Objectives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Social Responsibility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Culture &amp; Environment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243" name="Google Shape;243;p3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671" y="1545712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664" y="1986602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664" y="2424773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664" y="2830241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5107" y="3456169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5993" y="3875269"/>
            <a:ext cx="223925" cy="2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>
            <a:spLocks noGrp="1"/>
          </p:cNvSpPr>
          <p:nvPr>
            <p:ph type="title"/>
          </p:nvPr>
        </p:nvSpPr>
        <p:spPr>
          <a:xfrm>
            <a:off x="300589" y="271000"/>
            <a:ext cx="34128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0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THE PLAYER DEVELOPMENT</a:t>
            </a:r>
            <a:endParaRPr sz="240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54" name="Google Shape;254;p31"/>
          <p:cNvSpPr txBox="1"/>
          <p:nvPr/>
        </p:nvSpPr>
        <p:spPr>
          <a:xfrm>
            <a:off x="529926" y="1002300"/>
            <a:ext cx="39015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Train Four TImes Per Week</a:t>
            </a:r>
            <a:endParaRPr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Highly Qualified UEFA Coaches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Performance &amp; Development Squads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for all abilities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Competitive Weekly League &amp; Cup Games 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Represent partner Lowestoft Town F.C in the FA Youth Cup 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Senior First Team Progression and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 Club Trial Links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Football Tournament &amp; Tours including MIC Cup (Spain)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255" name="Google Shape;255;p3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79" y="1102134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86" y="1521962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79" y="1955058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79" y="2596223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79" y="3228064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021" y="3828758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907" y="4460871"/>
            <a:ext cx="223925" cy="2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819775" y="1495275"/>
            <a:ext cx="4169100" cy="19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90" b="1" i="1">
                <a:latin typeface="Archivo Black"/>
                <a:ea typeface="Archivo Black"/>
                <a:cs typeface="Archivo Black"/>
                <a:sym typeface="Archivo Black"/>
              </a:rPr>
              <a:t>WHERE THE COURSE IS THE FOCUS…</a:t>
            </a:r>
            <a:endParaRPr sz="3090" b="1" i="1"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09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90" b="1" i="1">
                <a:solidFill>
                  <a:srgbClr val="008941"/>
                </a:solidFill>
                <a:latin typeface="Archivo Black"/>
                <a:ea typeface="Archivo Black"/>
                <a:cs typeface="Archivo Black"/>
                <a:sym typeface="Archivo Black"/>
              </a:rPr>
              <a:t>THE CAREER IS THE GOAL.</a:t>
            </a:r>
            <a:endParaRPr sz="3290" b="1" i="1">
              <a:solidFill>
                <a:srgbClr val="00894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>
            <a:spLocks noGrp="1"/>
          </p:cNvSpPr>
          <p:nvPr>
            <p:ph type="title"/>
          </p:nvPr>
        </p:nvSpPr>
        <p:spPr>
          <a:xfrm>
            <a:off x="4872589" y="271000"/>
            <a:ext cx="34128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0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THE PLAYER DEVELOPMENT</a:t>
            </a:r>
            <a:endParaRPr sz="240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5101926" y="1002300"/>
            <a:ext cx="37809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Filmed games and training with state of the art VEO 2 Cameras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Catapult GPS Vests to monitor progress and replicate a pro academy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Sports Session Planner for aspiring coaches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268" name="Google Shape;268;p3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2579" y="1102134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2586" y="1744352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2579" y="2571762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223516" y="3069625"/>
            <a:ext cx="1537175" cy="1921475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2" name="Google Shape;272;p32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149" y="3035000"/>
            <a:ext cx="1569526" cy="1956101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 txBox="1">
            <a:spLocks noGrp="1"/>
          </p:cNvSpPr>
          <p:nvPr>
            <p:ph type="title"/>
          </p:nvPr>
        </p:nvSpPr>
        <p:spPr>
          <a:xfrm>
            <a:off x="419400" y="333225"/>
            <a:ext cx="56253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9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THE FA YOUTH CUP</a:t>
            </a:r>
            <a:endParaRPr sz="249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278" name="Google Shape;278;p3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1350" y="484950"/>
            <a:ext cx="4432126" cy="2206799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9" name="Google Shape;279;p3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1736" y="2579750"/>
            <a:ext cx="4290889" cy="2381824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0" name="Google Shape;280;p33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1880">
            <a:off x="3771929" y="794778"/>
            <a:ext cx="1997793" cy="1997793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1" name="Google Shape;281;p33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6967">
            <a:off x="6673610" y="2674134"/>
            <a:ext cx="2224957" cy="2224957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2" name="Google Shape;282;p33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00" y="992775"/>
            <a:ext cx="752125" cy="68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3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75" y="1029100"/>
            <a:ext cx="689250" cy="68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3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13" y="2042218"/>
            <a:ext cx="1148765" cy="68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3"/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425" y="992775"/>
            <a:ext cx="586075" cy="7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3"/>
          <p:cNvPicPr preferRelativeResize="0"/>
          <p:nvPr/>
        </p:nvPicPr>
        <p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837" y="2034422"/>
            <a:ext cx="689250" cy="75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3"/>
          <p:cNvPicPr preferRelativeResize="0"/>
          <p:nvPr/>
        </p:nvPicPr>
        <p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75" y="3351050"/>
            <a:ext cx="1610526" cy="161052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3"/>
          <p:cNvSpPr txBox="1"/>
          <p:nvPr/>
        </p:nvSpPr>
        <p:spPr>
          <a:xfrm>
            <a:off x="463902" y="1639064"/>
            <a:ext cx="586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1-4</a:t>
            </a:r>
            <a:endParaRPr sz="160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89" name="Google Shape;289;p33"/>
          <p:cNvSpPr txBox="1"/>
          <p:nvPr/>
        </p:nvSpPr>
        <p:spPr>
          <a:xfrm>
            <a:off x="1685700" y="1639064"/>
            <a:ext cx="586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0-8</a:t>
            </a:r>
            <a:endParaRPr sz="160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90" name="Google Shape;290;p33"/>
          <p:cNvSpPr txBox="1"/>
          <p:nvPr/>
        </p:nvSpPr>
        <p:spPr>
          <a:xfrm>
            <a:off x="2934341" y="1639064"/>
            <a:ext cx="586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1-2</a:t>
            </a:r>
            <a:endParaRPr sz="160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91" name="Google Shape;291;p33"/>
          <p:cNvSpPr txBox="1"/>
          <p:nvPr/>
        </p:nvSpPr>
        <p:spPr>
          <a:xfrm>
            <a:off x="425611" y="2817908"/>
            <a:ext cx="586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1-1</a:t>
            </a:r>
            <a:endParaRPr sz="160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pens</a:t>
            </a:r>
            <a:endParaRPr sz="1100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92" name="Google Shape;292;p33"/>
          <p:cNvSpPr txBox="1"/>
          <p:nvPr/>
        </p:nvSpPr>
        <p:spPr>
          <a:xfrm>
            <a:off x="1677500" y="2892375"/>
            <a:ext cx="586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?-?</a:t>
            </a:r>
            <a:endParaRPr sz="1100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>
            <a:spLocks noGrp="1"/>
          </p:cNvSpPr>
          <p:nvPr>
            <p:ph type="title"/>
          </p:nvPr>
        </p:nvSpPr>
        <p:spPr>
          <a:xfrm>
            <a:off x="408850" y="338650"/>
            <a:ext cx="56253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9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LOWESTOFT TOWN FIRST TEAM SUCCESS</a:t>
            </a:r>
            <a:endParaRPr sz="249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98" name="Google Shape;298;p34"/>
          <p:cNvSpPr txBox="1"/>
          <p:nvPr/>
        </p:nvSpPr>
        <p:spPr>
          <a:xfrm rot="378">
            <a:off x="204472" y="4181875"/>
            <a:ext cx="2731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Josh Harvey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Debut at 16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Professional Club Trials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9" name="Google Shape;299;p3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329988">
            <a:off x="225125" y="1192330"/>
            <a:ext cx="3192901" cy="2852327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0" name="Google Shape;300;p3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0438" y="1223526"/>
            <a:ext cx="3123125" cy="2789951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1" name="Google Shape;301;p34"/>
          <p:cNvSpPr txBox="1"/>
          <p:nvPr/>
        </p:nvSpPr>
        <p:spPr>
          <a:xfrm rot="378">
            <a:off x="3168759" y="4181875"/>
            <a:ext cx="2731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Owen Lane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Professional Club Trials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2" name="Google Shape;302;p3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31261">
            <a:off x="5743226" y="709368"/>
            <a:ext cx="3192901" cy="2852327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3" name="Google Shape;303;p34"/>
          <p:cNvSpPr txBox="1"/>
          <p:nvPr/>
        </p:nvSpPr>
        <p:spPr>
          <a:xfrm rot="378">
            <a:off x="6296884" y="3665925"/>
            <a:ext cx="2731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Adam Sherwood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Debut at 16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4" name="Google Shape;304;p34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400" y="4013477"/>
            <a:ext cx="961275" cy="96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 txBox="1">
            <a:spLocks noGrp="1"/>
          </p:cNvSpPr>
          <p:nvPr>
            <p:ph type="title"/>
          </p:nvPr>
        </p:nvSpPr>
        <p:spPr>
          <a:xfrm>
            <a:off x="408850" y="491050"/>
            <a:ext cx="56253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9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LOCAL ALUMNI SUCCESS</a:t>
            </a:r>
            <a:endParaRPr sz="249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10" name="Google Shape;310;p35"/>
          <p:cNvSpPr txBox="1"/>
          <p:nvPr/>
        </p:nvSpPr>
        <p:spPr>
          <a:xfrm rot="378">
            <a:off x="204497" y="3706500"/>
            <a:ext cx="27315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Alexandra Denes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 2 Diploma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 3 Extended Diploma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Improved GCSE Maths &amp; English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University of Suffolk (Degree)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1" name="Google Shape;311;p3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967" y="1168972"/>
            <a:ext cx="2731534" cy="2414788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2" name="Google Shape;312;p3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27" y="1168950"/>
            <a:ext cx="2703159" cy="2414825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3" name="Google Shape;313;p35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820" y="1168972"/>
            <a:ext cx="2703157" cy="2414789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4" name="Google Shape;314;p35"/>
          <p:cNvSpPr txBox="1"/>
          <p:nvPr/>
        </p:nvSpPr>
        <p:spPr>
          <a:xfrm rot="378">
            <a:off x="3206247" y="3706500"/>
            <a:ext cx="27315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Cion Wren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 3 Extended Diploma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Sports Science Degree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Strength &amp; Conditioning Coach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Tutor at Access Sport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5" name="Google Shape;315;p35"/>
          <p:cNvSpPr txBox="1"/>
          <p:nvPr/>
        </p:nvSpPr>
        <p:spPr>
          <a:xfrm rot="352">
            <a:off x="6090150" y="3706475"/>
            <a:ext cx="29268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Ant Cox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 3 Extended Diploma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U.S Sport Scholarship Bellevue Bruins (Sports Management Degree)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Record for most assist as freshman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 txBox="1">
            <a:spLocks noGrp="1"/>
          </p:cNvSpPr>
          <p:nvPr>
            <p:ph type="title"/>
          </p:nvPr>
        </p:nvSpPr>
        <p:spPr>
          <a:xfrm>
            <a:off x="408850" y="491050"/>
            <a:ext cx="56253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9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LOCAL ALUMNI SUCCESS</a:t>
            </a:r>
            <a:endParaRPr sz="249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21" name="Google Shape;321;p36"/>
          <p:cNvSpPr txBox="1"/>
          <p:nvPr/>
        </p:nvSpPr>
        <p:spPr>
          <a:xfrm rot="378">
            <a:off x="204497" y="3706500"/>
            <a:ext cx="2731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Ben Anderson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 2 Diploma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 3 Extended Diploma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University Wolverhampton - Sports Coaching Degree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Paid Football Coach while studying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2" name="Google Shape;322;p3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967" y="1168972"/>
            <a:ext cx="2731534" cy="2414788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3" name="Google Shape;323;p3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127" y="1168950"/>
            <a:ext cx="2703159" cy="2414826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4" name="Google Shape;324;p3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820" y="1168972"/>
            <a:ext cx="2703155" cy="241479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5" name="Google Shape;325;p36"/>
          <p:cNvSpPr txBox="1"/>
          <p:nvPr/>
        </p:nvSpPr>
        <p:spPr>
          <a:xfrm rot="378">
            <a:off x="3206247" y="3706500"/>
            <a:ext cx="27315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Ollie Limburn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 3 Extended Diploma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University Nottingham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P.E Teaching Degree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6" name="Google Shape;326;p36"/>
          <p:cNvSpPr txBox="1"/>
          <p:nvPr/>
        </p:nvSpPr>
        <p:spPr>
          <a:xfrm rot="352">
            <a:off x="6090150" y="3706475"/>
            <a:ext cx="2926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Ethan Hornigold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 3 Extended Diploma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UCFB Wembley Stadium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Sports Media &amp; Broadcasting Degree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7"/>
          <p:cNvSpPr txBox="1">
            <a:spLocks noGrp="1"/>
          </p:cNvSpPr>
          <p:nvPr>
            <p:ph type="title"/>
          </p:nvPr>
        </p:nvSpPr>
        <p:spPr>
          <a:xfrm>
            <a:off x="408850" y="491050"/>
            <a:ext cx="56253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9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LOCAL ALUMNI SUCCESS</a:t>
            </a:r>
            <a:endParaRPr sz="249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32" name="Google Shape;332;p37"/>
          <p:cNvSpPr txBox="1"/>
          <p:nvPr/>
        </p:nvSpPr>
        <p:spPr>
          <a:xfrm rot="378">
            <a:off x="204497" y="3706500"/>
            <a:ext cx="27315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William Ellard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 Student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Accepted onto the Swim England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Diploma in Sporting Excellence Programme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3" name="Google Shape;333;p3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967" y="1168972"/>
            <a:ext cx="2731534" cy="2414787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4" name="Google Shape;334;p3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127" y="1168950"/>
            <a:ext cx="2703160" cy="2414824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5" name="Google Shape;335;p3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820" y="1168972"/>
            <a:ext cx="2703156" cy="241479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6" name="Google Shape;336;p37"/>
          <p:cNvSpPr txBox="1"/>
          <p:nvPr/>
        </p:nvSpPr>
        <p:spPr>
          <a:xfrm rot="378">
            <a:off x="3206247" y="3706500"/>
            <a:ext cx="27315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Conor Gibbs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 3 Extended Diploma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University Leeds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P.E Teaching Degree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7" name="Google Shape;337;p37"/>
          <p:cNvSpPr txBox="1"/>
          <p:nvPr/>
        </p:nvSpPr>
        <p:spPr>
          <a:xfrm rot="352">
            <a:off x="6090150" y="3706475"/>
            <a:ext cx="2926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Josh Wells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Professional Football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Middlesbrough F.C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Year Contract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8"/>
          <p:cNvSpPr txBox="1">
            <a:spLocks noGrp="1"/>
          </p:cNvSpPr>
          <p:nvPr>
            <p:ph type="title"/>
          </p:nvPr>
        </p:nvSpPr>
        <p:spPr>
          <a:xfrm>
            <a:off x="408850" y="491050"/>
            <a:ext cx="56253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9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NATIONAL ALUMNI SUCCESS</a:t>
            </a:r>
            <a:endParaRPr sz="249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43" name="Google Shape;343;p38"/>
          <p:cNvSpPr txBox="1"/>
          <p:nvPr/>
        </p:nvSpPr>
        <p:spPr>
          <a:xfrm rot="378">
            <a:off x="204497" y="3706500"/>
            <a:ext cx="2731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CHLOE WATSON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 3 Extended Diploma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Team GB Boxing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Professional Boxer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4" name="Google Shape;344;p3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967" y="1168972"/>
            <a:ext cx="2731533" cy="2414787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5" name="Google Shape;345;p3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127" y="1168950"/>
            <a:ext cx="2703159" cy="2414824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6" name="Google Shape;346;p3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820" y="1168972"/>
            <a:ext cx="2703156" cy="2414789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7" name="Google Shape;347;p38"/>
          <p:cNvSpPr txBox="1"/>
          <p:nvPr/>
        </p:nvSpPr>
        <p:spPr>
          <a:xfrm rot="378">
            <a:off x="3206247" y="3706500"/>
            <a:ext cx="2731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PADDY LANE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 3 Extended Diploma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Professional Football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Fleetwood Town F.C &amp; Northern Ireland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8" name="Google Shape;348;p38"/>
          <p:cNvSpPr txBox="1"/>
          <p:nvPr/>
        </p:nvSpPr>
        <p:spPr>
          <a:xfrm rot="352">
            <a:off x="6090150" y="3706475"/>
            <a:ext cx="2926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ALEX JUDD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Level 3 Extended Diploma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U.S Scholarship Governor State Jaguars Chicago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355" name="Google Shape;355;p39"/>
          <p:cNvSpPr txBox="1">
            <a:spLocks noGrp="1"/>
          </p:cNvSpPr>
          <p:nvPr>
            <p:ph type="ctrTitle" idx="4294967295"/>
          </p:nvPr>
        </p:nvSpPr>
        <p:spPr>
          <a:xfrm>
            <a:off x="4380725" y="546150"/>
            <a:ext cx="4558200" cy="2193900"/>
          </a:xfrm>
          <a:prstGeom prst="rect">
            <a:avLst/>
          </a:prstGeom>
          <a:effectLst>
            <a:outerShdw blurRad="11430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40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THANK YOU</a:t>
            </a:r>
            <a:endParaRPr sz="440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40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FOR LISTENING</a:t>
            </a:r>
            <a:endParaRPr sz="440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400" b="1" i="1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QUESTIONS?</a:t>
            </a:r>
            <a:endParaRPr sz="4400" b="1" i="1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408850" y="466550"/>
            <a:ext cx="39264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00" b="1" i="1">
                <a:latin typeface="Archivo Black"/>
                <a:ea typeface="Archivo Black"/>
                <a:cs typeface="Archivo Black"/>
                <a:sym typeface="Archivo Black"/>
              </a:rPr>
              <a:t>WHO ARE ACCESS SPORT?</a:t>
            </a:r>
            <a:endParaRPr sz="2400" b="1" i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462300" y="2984225"/>
            <a:ext cx="44106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"/>
              <a:buChar char="●"/>
            </a:pPr>
            <a:r>
              <a:rPr lang="en-GB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Bullet list 1</a:t>
            </a:r>
            <a:endParaRPr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"/>
              <a:buChar char="●"/>
            </a:pPr>
            <a:r>
              <a:rPr lang="en-GB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Bullet List 2</a:t>
            </a:r>
            <a:endParaRPr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pace Grotesk"/>
              <a:buChar char="●"/>
            </a:pPr>
            <a:endParaRPr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388450" y="1183325"/>
            <a:ext cx="39672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>
                <a:solidFill>
                  <a:srgbClr val="00894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Originally established in 2006 (as Coaching Connexions), Access Sport was created in 2019 following a merger with the biggest private training provider in the country, Access Creative College.</a:t>
            </a:r>
            <a:endParaRPr sz="1200" b="1">
              <a:solidFill>
                <a:srgbClr val="0089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0089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a leading national sports training provider that delivers further and higher education programmes, our objective is to provide tangible exit routes for learners desiring a future career in sport across a variety of pathways.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include progression onto University, U.S Scholarships, Apprenticeships and future careers within the exciting sport industry.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while receiving expert coaching and training, developing to their highest ability as a players or athletes across their chosen sport provision.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89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408850" y="491050"/>
            <a:ext cx="5625300" cy="372000"/>
          </a:xfrm>
          <a:prstGeom prst="rect">
            <a:avLst/>
          </a:prstGeom>
          <a:effectLst>
            <a:outerShdw blurRad="257175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0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NATIONAL SPORTS</a:t>
            </a:r>
            <a:endParaRPr sz="240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0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EDUCATION PROVIDER</a:t>
            </a:r>
            <a:endParaRPr sz="240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474150" y="4185275"/>
            <a:ext cx="4710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25" y="1276700"/>
            <a:ext cx="873424" cy="87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500" y="1276700"/>
            <a:ext cx="816251" cy="81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400" y="1238250"/>
            <a:ext cx="873426" cy="89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600" y="1276700"/>
            <a:ext cx="930600" cy="93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25" y="2247923"/>
            <a:ext cx="767299" cy="76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326" y="2335644"/>
            <a:ext cx="930600" cy="6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749" y="2239800"/>
            <a:ext cx="740074" cy="74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775" y="2223438"/>
            <a:ext cx="816250" cy="81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225" y="1351100"/>
            <a:ext cx="816250" cy="81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63" y="3166738"/>
            <a:ext cx="873424" cy="87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200" y="3236075"/>
            <a:ext cx="697974" cy="6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9137" y="3166725"/>
            <a:ext cx="767300" cy="767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750" y="3166725"/>
            <a:ext cx="873401" cy="87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1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245425"/>
            <a:ext cx="816250" cy="81625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408850" y="3987075"/>
            <a:ext cx="4710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Liverpool (x4) | Manchester (x3) | Penrith | Derby | Norwich Newcastle | Birmingham | Telford | Lowestoft | Leeds | Chorley Chester | Halifax 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1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054" y="3186775"/>
            <a:ext cx="767300" cy="7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408850" y="491050"/>
            <a:ext cx="56253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00" b="1" i="1">
                <a:solidFill>
                  <a:srgbClr val="008941"/>
                </a:solidFill>
                <a:latin typeface="Archivo Black"/>
                <a:ea typeface="Archivo Black"/>
                <a:cs typeface="Archivo Black"/>
                <a:sym typeface="Archivo Black"/>
              </a:rPr>
              <a:t>WHY CHOOSE</a:t>
            </a:r>
            <a:endParaRPr sz="2400" b="1" i="1">
              <a:solidFill>
                <a:srgbClr val="00894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00" b="1" i="1">
                <a:solidFill>
                  <a:srgbClr val="008941"/>
                </a:solidFill>
                <a:latin typeface="Archivo Black"/>
                <a:ea typeface="Archivo Black"/>
                <a:cs typeface="Archivo Black"/>
                <a:sym typeface="Archivo Black"/>
              </a:rPr>
              <a:t>ACCESS SPORT?</a:t>
            </a:r>
            <a:endParaRPr sz="2400" b="1" i="1">
              <a:solidFill>
                <a:srgbClr val="00894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555175" y="1311725"/>
            <a:ext cx="3412800" cy="2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chivo Black"/>
                <a:ea typeface="Archivo Black"/>
                <a:cs typeface="Archivo Black"/>
                <a:sym typeface="Archivo Black"/>
              </a:rPr>
              <a:t>Over 92% of learners move onto a positive destination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894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(University | U.S Scholarship | Employment)</a:t>
            </a:r>
            <a:endParaRPr sz="1200">
              <a:solidFill>
                <a:srgbClr val="0089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89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Over 52% of students over achieve their targeted grades</a:t>
            </a: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Part of the biggest private 16-18 training provider in the country</a:t>
            </a: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Established College (30 years)</a:t>
            </a: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Graded “Good” by OFSTED</a:t>
            </a: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175" y="1404227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182" y="2209755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175" y="2835702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175" y="3461652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175" y="3899777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805" y="4475242"/>
            <a:ext cx="1682072" cy="3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74" y="4236125"/>
            <a:ext cx="996670" cy="85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4959675" y="271000"/>
            <a:ext cx="34128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00" b="1" i="1">
                <a:solidFill>
                  <a:srgbClr val="008941"/>
                </a:solidFill>
                <a:latin typeface="Archivo Black"/>
                <a:ea typeface="Archivo Black"/>
                <a:cs typeface="Archivo Black"/>
                <a:sym typeface="Archivo Black"/>
              </a:rPr>
              <a:t>WHY CHOOSE</a:t>
            </a:r>
            <a:endParaRPr sz="2400" b="1" i="1">
              <a:solidFill>
                <a:srgbClr val="00894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00" b="1" i="1">
                <a:solidFill>
                  <a:srgbClr val="008941"/>
                </a:solidFill>
                <a:latin typeface="Archivo Black"/>
                <a:ea typeface="Archivo Black"/>
                <a:cs typeface="Archivo Black"/>
                <a:sym typeface="Archivo Black"/>
              </a:rPr>
              <a:t>ACCESS SPORT?</a:t>
            </a:r>
            <a:endParaRPr sz="2400" b="1" i="1">
              <a:solidFill>
                <a:srgbClr val="00894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5189025" y="1002300"/>
            <a:ext cx="38862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chivo Black"/>
                <a:ea typeface="Archivo Black"/>
                <a:cs typeface="Archivo Black"/>
                <a:sym typeface="Archivo Black"/>
              </a:rPr>
              <a:t>Range of course and pathways</a:t>
            </a:r>
            <a:endParaRPr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Delivered by highly qualified tutors</a:t>
            </a: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and UEFA certified coaches</a:t>
            </a: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100% Assessment, no Exams</a:t>
            </a: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Maths &amp; English Progression</a:t>
            </a: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894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(Including GCSE re-sits if required)</a:t>
            </a: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Personal &amp; Professional Development</a:t>
            </a: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Industry Work Placements</a:t>
            </a: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Full pathway support and progression</a:t>
            </a: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Build an enriched CV of skills and experiences to boost employability</a:t>
            </a:r>
            <a:endParaRPr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664" y="1102134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671" y="1523941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664" y="2149887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664" y="2588059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664" y="3181305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5107" y="3627619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2386" y="4049441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5993" y="4471262"/>
            <a:ext cx="223925" cy="2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408850" y="491050"/>
            <a:ext cx="56253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9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THE FDC NORWICH</a:t>
            </a:r>
            <a:endParaRPr sz="249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421490">
            <a:off x="4326780" y="261719"/>
            <a:ext cx="2729982" cy="2047483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2" name="Google Shape;132;p1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161" y="1505162"/>
            <a:ext cx="2729984" cy="2047484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3" name="Google Shape;133;p19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149" y="2914708"/>
            <a:ext cx="2742502" cy="2056877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4" name="Google Shape;134;p19"/>
          <p:cNvSpPr txBox="1"/>
          <p:nvPr/>
        </p:nvSpPr>
        <p:spPr>
          <a:xfrm rot="-322910">
            <a:off x="438284" y="4119525"/>
            <a:ext cx="3886231" cy="58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£1.75M Redeveloped FDC Centre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4G Pitch, Two Classrooms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70610">
            <a:off x="250343" y="1130957"/>
            <a:ext cx="4412968" cy="2941227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408850" y="491050"/>
            <a:ext cx="56253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90" b="1" i="1">
                <a:solidFill>
                  <a:srgbClr val="63DB54"/>
                </a:solidFill>
                <a:latin typeface="Archivo Black"/>
                <a:ea typeface="Archivo Black"/>
                <a:cs typeface="Archivo Black"/>
                <a:sym typeface="Archivo Black"/>
              </a:rPr>
              <a:t>LOWESTOFT</a:t>
            </a:r>
            <a:endParaRPr sz="2490" b="1" i="1">
              <a:solidFill>
                <a:srgbClr val="63DB54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421489">
            <a:off x="4326780" y="261719"/>
            <a:ext cx="2729982" cy="2047483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2" name="Google Shape;142;p2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161" y="1505162"/>
            <a:ext cx="2729983" cy="2047484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3" name="Google Shape;143;p2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8724" y="2738445"/>
            <a:ext cx="2742502" cy="2056878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4" name="Google Shape;144;p20"/>
          <p:cNvSpPr txBox="1"/>
          <p:nvPr/>
        </p:nvSpPr>
        <p:spPr>
          <a:xfrm rot="-322910">
            <a:off x="448334" y="4119055"/>
            <a:ext cx="3886231" cy="80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Lowestoft Town Stadium &amp; Barnards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Soccer Centre &amp; The Body Gym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3G Pitch, Stadium Pitch, Classrooms, Gym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370611">
            <a:off x="250342" y="1130957"/>
            <a:ext cx="4412967" cy="2941227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388450" y="335925"/>
            <a:ext cx="56253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90" b="1" i="1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THE COURSES &amp;</a:t>
            </a:r>
            <a:endParaRPr sz="2490" b="1" i="1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90" b="1" i="1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PATHWAYS</a:t>
            </a:r>
            <a:endParaRPr sz="2490" b="1" i="1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429275" y="1006100"/>
            <a:ext cx="39672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pride ourselves on providing students with as many opportunities, and progression routes as possible to achieve a future within the sports industry. </a:t>
            </a:r>
            <a:endParaRPr sz="1200" b="1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89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various courses and pathways provide students with the best blend of theory, practical development, skills, industry qualifications and work experience to match their career ambitions.</a:t>
            </a:r>
            <a:endParaRPr sz="1200" b="1">
              <a:solidFill>
                <a:srgbClr val="00894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483700" y="2803800"/>
            <a:ext cx="45645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Sports Coaching or Sports Science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L3 Extended Diploma Sports Coaching &amp; Development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Public Service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L2 Diploma in Physical Preparation &amp; Employability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Sports Media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L3 Extended Diploma Creative Media (select locations)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Esports</a:t>
            </a:r>
            <a:endParaRPr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3DB5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L3 Extended Diploma Esports Management (select locations)</a:t>
            </a:r>
            <a:endParaRPr sz="1200">
              <a:solidFill>
                <a:srgbClr val="63DB5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764" y="2914609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879" y="3467059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993" y="4060330"/>
            <a:ext cx="223925" cy="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436" y="4653601"/>
            <a:ext cx="223925" cy="2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1017</Words>
  <Application>Microsoft Macintosh PowerPoint</Application>
  <PresentationFormat>On-screen Show (16:9)</PresentationFormat>
  <Paragraphs>257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Helvetica Neue</vt:lpstr>
      <vt:lpstr>Archivo Black</vt:lpstr>
      <vt:lpstr>Space Grotesk</vt:lpstr>
      <vt:lpstr>Simple Light</vt:lpstr>
      <vt:lpstr>SPORT &amp; FOOTBALL EDUCATION PROGRAMME</vt:lpstr>
      <vt:lpstr>WHERE THE COURSE IS THE FOCUS…  THE CAREER IS THE GOAL.</vt:lpstr>
      <vt:lpstr>WHO ARE ACCESS SPORT?</vt:lpstr>
      <vt:lpstr>NATIONAL SPORTS EDUCATION PROVIDER</vt:lpstr>
      <vt:lpstr>WHY CHOOSE ACCESS SPORT?</vt:lpstr>
      <vt:lpstr>WHY CHOOSE ACCESS SPORT?</vt:lpstr>
      <vt:lpstr>THE FDC NORWICH</vt:lpstr>
      <vt:lpstr>LOWESTOFT</vt:lpstr>
      <vt:lpstr>THE COURSES &amp; PATHWAYS</vt:lpstr>
      <vt:lpstr>COACHING &amp; SPORTS SCIENCE</vt:lpstr>
      <vt:lpstr>COACHING &amp; SPORTS SCIENCE</vt:lpstr>
      <vt:lpstr>SPORTS MEDIA</vt:lpstr>
      <vt:lpstr>ESPORTS</vt:lpstr>
      <vt:lpstr>PowerPoint Presentation</vt:lpstr>
      <vt:lpstr>PowerPoint Presentation</vt:lpstr>
      <vt:lpstr>COMMUNITY ENGAGEMENT</vt:lpstr>
      <vt:lpstr>INDUSTRY ENRICHMENT</vt:lpstr>
      <vt:lpstr>GO LIVE PROFESSIONAL &amp; PERSONAL DEVELOPMENT</vt:lpstr>
      <vt:lpstr>THE PLAYER DEVELOPMENT</vt:lpstr>
      <vt:lpstr>THE PLAYER DEVELOPMENT</vt:lpstr>
      <vt:lpstr>THE FA YOUTH CUP</vt:lpstr>
      <vt:lpstr>LOWESTOFT TOWN FIRST TEAM SUCCESS</vt:lpstr>
      <vt:lpstr>LOCAL ALUMNI SUCCESS</vt:lpstr>
      <vt:lpstr>LOCAL ALUMNI SUCCESS</vt:lpstr>
      <vt:lpstr>LOCAL ALUMNI SUCCESS</vt:lpstr>
      <vt:lpstr>NATIONAL ALUMNI SUCCESS</vt:lpstr>
      <vt:lpstr>THANK YOU FOR LISTENING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&amp; FOOTBALL EDUCATION PROGRAMME</dc:title>
  <cp:lastModifiedBy>Mark Bruhin</cp:lastModifiedBy>
  <cp:revision>1</cp:revision>
  <dcterms:modified xsi:type="dcterms:W3CDTF">2022-12-12T09:03:28Z</dcterms:modified>
</cp:coreProperties>
</file>