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7"/>
  </p:notesMasterIdLst>
  <p:sldIdLst>
    <p:sldId id="256" r:id="rId2"/>
    <p:sldId id="257" r:id="rId3"/>
    <p:sldId id="258" r:id="rId4"/>
    <p:sldId id="259" r:id="rId5"/>
    <p:sldId id="260" r:id="rId6"/>
    <p:sldId id="261" r:id="rId7"/>
    <p:sldId id="267" r:id="rId8"/>
    <p:sldId id="268" r:id="rId9"/>
    <p:sldId id="262" r:id="rId10"/>
    <p:sldId id="263" r:id="rId11"/>
    <p:sldId id="270" r:id="rId12"/>
    <p:sldId id="269" r:id="rId13"/>
    <p:sldId id="264" r:id="rId14"/>
    <p:sldId id="26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6EC97-2A4F-E649-BDA8-7581C1D3C73C}" type="datetimeFigureOut">
              <a:rPr lang="en-US" smtClean="0"/>
              <a:t>4/16/19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DE1C1-0A91-514B-B678-7DB2FC07B1F2}" type="slidenum">
              <a:rPr lang="en-US" smtClean="0"/>
              <a:t>‹#›</a:t>
            </a:fld>
            <a:endParaRPr lang="en-US"/>
          </a:p>
        </p:txBody>
      </p:sp>
    </p:spTree>
    <p:extLst>
      <p:ext uri="{BB962C8B-B14F-4D97-AF65-F5344CB8AC3E}">
        <p14:creationId xmlns:p14="http://schemas.microsoft.com/office/powerpoint/2010/main" val="219126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DE1C1-0A91-514B-B678-7DB2FC07B1F2}" type="slidenum">
              <a:rPr lang="en-US" smtClean="0"/>
              <a:t>11</a:t>
            </a:fld>
            <a:endParaRPr lang="en-US"/>
          </a:p>
        </p:txBody>
      </p:sp>
    </p:spTree>
    <p:extLst>
      <p:ext uri="{BB962C8B-B14F-4D97-AF65-F5344CB8AC3E}">
        <p14:creationId xmlns:p14="http://schemas.microsoft.com/office/powerpoint/2010/main" val="965887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4/16/19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4/16/19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4/16/19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4/16/19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4/16/19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4/16/19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4/16/19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4/16/19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3" Type="http://schemas.openxmlformats.org/officeDocument/2006/relationships/hyperlink" Target="https://ka.m.wikipedia.org/wiki/%E1%83%9D%E1%83%A1%E1%83%A3%E1%83%A0%E1%83%98_%E1%83%94%E1%83%9C%E1%83%90" TargetMode="External"/><Relationship Id="rId18" Type="http://schemas.openxmlformats.org/officeDocument/2006/relationships/hyperlink" Target="https://ka.m.wikipedia.org/wiki/%E1%83%97%E1%83%90%E1%83%97%E1%83%A0%E1%83%A3%E1%83%9A%E1%83%98_%E1%83%94%E1%83%9C%E1%83%90" TargetMode="External"/><Relationship Id="rId26" Type="http://schemas.openxmlformats.org/officeDocument/2006/relationships/hyperlink" Target="https://ka.m.wikipedia.org/wiki/1938" TargetMode="External"/><Relationship Id="rId3" Type="http://schemas.openxmlformats.org/officeDocument/2006/relationships/hyperlink" Target="https://ka.m.wikipedia.org/wiki/%E1%83%A1%E1%83%90%E1%83%91%E1%83%AD%E1%83%9D%E1%83%97%E1%83%90_%E1%83%99%E1%83%90%E1%83%95%E1%83%A8%E1%83%98%E1%83%A0%E1%83%98" TargetMode="External"/><Relationship Id="rId21" Type="http://schemas.openxmlformats.org/officeDocument/2006/relationships/hyperlink" Target="https://ka.m.wikipedia.org/wiki/%E1%83%A0%E1%83%A3%E1%83%9B%E1%83%98%E1%83%9C%E1%83%A3%E1%83%9A%E1%83%98_%E1%83%94%E1%83%9C%E1%83%90" TargetMode="External"/><Relationship Id="rId7" Type="http://schemas.openxmlformats.org/officeDocument/2006/relationships/hyperlink" Target="https://ka.m.wikipedia.org/wiki/%E1%83%90%E1%83%96%E1%83%94%E1%83%A0%E1%83%91%E1%83%90%E1%83%98%E1%83%AF%E1%83%90%E1%83%9C%E1%83%A3%E1%83%9A%E1%83%98_%E1%83%94%E1%83%9C%E1%83%90" TargetMode="External"/><Relationship Id="rId12" Type="http://schemas.openxmlformats.org/officeDocument/2006/relationships/hyperlink" Target="https://ka.m.wikipedia.org/wiki/%E1%83%90%E1%83%A4%E1%83%AE%E1%83%90%E1%83%96%E1%83%A3%E1%83%A0%E1%83%98_%E1%83%94%E1%83%9C%E1%83%90" TargetMode="External"/><Relationship Id="rId17" Type="http://schemas.openxmlformats.org/officeDocument/2006/relationships/hyperlink" Target="https://ka.m.wikipedia.org/wiki/%E1%83%A9%E1%83%A3%E1%83%95%E1%83%90%E1%83%A8%E1%83%A3%E1%83%A0%E1%83%98_%E1%83%94%E1%83%9C%E1%83%90" TargetMode="External"/><Relationship Id="rId25" Type="http://schemas.openxmlformats.org/officeDocument/2006/relationships/hyperlink" Target="https://ka.m.wikipedia.org/wiki/%E1%83%94%E1%83%A1%E1%83%9E%E1%83%90%E1%83%9C%E1%83%A3%E1%83%A0%E1%83%98_%E1%83%94%E1%83%9C%E1%83%90" TargetMode="External"/><Relationship Id="rId33" Type="http://schemas.openxmlformats.org/officeDocument/2006/relationships/hyperlink" Target="https://ka.m.wikipedia.org/wiki/%E1%83%92%E1%83%94%E1%83%A0%E1%83%9B%E1%83%90%E1%83%9C%E1%83%A3%E1%83%9A%E1%83%98_%E1%83%94%E1%83%9C%E1%83%90" TargetMode="External"/><Relationship Id="rId2" Type="http://schemas.openxmlformats.org/officeDocument/2006/relationships/hyperlink" Target="https://ka.m.wikipedia.org/wiki/XX_%E1%83%A1%E1%83%90%E1%83%A3%E1%83%99%E1%83%A3%E1%83%9C%E1%83%94" TargetMode="External"/><Relationship Id="rId16" Type="http://schemas.openxmlformats.org/officeDocument/2006/relationships/hyperlink" Target="https://ka.m.wikipedia.org/wiki/%E1%83%A2%E1%83%90%E1%83%AF%E1%83%98%E1%83%99%E1%83%A3%E1%83%A0%E1%83%98_%E1%83%94%E1%83%9C%E1%83%90" TargetMode="External"/><Relationship Id="rId20" Type="http://schemas.openxmlformats.org/officeDocument/2006/relationships/hyperlink" Target="https://ka.m.wikipedia.org/wiki/%E1%83%A3%E1%83%9C%E1%83%92%E1%83%A0%E1%83%A3%E1%83%9A%E1%83%98_%E1%83%94%E1%83%9C%E1%83%90" TargetMode="External"/><Relationship Id="rId29" Type="http://schemas.openxmlformats.org/officeDocument/2006/relationships/hyperlink" Target="https://ka.m.wikipedia.org/wiki/1945" TargetMode="External"/><Relationship Id="rId1" Type="http://schemas.openxmlformats.org/officeDocument/2006/relationships/slideLayout" Target="../slideLayouts/slideLayout6.xml"/><Relationship Id="rId6" Type="http://schemas.openxmlformats.org/officeDocument/2006/relationships/hyperlink" Target="https://ka.m.wikipedia.org/wiki/%E1%83%A1%E1%83%9D%E1%83%9B%E1%83%AE%E1%83%A3%E1%83%A0%E1%83%98_%E1%83%94%E1%83%9C%E1%83%90" TargetMode="External"/><Relationship Id="rId11" Type="http://schemas.openxmlformats.org/officeDocument/2006/relationships/hyperlink" Target="https://ka.m.wikipedia.org/wiki/%E1%83%97%E1%83%A3%E1%83%A0%E1%83%A5%E1%83%9B%E1%83%94%E1%83%9C%E1%83%A3%E1%83%9A%E1%83%98_%E1%83%94%E1%83%9C%E1%83%90" TargetMode="External"/><Relationship Id="rId24" Type="http://schemas.openxmlformats.org/officeDocument/2006/relationships/hyperlink" Target="https://ka.m.wikipedia.org/wiki/%E1%83%A9%E1%83%94%E1%83%AE%E1%83%A3%E1%83%A0%E1%83%98_%E1%83%94%E1%83%9C%E1%83%90" TargetMode="External"/><Relationship Id="rId32" Type="http://schemas.openxmlformats.org/officeDocument/2006/relationships/hyperlink" Target="https://ka.m.wikipedia.org/wiki/1955" TargetMode="External"/><Relationship Id="rId5" Type="http://schemas.openxmlformats.org/officeDocument/2006/relationships/hyperlink" Target="https://ka.m.wikipedia.org/wiki/%E1%83%91%E1%83%94%E1%83%9A%E1%83%90%E1%83%A0%E1%83%A3%E1%83%A1%E1%83%A3%E1%83%9A%E1%83%98_%E1%83%94%E1%83%9C%E1%83%90" TargetMode="External"/><Relationship Id="rId15" Type="http://schemas.openxmlformats.org/officeDocument/2006/relationships/hyperlink" Target="https://ka.m.wikipedia.org/wiki/%E1%83%94%E1%83%91%E1%83%A0%E1%83%90%E1%83%A3%E1%83%9A%E1%83%98_%E1%83%94%E1%83%9C%E1%83%90" TargetMode="External"/><Relationship Id="rId23" Type="http://schemas.openxmlformats.org/officeDocument/2006/relationships/hyperlink" Target="https://ka.m.wikipedia.org/wiki/%E1%83%9E%E1%83%9D%E1%83%9A%E1%83%9D%E1%83%9C%E1%83%A3%E1%83%A0%E1%83%98_%E1%83%94%E1%83%9C%E1%83%90" TargetMode="External"/><Relationship Id="rId28" Type="http://schemas.openxmlformats.org/officeDocument/2006/relationships/hyperlink" Target="https://ka.m.wikipedia.org/wiki/%E1%83%A4%E1%83%A0%E1%83%90%E1%83%9C%E1%83%92%E1%83%A3%E1%83%9A%E1%83%98_%E1%83%94%E1%83%9C%E1%83%90" TargetMode="External"/><Relationship Id="rId10" Type="http://schemas.openxmlformats.org/officeDocument/2006/relationships/hyperlink" Target="https://ka.m.wikipedia.org/wiki/%E1%83%A7%E1%83%98%E1%83%A0%E1%83%92%E1%83%98%E1%83%96%E1%83%A3%E1%83%9A%E1%83%98_%E1%83%94%E1%83%9C%E1%83%90" TargetMode="External"/><Relationship Id="rId19" Type="http://schemas.openxmlformats.org/officeDocument/2006/relationships/hyperlink" Target="https://ka.m.wikipedia.org/wiki/%E1%83%94%E1%83%95%E1%83%A0%E1%83%9D%E1%83%9E%E1%83%90" TargetMode="External"/><Relationship Id="rId31" Type="http://schemas.openxmlformats.org/officeDocument/2006/relationships/hyperlink" Target="https://ka.m.wikipedia.org/wiki/%E1%83%91%E1%83%94%E1%83%A0%E1%83%AB%E1%83%9C%E1%83%A3%E1%83%9A%E1%83%98_%E1%83%94%E1%83%9C%E1%83%90" TargetMode="External"/><Relationship Id="rId4" Type="http://schemas.openxmlformats.org/officeDocument/2006/relationships/hyperlink" Target="https://ka.m.wikipedia.org/wiki/%E1%83%A3%E1%83%99%E1%83%A0%E1%83%90%E1%83%98%E1%83%9C%E1%83%A3%E1%83%9A%E1%83%98_%E1%83%94%E1%83%9C%E1%83%90" TargetMode="External"/><Relationship Id="rId9" Type="http://schemas.openxmlformats.org/officeDocument/2006/relationships/hyperlink" Target="https://ka.m.wikipedia.org/wiki/%E1%83%A7%E1%83%90%E1%83%96%E1%83%90%E1%83%AE%E1%83%A3%E1%83%A0%E1%83%98_%E1%83%94%E1%83%9C%E1%83%90" TargetMode="External"/><Relationship Id="rId14" Type="http://schemas.openxmlformats.org/officeDocument/2006/relationships/hyperlink" Target="https://ka.m.wikipedia.org/wiki/%E1%83%A9%E1%83%94%E1%83%A9%E1%83%9C%E1%83%A3%E1%83%A0%E1%83%98_%E1%83%94%E1%83%9C%E1%83%90" TargetMode="External"/><Relationship Id="rId22" Type="http://schemas.openxmlformats.org/officeDocument/2006/relationships/hyperlink" Target="https://ka.m.wikipedia.org/wiki/%E1%83%9B%E1%83%9D%E1%83%9A%E1%83%93%E1%83%90%E1%83%95%E1%83%A3%E1%83%A0%E1%83%98_%E1%83%94%E1%83%9C%E1%83%90" TargetMode="External"/><Relationship Id="rId27" Type="http://schemas.openxmlformats.org/officeDocument/2006/relationships/hyperlink" Target="https://ka.m.wikipedia.org/wiki/%E1%83%9E%E1%83%90%E1%83%A0%E1%83%98%E1%83%96%E1%83%98" TargetMode="External"/><Relationship Id="rId30" Type="http://schemas.openxmlformats.org/officeDocument/2006/relationships/hyperlink" Target="https://ka.m.wikipedia.org/wiki/%E1%83%98%E1%83%A2%E1%83%90%E1%83%9A%E1%83%98%E1%83%A3%E1%83%A0%E1%83%98_%E1%83%94%E1%83%9C%E1%83%90" TargetMode="External"/><Relationship Id="rId8" Type="http://schemas.openxmlformats.org/officeDocument/2006/relationships/hyperlink" Target="https://ka.m.wikipedia.org/wiki/%E1%83%A3%E1%83%96%E1%83%91%E1%83%94%E1%83%99%E1%83%A3%E1%83%A0%E1%83%98_%E1%83%94%E1%83%9C%E1%83%9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6F89-F9B0-D94F-881B-626D8AF8A7A6}"/>
              </a:ext>
            </a:extLst>
          </p:cNvPr>
          <p:cNvSpPr>
            <a:spLocks noGrp="1"/>
          </p:cNvSpPr>
          <p:nvPr>
            <p:ph type="ctrTitle"/>
          </p:nvPr>
        </p:nvSpPr>
        <p:spPr>
          <a:xfrm>
            <a:off x="2089355" y="0"/>
            <a:ext cx="10444972" cy="5458968"/>
          </a:xfrm>
        </p:spPr>
        <p:txBody>
          <a:bodyPr/>
          <a:lstStyle/>
          <a:p>
            <a:pPr marL="685800" indent="-685800">
              <a:buFont typeface="Arial" panose="020B0604020202020204" pitchFamily="34" charset="0"/>
              <a:buChar char="•"/>
            </a:pPr>
            <a:r>
              <a:rPr lang="ka-GE" sz="6200" dirty="0"/>
              <a:t>ვეფხისტყაოსანი</a:t>
            </a:r>
            <a:endParaRPr lang="en-US" sz="6200" dirty="0"/>
          </a:p>
        </p:txBody>
      </p:sp>
      <p:sp>
        <p:nvSpPr>
          <p:cNvPr id="3" name="Subtitle 2">
            <a:extLst>
              <a:ext uri="{FF2B5EF4-FFF2-40B4-BE49-F238E27FC236}">
                <a16:creationId xmlns:a16="http://schemas.microsoft.com/office/drawing/2014/main" id="{35074E48-D2B8-2041-BA3A-7AFA6B940AAB}"/>
              </a:ext>
            </a:extLst>
          </p:cNvPr>
          <p:cNvSpPr>
            <a:spLocks noGrp="1"/>
          </p:cNvSpPr>
          <p:nvPr>
            <p:ph type="subTitle" idx="1"/>
          </p:nvPr>
        </p:nvSpPr>
        <p:spPr/>
        <p:txBody>
          <a:bodyPr>
            <a:noAutofit/>
          </a:bodyPr>
          <a:lstStyle/>
          <a:p>
            <a:r>
              <a:rPr lang="ka-GE" sz="3500" dirty="0"/>
              <a:t>გამომცემლობები და თარგმანები</a:t>
            </a:r>
            <a:endParaRPr lang="en-US" sz="3500" dirty="0"/>
          </a:p>
        </p:txBody>
      </p:sp>
    </p:spTree>
    <p:extLst>
      <p:ext uri="{BB962C8B-B14F-4D97-AF65-F5344CB8AC3E}">
        <p14:creationId xmlns:p14="http://schemas.microsoft.com/office/powerpoint/2010/main" val="362053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7E09-FADD-CE43-910D-67484C7DB20D}"/>
              </a:ext>
            </a:extLst>
          </p:cNvPr>
          <p:cNvSpPr>
            <a:spLocks noGrp="1"/>
          </p:cNvSpPr>
          <p:nvPr>
            <p:ph type="title"/>
          </p:nvPr>
        </p:nvSpPr>
        <p:spPr>
          <a:xfrm>
            <a:off x="1069848" y="484631"/>
            <a:ext cx="10058400" cy="5619563"/>
          </a:xfrm>
        </p:spPr>
        <p:txBody>
          <a:bodyPr>
            <a:noAutofit/>
          </a:bodyPr>
          <a:lstStyle/>
          <a:p>
            <a:r>
              <a:rPr lang="ka-GE" sz="3200">
                <a:solidFill>
                  <a:srgbClr val="222222"/>
                </a:solidFill>
                <a:latin typeface=".SFUIText"/>
              </a:rPr>
              <a:t>„ვეფხისტყაოსნის“ პირველ ბეჭდურ გამოცემას ახლავს ვახტანგ </a:t>
            </a:r>
            <a:r>
              <a:rPr lang="en-US" sz="3200">
                <a:solidFill>
                  <a:srgbClr val="222222"/>
                </a:solidFill>
                <a:latin typeface=".SFUIText"/>
              </a:rPr>
              <a:t>VI-</a:t>
            </a:r>
            <a:r>
              <a:rPr lang="ka-GE" sz="3200">
                <a:solidFill>
                  <a:srgbClr val="222222"/>
                </a:solidFill>
                <a:latin typeface=".SFUIText"/>
              </a:rPr>
              <a:t>ის კომენტარები, რაც წარმოადგენს ტექსტის მეცნიერულად შესწავლის პირველ მცდელობას. ვახტანგ </a:t>
            </a:r>
            <a:r>
              <a:rPr lang="en-US" sz="3200">
                <a:solidFill>
                  <a:srgbClr val="222222"/>
                </a:solidFill>
                <a:latin typeface=".SFUIText"/>
              </a:rPr>
              <a:t>VI-</a:t>
            </a:r>
            <a:r>
              <a:rPr lang="ka-GE" sz="3200">
                <a:solidFill>
                  <a:srgbClr val="222222"/>
                </a:solidFill>
                <a:latin typeface=".SFUIText"/>
              </a:rPr>
              <a:t>მ ეს სამუშაო ჯერ კიდევ 1701 წლს წამოიწყო, როდესაც გარს შემოიკრიბა საუკეთესო მწერალ-მწიგნობარნი და „ვეფხისტყაოსნის“ ხელნაწერთა ნიმუშების განხილვას შეუდგა. დღეს ვახტანგისეული გამოცემის ყოველი ცალი დაზიანებული სახითა და არასრული ტექსტითაა შემორჩენილი. გავრცელებულია აზრი ამ გამოცემის დევნისა და განადგურების შესახებ ცალკეულ პირთაგან.</a:t>
            </a:r>
            <a:endParaRPr lang="en-US" sz="3200"/>
          </a:p>
        </p:txBody>
      </p:sp>
    </p:spTree>
    <p:extLst>
      <p:ext uri="{BB962C8B-B14F-4D97-AF65-F5344CB8AC3E}">
        <p14:creationId xmlns:p14="http://schemas.microsoft.com/office/powerpoint/2010/main" val="14462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CFB4575E-9E00-2C45-915B-C1BA90412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178" y="0"/>
            <a:ext cx="9101643" cy="6826233"/>
          </a:xfrm>
          <a:prstGeom prst="rect">
            <a:avLst/>
          </a:prstGeom>
        </p:spPr>
      </p:pic>
    </p:spTree>
    <p:extLst>
      <p:ext uri="{BB962C8B-B14F-4D97-AF65-F5344CB8AC3E}">
        <p14:creationId xmlns:p14="http://schemas.microsoft.com/office/powerpoint/2010/main" val="7840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F14289E-CDF3-9446-836C-92B3C5395250}"/>
              </a:ext>
            </a:extLst>
          </p:cNvPr>
          <p:cNvSpPr>
            <a:spLocks noGrp="1"/>
          </p:cNvSpPr>
          <p:nvPr>
            <p:ph type="body" sz="half" idx="2"/>
          </p:nvPr>
        </p:nvSpPr>
        <p:spPr>
          <a:xfrm>
            <a:off x="6711577" y="532581"/>
            <a:ext cx="5038463" cy="5182419"/>
          </a:xfrm>
        </p:spPr>
        <p:txBody>
          <a:bodyPr>
            <a:noAutofit/>
          </a:bodyPr>
          <a:lstStyle/>
          <a:p>
            <a:r>
              <a:rPr lang="ka-GE" sz="3300">
                <a:solidFill>
                  <a:srgbClr val="5E5E5E"/>
                </a:solidFill>
                <a:latin typeface="ArialMT"/>
              </a:rPr>
              <a:t>ყველაზე ძველი ხელნაწერი 1590-1600 წლებში გადაწერილი ნუსხაა, იოანე კათალიკოსის (ავალიშვილი) მიერ შექმნილი. ყველაზე უხვად ილუსტრირებულია ე.წ „წერეთლისეული“ ხელნაწერი, რომელსაც ახლავს 87 მინიატურა.</a:t>
            </a:r>
            <a:endParaRPr lang="en-US" sz="3300" dirty="0"/>
          </a:p>
        </p:txBody>
      </p:sp>
      <p:pic>
        <p:nvPicPr>
          <p:cNvPr id="3" name="Picture 3">
            <a:extLst>
              <a:ext uri="{FF2B5EF4-FFF2-40B4-BE49-F238E27FC236}">
                <a16:creationId xmlns:a16="http://schemas.microsoft.com/office/drawing/2014/main" id="{9F226EF0-8BDE-BA47-BEDC-C80981EEF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1" y="-30065"/>
            <a:ext cx="5949008" cy="6888065"/>
          </a:xfrm>
          <a:prstGeom prst="rect">
            <a:avLst/>
          </a:prstGeom>
        </p:spPr>
      </p:pic>
    </p:spTree>
    <p:extLst>
      <p:ext uri="{BB962C8B-B14F-4D97-AF65-F5344CB8AC3E}">
        <p14:creationId xmlns:p14="http://schemas.microsoft.com/office/powerpoint/2010/main" val="225721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4351-2B80-724D-BF74-3CB199FEA3A5}"/>
              </a:ext>
            </a:extLst>
          </p:cNvPr>
          <p:cNvSpPr>
            <a:spLocks noGrp="1"/>
          </p:cNvSpPr>
          <p:nvPr>
            <p:ph type="title"/>
          </p:nvPr>
        </p:nvSpPr>
        <p:spPr>
          <a:xfrm>
            <a:off x="1069848" y="484631"/>
            <a:ext cx="10058400" cy="5455691"/>
          </a:xfrm>
        </p:spPr>
        <p:txBody>
          <a:bodyPr>
            <a:noAutofit/>
          </a:bodyPr>
          <a:lstStyle/>
          <a:p>
            <a:r>
              <a:rPr lang="ka-GE" sz="2700">
                <a:solidFill>
                  <a:srgbClr val="222222"/>
                </a:solidFill>
                <a:latin typeface=".SFUIText"/>
              </a:rPr>
              <a:t>პოემა ,,ვეფხისტყაოსანი“ 37 ქვეყანაში 47 ენაზეა თარგმნილი. პოემის სრული თარგმანი ფრანგულ ენაზე ეკუთვნის ცნობილ საზოგადო მოღვაწეს იონა მეუნარგიას (1852­-1919), რომელსაც თარგმნისას ფრანგი ჟურნალისტი ჟიულ მურიე, მწერალი არტურ გუნდაკერ ფონ ზუნტერი და მისი მეუღლე, ნობელიანტი ბერტა ფონ ზუტნერი ეხმარებოდნენ. სამწუხაროდ, თარგმანი ამჟამად დაკარგულია. მკვლევართა შორის საუკეთესოდაა აღიარებული ინგლისელი ქართველოლოგის, მარჯორი უორდროპისეული ინგლისურენოვანი პროზაული თარგმანი, რომელიც მთარგმნელის გარდაცვალების შემდეგ, 1912 წელს გამოიცა.</a:t>
            </a:r>
            <a:endParaRPr lang="en-US" sz="2700"/>
          </a:p>
        </p:txBody>
      </p:sp>
    </p:spTree>
    <p:extLst>
      <p:ext uri="{BB962C8B-B14F-4D97-AF65-F5344CB8AC3E}">
        <p14:creationId xmlns:p14="http://schemas.microsoft.com/office/powerpoint/2010/main" val="397331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A10C-C50E-BD45-9F29-6F8A7E43243A}"/>
              </a:ext>
            </a:extLst>
          </p:cNvPr>
          <p:cNvSpPr>
            <a:spLocks noGrp="1"/>
          </p:cNvSpPr>
          <p:nvPr>
            <p:ph type="title"/>
          </p:nvPr>
        </p:nvSpPr>
        <p:spPr>
          <a:xfrm>
            <a:off x="1069848" y="484631"/>
            <a:ext cx="10058400" cy="5455691"/>
          </a:xfrm>
        </p:spPr>
        <p:txBody>
          <a:bodyPr>
            <a:noAutofit/>
          </a:bodyPr>
          <a:lstStyle/>
          <a:p>
            <a:r>
              <a:rPr lang="en-US" sz="2400">
                <a:solidFill>
                  <a:schemeClr val="tx1">
                    <a:lumMod val="90000"/>
                    <a:lumOff val="10000"/>
                  </a:schemeClr>
                </a:solidFill>
                <a:latin typeface=".SFUIText"/>
                <a:hlinkClick r:id="rId2">
                  <a:extLst>
                    <a:ext uri="{A12FA001-AC4F-418D-AE19-62706E023703}">
                      <ahyp:hlinkClr xmlns:ahyp="http://schemas.microsoft.com/office/drawing/2018/hyperlinkcolor" val="tx"/>
                    </a:ext>
                  </a:extLst>
                </a:hlinkClick>
              </a:rPr>
              <a:t>XX </a:t>
            </a:r>
            <a:r>
              <a:rPr lang="ka-GE" sz="2400">
                <a:solidFill>
                  <a:schemeClr val="tx1">
                    <a:lumMod val="90000"/>
                    <a:lumOff val="10000"/>
                  </a:schemeClr>
                </a:solidFill>
                <a:latin typeface=".SFUIText"/>
                <a:hlinkClick r:id="rId2">
                  <a:extLst>
                    <a:ext uri="{A12FA001-AC4F-418D-AE19-62706E023703}">
                      <ahyp:hlinkClr xmlns:ahyp="http://schemas.microsoft.com/office/drawing/2018/hyperlinkcolor" val="tx"/>
                    </a:ext>
                  </a:extLst>
                </a:hlinkClick>
              </a:rPr>
              <a:t>საუკუნეში </a:t>
            </a:r>
            <a:r>
              <a:rPr lang="ka-GE" sz="2400">
                <a:solidFill>
                  <a:schemeClr val="tx1">
                    <a:lumMod val="90000"/>
                    <a:lumOff val="10000"/>
                  </a:schemeClr>
                </a:solidFill>
                <a:latin typeface=".SFUIText"/>
                <a:hlinkClick r:id="rId3">
                  <a:extLst>
                    <a:ext uri="{A12FA001-AC4F-418D-AE19-62706E023703}">
                      <ahyp:hlinkClr xmlns:ahyp="http://schemas.microsoft.com/office/drawing/2018/hyperlinkcolor" val="tx"/>
                    </a:ext>
                  </a:extLst>
                </a:hlinkClick>
              </a:rPr>
              <a:t>საბჭოთა კავშირში იუბილესთან დაკავშირებით პოემა ითარგმნა </a:t>
            </a:r>
            <a:r>
              <a:rPr lang="ka-GE" sz="2400">
                <a:solidFill>
                  <a:schemeClr val="tx1">
                    <a:lumMod val="90000"/>
                    <a:lumOff val="10000"/>
                  </a:schemeClr>
                </a:solidFill>
                <a:latin typeface=".SFUIText"/>
                <a:hlinkClick r:id="rId4">
                  <a:extLst>
                    <a:ext uri="{A12FA001-AC4F-418D-AE19-62706E023703}">
                      <ahyp:hlinkClr xmlns:ahyp="http://schemas.microsoft.com/office/drawing/2018/hyperlinkcolor" val="tx"/>
                    </a:ext>
                  </a:extLst>
                </a:hlinkClick>
              </a:rPr>
              <a:t>უკრაინულად[29], </a:t>
            </a:r>
            <a:r>
              <a:rPr lang="ka-GE" sz="2400">
                <a:solidFill>
                  <a:schemeClr val="tx1">
                    <a:lumMod val="90000"/>
                    <a:lumOff val="10000"/>
                  </a:schemeClr>
                </a:solidFill>
                <a:latin typeface=".SFUIText"/>
                <a:hlinkClick r:id="rId5">
                  <a:extLst>
                    <a:ext uri="{A12FA001-AC4F-418D-AE19-62706E023703}">
                      <ahyp:hlinkClr xmlns:ahyp="http://schemas.microsoft.com/office/drawing/2018/hyperlinkcolor" val="tx"/>
                    </a:ext>
                  </a:extLst>
                </a:hlinkClick>
              </a:rPr>
              <a:t>ბელარუსულად[30], </a:t>
            </a:r>
            <a:r>
              <a:rPr lang="ka-GE" sz="2400">
                <a:solidFill>
                  <a:schemeClr val="tx1">
                    <a:lumMod val="90000"/>
                    <a:lumOff val="10000"/>
                  </a:schemeClr>
                </a:solidFill>
                <a:latin typeface=".SFUIText"/>
                <a:hlinkClick r:id="rId6">
                  <a:extLst>
                    <a:ext uri="{A12FA001-AC4F-418D-AE19-62706E023703}">
                      <ahyp:hlinkClr xmlns:ahyp="http://schemas.microsoft.com/office/drawing/2018/hyperlinkcolor" val="tx"/>
                    </a:ext>
                  </a:extLst>
                </a:hlinkClick>
              </a:rPr>
              <a:t>სომხურად[31], </a:t>
            </a:r>
            <a:r>
              <a:rPr lang="ka-GE" sz="2400">
                <a:solidFill>
                  <a:schemeClr val="tx1">
                    <a:lumMod val="90000"/>
                    <a:lumOff val="10000"/>
                  </a:schemeClr>
                </a:solidFill>
                <a:latin typeface=".SFUIText"/>
                <a:hlinkClick r:id="rId7">
                  <a:extLst>
                    <a:ext uri="{A12FA001-AC4F-418D-AE19-62706E023703}">
                      <ahyp:hlinkClr xmlns:ahyp="http://schemas.microsoft.com/office/drawing/2018/hyperlinkcolor" val="tx"/>
                    </a:ext>
                  </a:extLst>
                </a:hlinkClick>
              </a:rPr>
              <a:t>აზერბაიჯანულად[32], </a:t>
            </a:r>
            <a:r>
              <a:rPr lang="ka-GE" sz="2400">
                <a:solidFill>
                  <a:schemeClr val="tx1">
                    <a:lumMod val="90000"/>
                    <a:lumOff val="10000"/>
                  </a:schemeClr>
                </a:solidFill>
                <a:latin typeface=".SFUIText"/>
                <a:hlinkClick r:id="rId8">
                  <a:extLst>
                    <a:ext uri="{A12FA001-AC4F-418D-AE19-62706E023703}">
                      <ahyp:hlinkClr xmlns:ahyp="http://schemas.microsoft.com/office/drawing/2018/hyperlinkcolor" val="tx"/>
                    </a:ext>
                  </a:extLst>
                </a:hlinkClick>
              </a:rPr>
              <a:t>უზბეკურად ორჯერ[33][34], </a:t>
            </a:r>
            <a:r>
              <a:rPr lang="ka-GE" sz="2400">
                <a:solidFill>
                  <a:schemeClr val="tx1">
                    <a:lumMod val="90000"/>
                    <a:lumOff val="10000"/>
                  </a:schemeClr>
                </a:solidFill>
                <a:latin typeface=".SFUIText"/>
                <a:hlinkClick r:id="rId9">
                  <a:extLst>
                    <a:ext uri="{A12FA001-AC4F-418D-AE19-62706E023703}">
                      <ahyp:hlinkClr xmlns:ahyp="http://schemas.microsoft.com/office/drawing/2018/hyperlinkcolor" val="tx"/>
                    </a:ext>
                  </a:extLst>
                </a:hlinkClick>
              </a:rPr>
              <a:t>ყაზახურად[35], </a:t>
            </a:r>
            <a:r>
              <a:rPr lang="ka-GE" sz="2400">
                <a:solidFill>
                  <a:schemeClr val="tx1">
                    <a:lumMod val="90000"/>
                    <a:lumOff val="10000"/>
                  </a:schemeClr>
                </a:solidFill>
                <a:latin typeface=".SFUIText"/>
                <a:hlinkClick r:id="rId10">
                  <a:extLst>
                    <a:ext uri="{A12FA001-AC4F-418D-AE19-62706E023703}">
                      <ahyp:hlinkClr xmlns:ahyp="http://schemas.microsoft.com/office/drawing/2018/hyperlinkcolor" val="tx"/>
                    </a:ext>
                  </a:extLst>
                </a:hlinkClick>
              </a:rPr>
              <a:t>ყირგიზულად[36], </a:t>
            </a:r>
            <a:r>
              <a:rPr lang="ka-GE" sz="2400">
                <a:solidFill>
                  <a:schemeClr val="tx1">
                    <a:lumMod val="90000"/>
                    <a:lumOff val="10000"/>
                  </a:schemeClr>
                </a:solidFill>
                <a:latin typeface=".SFUIText"/>
                <a:hlinkClick r:id="rId11">
                  <a:extLst>
                    <a:ext uri="{A12FA001-AC4F-418D-AE19-62706E023703}">
                      <ahyp:hlinkClr xmlns:ahyp="http://schemas.microsoft.com/office/drawing/2018/hyperlinkcolor" val="tx"/>
                    </a:ext>
                  </a:extLst>
                </a:hlinkClick>
              </a:rPr>
              <a:t>თუქმენულად[37], </a:t>
            </a:r>
            <a:r>
              <a:rPr lang="ka-GE" sz="2400">
                <a:solidFill>
                  <a:schemeClr val="tx1">
                    <a:lumMod val="90000"/>
                    <a:lumOff val="10000"/>
                  </a:schemeClr>
                </a:solidFill>
                <a:latin typeface=".SFUIText"/>
                <a:hlinkClick r:id="rId12">
                  <a:extLst>
                    <a:ext uri="{A12FA001-AC4F-418D-AE19-62706E023703}">
                      <ahyp:hlinkClr xmlns:ahyp="http://schemas.microsoft.com/office/drawing/2018/hyperlinkcolor" val="tx"/>
                    </a:ext>
                  </a:extLst>
                </a:hlinkClick>
              </a:rPr>
              <a:t>აფხაზურად[38], </a:t>
            </a:r>
            <a:r>
              <a:rPr lang="ka-GE" sz="2400">
                <a:solidFill>
                  <a:schemeClr val="tx1">
                    <a:lumMod val="90000"/>
                    <a:lumOff val="10000"/>
                  </a:schemeClr>
                </a:solidFill>
                <a:latin typeface=".SFUIText"/>
                <a:hlinkClick r:id="rId13">
                  <a:extLst>
                    <a:ext uri="{A12FA001-AC4F-418D-AE19-62706E023703}">
                      <ahyp:hlinkClr xmlns:ahyp="http://schemas.microsoft.com/office/drawing/2018/hyperlinkcolor" val="tx"/>
                    </a:ext>
                  </a:extLst>
                </a:hlinkClick>
              </a:rPr>
              <a:t>ოსურად[39], </a:t>
            </a:r>
            <a:r>
              <a:rPr lang="ka-GE" sz="2400">
                <a:solidFill>
                  <a:schemeClr val="tx1">
                    <a:lumMod val="90000"/>
                    <a:lumOff val="10000"/>
                  </a:schemeClr>
                </a:solidFill>
                <a:latin typeface=".SFUIText"/>
                <a:hlinkClick r:id="rId14">
                  <a:extLst>
                    <a:ext uri="{A12FA001-AC4F-418D-AE19-62706E023703}">
                      <ahyp:hlinkClr xmlns:ahyp="http://schemas.microsoft.com/office/drawing/2018/hyperlinkcolor" val="tx"/>
                    </a:ext>
                  </a:extLst>
                </a:hlinkClick>
              </a:rPr>
              <a:t>ჩეჩნურად[40], </a:t>
            </a:r>
            <a:r>
              <a:rPr lang="ka-GE" sz="2400">
                <a:solidFill>
                  <a:schemeClr val="tx1">
                    <a:lumMod val="90000"/>
                    <a:lumOff val="10000"/>
                  </a:schemeClr>
                </a:solidFill>
                <a:latin typeface=".SFUIText"/>
                <a:hlinkClick r:id="rId15">
                  <a:extLst>
                    <a:ext uri="{A12FA001-AC4F-418D-AE19-62706E023703}">
                      <ahyp:hlinkClr xmlns:ahyp="http://schemas.microsoft.com/office/drawing/2018/hyperlinkcolor" val="tx"/>
                    </a:ext>
                  </a:extLst>
                </a:hlinkClick>
              </a:rPr>
              <a:t>ებრაულად (ნაწილობრივი თარგმანი)[41], </a:t>
            </a:r>
            <a:r>
              <a:rPr lang="ka-GE" sz="2400">
                <a:solidFill>
                  <a:schemeClr val="tx1">
                    <a:lumMod val="90000"/>
                    <a:lumOff val="10000"/>
                  </a:schemeClr>
                </a:solidFill>
                <a:latin typeface=".SFUIText"/>
                <a:hlinkClick r:id="rId16">
                  <a:extLst>
                    <a:ext uri="{A12FA001-AC4F-418D-AE19-62706E023703}">
                      <ahyp:hlinkClr xmlns:ahyp="http://schemas.microsoft.com/office/drawing/2018/hyperlinkcolor" val="tx"/>
                    </a:ext>
                  </a:extLst>
                </a:hlinkClick>
              </a:rPr>
              <a:t>ტაჯიკურად (ნაწილობრივი)[42], ბაშკირულად, </a:t>
            </a:r>
            <a:r>
              <a:rPr lang="ka-GE" sz="2400">
                <a:solidFill>
                  <a:schemeClr val="tx1">
                    <a:lumMod val="90000"/>
                    <a:lumOff val="10000"/>
                  </a:schemeClr>
                </a:solidFill>
                <a:latin typeface=".SFUIText"/>
                <a:hlinkClick r:id="rId17">
                  <a:extLst>
                    <a:ext uri="{A12FA001-AC4F-418D-AE19-62706E023703}">
                      <ahyp:hlinkClr xmlns:ahyp="http://schemas.microsoft.com/office/drawing/2018/hyperlinkcolor" val="tx"/>
                    </a:ext>
                  </a:extLst>
                </a:hlinkClick>
              </a:rPr>
              <a:t>ჩუვაშურად, </a:t>
            </a:r>
            <a:r>
              <a:rPr lang="ka-GE" sz="2400">
                <a:solidFill>
                  <a:schemeClr val="tx1">
                    <a:lumMod val="90000"/>
                    <a:lumOff val="10000"/>
                  </a:schemeClr>
                </a:solidFill>
                <a:latin typeface=".SFUIText"/>
                <a:hlinkClick r:id="rId18">
                  <a:extLst>
                    <a:ext uri="{A12FA001-AC4F-418D-AE19-62706E023703}">
                      <ahyp:hlinkClr xmlns:ahyp="http://schemas.microsoft.com/office/drawing/2018/hyperlinkcolor" val="tx"/>
                    </a:ext>
                  </a:extLst>
                </a:hlinkClick>
              </a:rPr>
              <a:t>თათრულად და სხვა[43].გარდა ზემოთ აღნიშნულისა, </a:t>
            </a:r>
            <a:r>
              <a:rPr lang="ka-GE" sz="2400">
                <a:solidFill>
                  <a:schemeClr val="tx1">
                    <a:lumMod val="90000"/>
                    <a:lumOff val="10000"/>
                  </a:schemeClr>
                </a:solidFill>
                <a:latin typeface=".SFUIText"/>
                <a:hlinkClick r:id="rId19">
                  <a:extLst>
                    <a:ext uri="{A12FA001-AC4F-418D-AE19-62706E023703}">
                      <ahyp:hlinkClr xmlns:ahyp="http://schemas.microsoft.com/office/drawing/2018/hyperlinkcolor" val="tx"/>
                    </a:ext>
                  </a:extLst>
                </a:hlinkClick>
              </a:rPr>
              <a:t>ევროპაში „ვეფხისტყაოსანი“ ნათარგმნია ასევე </a:t>
            </a:r>
            <a:r>
              <a:rPr lang="ka-GE" sz="2400">
                <a:solidFill>
                  <a:schemeClr val="tx1">
                    <a:lumMod val="90000"/>
                    <a:lumOff val="10000"/>
                  </a:schemeClr>
                </a:solidFill>
                <a:latin typeface=".SFUIText"/>
                <a:hlinkClick r:id="rId20">
                  <a:extLst>
                    <a:ext uri="{A12FA001-AC4F-418D-AE19-62706E023703}">
                      <ahyp:hlinkClr xmlns:ahyp="http://schemas.microsoft.com/office/drawing/2018/hyperlinkcolor" val="tx"/>
                    </a:ext>
                  </a:extLst>
                </a:hlinkClick>
              </a:rPr>
              <a:t>უნგრულად[44], </a:t>
            </a:r>
            <a:r>
              <a:rPr lang="ka-GE" sz="2400">
                <a:solidFill>
                  <a:schemeClr val="tx1">
                    <a:lumMod val="90000"/>
                    <a:lumOff val="10000"/>
                  </a:schemeClr>
                </a:solidFill>
                <a:latin typeface=".SFUIText"/>
                <a:hlinkClick r:id="rId21">
                  <a:extLst>
                    <a:ext uri="{A12FA001-AC4F-418D-AE19-62706E023703}">
                      <ahyp:hlinkClr xmlns:ahyp="http://schemas.microsoft.com/office/drawing/2018/hyperlinkcolor" val="tx"/>
                    </a:ext>
                  </a:extLst>
                </a:hlinkClick>
              </a:rPr>
              <a:t>რუმინულად (ორჯერ, ერთხელ პროზაულად[45], მეორედ კი ლექსად[46]), </a:t>
            </a:r>
            <a:r>
              <a:rPr lang="ka-GE" sz="2400">
                <a:solidFill>
                  <a:schemeClr val="tx1">
                    <a:lumMod val="90000"/>
                    <a:lumOff val="10000"/>
                  </a:schemeClr>
                </a:solidFill>
                <a:latin typeface=".SFUIText"/>
                <a:hlinkClick r:id="rId22">
                  <a:extLst>
                    <a:ext uri="{A12FA001-AC4F-418D-AE19-62706E023703}">
                      <ahyp:hlinkClr xmlns:ahyp="http://schemas.microsoft.com/office/drawing/2018/hyperlinkcolor" val="tx"/>
                    </a:ext>
                  </a:extLst>
                </a:hlinkClick>
              </a:rPr>
              <a:t>მოლდავურად[47], </a:t>
            </a:r>
            <a:r>
              <a:rPr lang="ka-GE" sz="2400">
                <a:solidFill>
                  <a:schemeClr val="tx1">
                    <a:lumMod val="90000"/>
                    <a:lumOff val="10000"/>
                  </a:schemeClr>
                </a:solidFill>
                <a:latin typeface=".SFUIText"/>
                <a:hlinkClick r:id="rId23">
                  <a:extLst>
                    <a:ext uri="{A12FA001-AC4F-418D-AE19-62706E023703}">
                      <ahyp:hlinkClr xmlns:ahyp="http://schemas.microsoft.com/office/drawing/2018/hyperlinkcolor" val="tx"/>
                    </a:ext>
                  </a:extLst>
                </a:hlinkClick>
              </a:rPr>
              <a:t>პოლონურად[48], </a:t>
            </a:r>
            <a:r>
              <a:rPr lang="ka-GE" sz="2400">
                <a:solidFill>
                  <a:schemeClr val="tx1">
                    <a:lumMod val="90000"/>
                    <a:lumOff val="10000"/>
                  </a:schemeClr>
                </a:solidFill>
                <a:latin typeface=".SFUIText"/>
                <a:hlinkClick r:id="rId24">
                  <a:extLst>
                    <a:ext uri="{A12FA001-AC4F-418D-AE19-62706E023703}">
                      <ahyp:hlinkClr xmlns:ahyp="http://schemas.microsoft.com/office/drawing/2018/hyperlinkcolor" val="tx"/>
                    </a:ext>
                  </a:extLst>
                </a:hlinkClick>
              </a:rPr>
              <a:t>ჩეხურად[49], </a:t>
            </a:r>
            <a:r>
              <a:rPr lang="ka-GE" sz="2400">
                <a:solidFill>
                  <a:schemeClr val="tx1">
                    <a:lumMod val="90000"/>
                    <a:lumOff val="10000"/>
                  </a:schemeClr>
                </a:solidFill>
                <a:latin typeface=".SFUIText"/>
                <a:hlinkClick r:id="rId25">
                  <a:extLst>
                    <a:ext uri="{A12FA001-AC4F-418D-AE19-62706E023703}">
                      <ahyp:hlinkClr xmlns:ahyp="http://schemas.microsoft.com/office/drawing/2018/hyperlinkcolor" val="tx"/>
                    </a:ext>
                  </a:extLst>
                </a:hlinkClick>
              </a:rPr>
              <a:t>ესპანურად[50]. </a:t>
            </a:r>
            <a:r>
              <a:rPr lang="ka-GE" sz="2400">
                <a:solidFill>
                  <a:schemeClr val="tx1">
                    <a:lumMod val="90000"/>
                    <a:lumOff val="10000"/>
                  </a:schemeClr>
                </a:solidFill>
                <a:latin typeface=".SFUIText"/>
                <a:hlinkClick r:id="rId26">
                  <a:extLst>
                    <a:ext uri="{A12FA001-AC4F-418D-AE19-62706E023703}">
                      <ahyp:hlinkClr xmlns:ahyp="http://schemas.microsoft.com/office/drawing/2018/hyperlinkcolor" val="tx"/>
                    </a:ext>
                  </a:extLst>
                </a:hlinkClick>
              </a:rPr>
              <a:t>1938 წელს </a:t>
            </a:r>
            <a:r>
              <a:rPr lang="ka-GE" sz="2400">
                <a:solidFill>
                  <a:schemeClr val="tx1">
                    <a:lumMod val="90000"/>
                    <a:lumOff val="10000"/>
                  </a:schemeClr>
                </a:solidFill>
                <a:latin typeface=".SFUIText"/>
                <a:hlinkClick r:id="rId27">
                  <a:extLst>
                    <a:ext uri="{A12FA001-AC4F-418D-AE19-62706E023703}">
                      <ahyp:hlinkClr xmlns:ahyp="http://schemas.microsoft.com/office/drawing/2018/hyperlinkcolor" val="tx"/>
                    </a:ext>
                  </a:extLst>
                </a:hlinkClick>
              </a:rPr>
              <a:t>პარიზში დაიბეჭდა კიდევ ერთი </a:t>
            </a:r>
            <a:r>
              <a:rPr lang="ka-GE" sz="2400">
                <a:solidFill>
                  <a:schemeClr val="tx1">
                    <a:lumMod val="90000"/>
                    <a:lumOff val="10000"/>
                  </a:schemeClr>
                </a:solidFill>
                <a:latin typeface=".SFUIText"/>
                <a:hlinkClick r:id="rId28">
                  <a:extLst>
                    <a:ext uri="{A12FA001-AC4F-418D-AE19-62706E023703}">
                      <ahyp:hlinkClr xmlns:ahyp="http://schemas.microsoft.com/office/drawing/2018/hyperlinkcolor" val="tx"/>
                    </a:ext>
                  </a:extLst>
                </a:hlinkClick>
              </a:rPr>
              <a:t>ფრანგულენოვანი პროზაული თარგმანი გიორგი გვაზავასა და მარსელ-პაონის მიერ[51]; </a:t>
            </a:r>
            <a:r>
              <a:rPr lang="ka-GE" sz="2400">
                <a:solidFill>
                  <a:schemeClr val="tx1">
                    <a:lumMod val="90000"/>
                    <a:lumOff val="10000"/>
                  </a:schemeClr>
                </a:solidFill>
                <a:latin typeface=".SFUIText"/>
                <a:hlinkClick r:id="rId29">
                  <a:extLst>
                    <a:ext uri="{A12FA001-AC4F-418D-AE19-62706E023703}">
                      <ahyp:hlinkClr xmlns:ahyp="http://schemas.microsoft.com/office/drawing/2018/hyperlinkcolor" val="tx"/>
                    </a:ext>
                  </a:extLst>
                </a:hlinkClick>
              </a:rPr>
              <a:t>1945 წელს — </a:t>
            </a:r>
            <a:r>
              <a:rPr lang="ka-GE" sz="2400">
                <a:solidFill>
                  <a:schemeClr val="tx1">
                    <a:lumMod val="90000"/>
                    <a:lumOff val="10000"/>
                  </a:schemeClr>
                </a:solidFill>
                <a:latin typeface=".SFUIText"/>
                <a:hlinkClick r:id="rId30">
                  <a:extLst>
                    <a:ext uri="{A12FA001-AC4F-418D-AE19-62706E023703}">
                      <ahyp:hlinkClr xmlns:ahyp="http://schemas.microsoft.com/office/drawing/2018/hyperlinkcolor" val="tx"/>
                    </a:ext>
                  </a:extLst>
                </a:hlinkClick>
              </a:rPr>
              <a:t>იტალიური პროზაული თარგმანი[52], 1974, 2016 - </a:t>
            </a:r>
            <a:r>
              <a:rPr lang="ka-GE" sz="2400">
                <a:solidFill>
                  <a:schemeClr val="tx1">
                    <a:lumMod val="90000"/>
                    <a:lumOff val="10000"/>
                  </a:schemeClr>
                </a:solidFill>
                <a:latin typeface=".SFUIText"/>
                <a:hlinkClick r:id="rId31">
                  <a:extLst>
                    <a:ext uri="{A12FA001-AC4F-418D-AE19-62706E023703}">
                      <ahyp:hlinkClr xmlns:ahyp="http://schemas.microsoft.com/office/drawing/2018/hyperlinkcolor" val="tx"/>
                    </a:ext>
                  </a:extLst>
                </a:hlinkClick>
              </a:rPr>
              <a:t>ბერძნულად პოეტური თარგმანი, </a:t>
            </a:r>
            <a:r>
              <a:rPr lang="ka-GE" sz="2400">
                <a:solidFill>
                  <a:schemeClr val="tx1">
                    <a:lumMod val="90000"/>
                    <a:lumOff val="10000"/>
                  </a:schemeClr>
                </a:solidFill>
                <a:latin typeface=".SFUIText"/>
                <a:hlinkClick r:id="rId32">
                  <a:extLst>
                    <a:ext uri="{A12FA001-AC4F-418D-AE19-62706E023703}">
                      <ahyp:hlinkClr xmlns:ahyp="http://schemas.microsoft.com/office/drawing/2018/hyperlinkcolor" val="tx"/>
                    </a:ext>
                  </a:extLst>
                </a:hlinkClick>
              </a:rPr>
              <a:t>1955 წელს კი — ჰუგო ჰუპერტის </a:t>
            </a:r>
            <a:r>
              <a:rPr lang="ka-GE" sz="2400">
                <a:solidFill>
                  <a:schemeClr val="tx1">
                    <a:lumMod val="90000"/>
                    <a:lumOff val="10000"/>
                  </a:schemeClr>
                </a:solidFill>
                <a:latin typeface=".SFUIText"/>
                <a:hlinkClick r:id="rId33">
                  <a:extLst>
                    <a:ext uri="{A12FA001-AC4F-418D-AE19-62706E023703}">
                      <ahyp:hlinkClr xmlns:ahyp="http://schemas.microsoft.com/office/drawing/2018/hyperlinkcolor" val="tx"/>
                    </a:ext>
                  </a:extLst>
                </a:hlinkClick>
              </a:rPr>
              <a:t>გერმანული პოეტური თარგმანი[53].</a:t>
            </a:r>
            <a:endParaRPr lang="en-US" sz="2400">
              <a:solidFill>
                <a:schemeClr val="tx1">
                  <a:lumMod val="90000"/>
                  <a:lumOff val="10000"/>
                </a:schemeClr>
              </a:solidFill>
            </a:endParaRPr>
          </a:p>
        </p:txBody>
      </p:sp>
    </p:spTree>
    <p:extLst>
      <p:ext uri="{BB962C8B-B14F-4D97-AF65-F5344CB8AC3E}">
        <p14:creationId xmlns:p14="http://schemas.microsoft.com/office/powerpoint/2010/main" val="217582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7AE6-987D-D447-8F44-ABF7852B83D2}"/>
              </a:ext>
            </a:extLst>
          </p:cNvPr>
          <p:cNvSpPr>
            <a:spLocks noGrp="1"/>
          </p:cNvSpPr>
          <p:nvPr>
            <p:ph type="ctrTitle"/>
          </p:nvPr>
        </p:nvSpPr>
        <p:spPr/>
        <p:txBody>
          <a:bodyPr/>
          <a:lstStyle/>
          <a:p>
            <a:r>
              <a:rPr lang="ka-GE" sz="7200" dirty="0"/>
              <a:t>გმადლობთ ყურადღებისთვის.</a:t>
            </a:r>
            <a:endParaRPr lang="en-US" sz="7200" dirty="0"/>
          </a:p>
        </p:txBody>
      </p:sp>
      <p:sp>
        <p:nvSpPr>
          <p:cNvPr id="3" name="Subtitle 2">
            <a:extLst>
              <a:ext uri="{FF2B5EF4-FFF2-40B4-BE49-F238E27FC236}">
                <a16:creationId xmlns:a16="http://schemas.microsoft.com/office/drawing/2014/main" id="{8B754634-EDC2-4E49-A0DE-80F244898720}"/>
              </a:ext>
            </a:extLst>
          </p:cNvPr>
          <p:cNvSpPr>
            <a:spLocks noGrp="1"/>
          </p:cNvSpPr>
          <p:nvPr>
            <p:ph type="subTitle" idx="1"/>
          </p:nvPr>
        </p:nvSpPr>
        <p:spPr/>
        <p:txBody>
          <a:bodyPr>
            <a:noAutofit/>
          </a:bodyPr>
          <a:lstStyle/>
          <a:p>
            <a:r>
              <a:rPr lang="ka-GE" sz="3300" dirty="0"/>
              <a:t>პროექტზე მუშაობდა ია კახიშვილი</a:t>
            </a:r>
            <a:endParaRPr lang="en-US" sz="3300" dirty="0"/>
          </a:p>
        </p:txBody>
      </p:sp>
    </p:spTree>
    <p:extLst>
      <p:ext uri="{BB962C8B-B14F-4D97-AF65-F5344CB8AC3E}">
        <p14:creationId xmlns:p14="http://schemas.microsoft.com/office/powerpoint/2010/main" val="375537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E648-9FB3-CF4B-95EF-573F6EFF5A5C}"/>
              </a:ext>
            </a:extLst>
          </p:cNvPr>
          <p:cNvSpPr>
            <a:spLocks noGrp="1"/>
          </p:cNvSpPr>
          <p:nvPr>
            <p:ph type="title"/>
          </p:nvPr>
        </p:nvSpPr>
        <p:spPr/>
        <p:txBody>
          <a:bodyPr/>
          <a:lstStyle/>
          <a:p>
            <a:r>
              <a:rPr lang="ka-GE" dirty="0"/>
              <a:t>პირველი გამოცემა</a:t>
            </a:r>
            <a:endParaRPr lang="en-US" dirty="0"/>
          </a:p>
        </p:txBody>
      </p:sp>
      <p:sp>
        <p:nvSpPr>
          <p:cNvPr id="3" name="Content Placeholder 2">
            <a:extLst>
              <a:ext uri="{FF2B5EF4-FFF2-40B4-BE49-F238E27FC236}">
                <a16:creationId xmlns:a16="http://schemas.microsoft.com/office/drawing/2014/main" id="{73749167-EBD0-7642-9D14-AB35F05C8453}"/>
              </a:ext>
            </a:extLst>
          </p:cNvPr>
          <p:cNvSpPr>
            <a:spLocks noGrp="1"/>
          </p:cNvSpPr>
          <p:nvPr>
            <p:ph idx="1"/>
          </p:nvPr>
        </p:nvSpPr>
        <p:spPr/>
        <p:txBody>
          <a:bodyPr>
            <a:normAutofit/>
          </a:bodyPr>
          <a:lstStyle/>
          <a:p>
            <a:r>
              <a:rPr lang="ka-GE" sz="3900" dirty="0"/>
              <a:t>ვეფხისტყაოსნის პირველი ქართული ბეჭდური გამოცემის შემდეგ 308 წელი გავიდა .ამაში დიდიროლი ვახტანგ </a:t>
            </a:r>
            <a:r>
              <a:rPr lang="en-US" sz="3900" dirty="0"/>
              <a:t>VI </a:t>
            </a:r>
            <a:r>
              <a:rPr lang="ka-GE" sz="3900" dirty="0"/>
              <a:t>ითამაშა </a:t>
            </a:r>
            <a:endParaRPr lang="en-US" sz="3900" dirty="0"/>
          </a:p>
        </p:txBody>
      </p:sp>
    </p:spTree>
    <p:extLst>
      <p:ext uri="{BB962C8B-B14F-4D97-AF65-F5344CB8AC3E}">
        <p14:creationId xmlns:p14="http://schemas.microsoft.com/office/powerpoint/2010/main" val="23013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EC18-0CE7-8047-A15B-664C0C022A37}"/>
              </a:ext>
            </a:extLst>
          </p:cNvPr>
          <p:cNvSpPr>
            <a:spLocks noGrp="1"/>
          </p:cNvSpPr>
          <p:nvPr>
            <p:ph type="title"/>
          </p:nvPr>
        </p:nvSpPr>
        <p:spPr>
          <a:xfrm>
            <a:off x="-1517521" y="3743398"/>
            <a:ext cx="13709521" cy="2640922"/>
          </a:xfrm>
        </p:spPr>
        <p:txBody>
          <a:bodyPr/>
          <a:lstStyle/>
          <a:p>
            <a:r>
              <a:rPr lang="ka-GE" dirty="0"/>
              <a:t>           .</a:t>
            </a:r>
            <a:endParaRPr lang="en-US" dirty="0"/>
          </a:p>
        </p:txBody>
      </p:sp>
      <p:pic>
        <p:nvPicPr>
          <p:cNvPr id="4" name="Picture 4">
            <a:extLst>
              <a:ext uri="{FF2B5EF4-FFF2-40B4-BE49-F238E27FC236}">
                <a16:creationId xmlns:a16="http://schemas.microsoft.com/office/drawing/2014/main" id="{FDA4870E-DDFE-044A-A766-67EED1C897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0967" y="736849"/>
            <a:ext cx="8639507" cy="6013098"/>
          </a:xfrm>
          <a:prstGeom prst="rect">
            <a:avLst/>
          </a:prstGeom>
        </p:spPr>
      </p:pic>
    </p:spTree>
    <p:extLst>
      <p:ext uri="{BB962C8B-B14F-4D97-AF65-F5344CB8AC3E}">
        <p14:creationId xmlns:p14="http://schemas.microsoft.com/office/powerpoint/2010/main" val="257457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85C896-9E99-8A47-AEFC-3A7E1FFD7B98}"/>
              </a:ext>
            </a:extLst>
          </p:cNvPr>
          <p:cNvSpPr>
            <a:spLocks noGrp="1"/>
          </p:cNvSpPr>
          <p:nvPr>
            <p:ph type="title"/>
          </p:nvPr>
        </p:nvSpPr>
        <p:spPr>
          <a:xfrm>
            <a:off x="1069848" y="484632"/>
            <a:ext cx="10058400" cy="6373368"/>
          </a:xfrm>
        </p:spPr>
        <p:txBody>
          <a:bodyPr>
            <a:noAutofit/>
          </a:bodyPr>
          <a:lstStyle/>
          <a:p>
            <a:r>
              <a:rPr lang="ka-GE" sz="2900" dirty="0"/>
              <a:t>ჩვენამდე მოღწეულია 164  ხელნაწერი,და მათ შორის არის ფრაგმენტებიც მანდედან 110  ნუსხა და 30 -მდე მინაწერის შეცვლილი სხვა ხელნაწერები კი დაცულია ხელნაწერთა ეროვნულ ცენტრში. ხოლო დანარჩენი მათგანი კი  სხვადასხვა ძველთსაცავებში არის შენახული მაგალითად როგორიცაა ოქსფორდის უნივერსიტეტის ბიბლიოთეკაში ასევე საფრანგეთის ნაციონალურ ბიბლიოთეკაში  , ჰარვარდის უნივერსიტეტში  და რუსეთის ნაციონალურ ბიბლიოთეკაში.</a:t>
            </a:r>
            <a:endParaRPr lang="en-US" sz="2900" dirty="0"/>
          </a:p>
        </p:txBody>
      </p:sp>
    </p:spTree>
    <p:extLst>
      <p:ext uri="{BB962C8B-B14F-4D97-AF65-F5344CB8AC3E}">
        <p14:creationId xmlns:p14="http://schemas.microsoft.com/office/powerpoint/2010/main" val="389856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81D4A3E-2B7B-C14F-BCA7-75877D864E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1" y="47401"/>
            <a:ext cx="5469467" cy="6056793"/>
          </a:xfrm>
          <a:prstGeom prst="rect">
            <a:avLst/>
          </a:prstGeom>
        </p:spPr>
      </p:pic>
      <p:sp>
        <p:nvSpPr>
          <p:cNvPr id="6" name="Text Placeholder 5">
            <a:extLst>
              <a:ext uri="{FF2B5EF4-FFF2-40B4-BE49-F238E27FC236}">
                <a16:creationId xmlns:a16="http://schemas.microsoft.com/office/drawing/2014/main" id="{8072E89C-2521-3A44-B9E5-3BD5F22D4956}"/>
              </a:ext>
            </a:extLst>
          </p:cNvPr>
          <p:cNvSpPr>
            <a:spLocks noGrp="1"/>
          </p:cNvSpPr>
          <p:nvPr>
            <p:ph type="body" sz="half" idx="2"/>
          </p:nvPr>
        </p:nvSpPr>
        <p:spPr>
          <a:xfrm>
            <a:off x="6096000" y="532581"/>
            <a:ext cx="5469467" cy="8361392"/>
          </a:xfrm>
        </p:spPr>
        <p:txBody>
          <a:bodyPr>
            <a:noAutofit/>
          </a:bodyPr>
          <a:lstStyle/>
          <a:p>
            <a:r>
              <a:rPr lang="ka-GE" sz="2900" dirty="0">
                <a:solidFill>
                  <a:srgbClr val="54595D"/>
                </a:solidFill>
                <a:latin typeface=".SFUIText"/>
              </a:rPr>
              <a:t>ე. წ. „ბეგთაბეგისეული ვეფხისტყაოსნის“ ერთ-ერთი გვერდი. ეს ნუსხა გამორჩეულია გაფორმებით; თითოეულ გვერდს ამკობს ოქრომელნით შესრულებული ჩარჩო, რომლის ორნამენტებიც ყოველ გვერდზე განსხვავებულია. ხელნაწერი გამორჩეულია კალიგრაფიითაც</a:t>
            </a:r>
            <a:endParaRPr lang="en-US" sz="2900" dirty="0"/>
          </a:p>
        </p:txBody>
      </p:sp>
    </p:spTree>
    <p:extLst>
      <p:ext uri="{BB962C8B-B14F-4D97-AF65-F5344CB8AC3E}">
        <p14:creationId xmlns:p14="http://schemas.microsoft.com/office/powerpoint/2010/main" val="28327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BFE3-69D9-4249-BD58-082428BD1EE8}"/>
              </a:ext>
            </a:extLst>
          </p:cNvPr>
          <p:cNvSpPr>
            <a:spLocks noGrp="1"/>
          </p:cNvSpPr>
          <p:nvPr>
            <p:ph type="title"/>
          </p:nvPr>
        </p:nvSpPr>
        <p:spPr>
          <a:xfrm>
            <a:off x="1069848" y="484631"/>
            <a:ext cx="10058400" cy="5701497"/>
          </a:xfrm>
        </p:spPr>
        <p:txBody>
          <a:bodyPr>
            <a:noAutofit/>
          </a:bodyPr>
          <a:lstStyle/>
          <a:p>
            <a:r>
              <a:rPr lang="ka-GE" sz="2500" dirty="0">
                <a:solidFill>
                  <a:srgbClr val="222222"/>
                </a:solidFill>
                <a:latin typeface=".SFUIText"/>
              </a:rPr>
              <a:t>უძველესი სრული ხელნაწერი ეკუთვნის მამუკა თავაქალაშვილს და 1646 წლით თარიღდება. თავაქალაშვილისეულ ,,ვეფხისტყაოსნის” ნუსხას წინ უსწრებს რამდენიმე ფრაგმენტი, მათ შორის მათ შორის </a:t>
            </a:r>
            <a:r>
              <a:rPr lang="en-US" sz="2500" dirty="0">
                <a:solidFill>
                  <a:srgbClr val="222222"/>
                </a:solidFill>
                <a:latin typeface=".SFUIText"/>
              </a:rPr>
              <a:t>XIV, XV </a:t>
            </a:r>
            <a:r>
              <a:rPr lang="ka-GE" sz="2500" dirty="0">
                <a:solidFill>
                  <a:srgbClr val="222222"/>
                </a:solidFill>
                <a:latin typeface=".SFUIText"/>
              </a:rPr>
              <a:t>და </a:t>
            </a:r>
            <a:r>
              <a:rPr lang="en-US" sz="2500" dirty="0">
                <a:solidFill>
                  <a:srgbClr val="222222"/>
                </a:solidFill>
                <a:latin typeface=".SFUIText"/>
              </a:rPr>
              <a:t>XVI </a:t>
            </a:r>
            <a:r>
              <a:rPr lang="ka-GE" sz="2500" dirty="0">
                <a:solidFill>
                  <a:srgbClr val="222222"/>
                </a:solidFill>
                <a:latin typeface=".SFUIText"/>
              </a:rPr>
              <a:t>საუკუნეების მინაწერები, მათ შორისაა ვანის ქვაბების ცნობილი წარწერები. </a:t>
            </a:r>
            <a:r>
              <a:rPr lang="en-US" sz="2500" dirty="0">
                <a:solidFill>
                  <a:srgbClr val="222222"/>
                </a:solidFill>
                <a:latin typeface=".SFUIText"/>
              </a:rPr>
              <a:t>XIII­-XV </a:t>
            </a:r>
            <a:r>
              <a:rPr lang="ka-GE" sz="2500" dirty="0">
                <a:solidFill>
                  <a:srgbClr val="222222"/>
                </a:solidFill>
                <a:latin typeface=".SFUIText"/>
              </a:rPr>
              <a:t>საუკუნეებიდან არ მოიპოვება არც ერთი სრული ხელნაწერი, უფრო გვიან ნუსხებში კი ტექსტი მნიშვნელოვნადაა დამახინჯებული. ძველი ხელნაწერების განადგურების მიზეზად</a:t>
            </a:r>
            <a:br>
              <a:rPr lang="ka-GE" sz="2500" dirty="0">
                <a:solidFill>
                  <a:srgbClr val="222222"/>
                </a:solidFill>
                <a:latin typeface=".SFUIText"/>
              </a:rPr>
            </a:br>
            <a:r>
              <a:rPr lang="ka-GE" sz="2500" dirty="0">
                <a:solidFill>
                  <a:srgbClr val="222222"/>
                </a:solidFill>
                <a:latin typeface=".SFUIText"/>
              </a:rPr>
              <a:t> მიიჩნევა როგორც </a:t>
            </a:r>
            <a:r>
              <a:rPr lang="en-US" sz="2500" dirty="0">
                <a:solidFill>
                  <a:srgbClr val="222222"/>
                </a:solidFill>
                <a:latin typeface=".SFUIText"/>
              </a:rPr>
              <a:t>XIII </a:t>
            </a:r>
            <a:r>
              <a:rPr lang="ka-GE" sz="2500" dirty="0">
                <a:solidFill>
                  <a:srgbClr val="222222"/>
                </a:solidFill>
                <a:latin typeface=".SFUIText"/>
              </a:rPr>
              <a:t>საუკუნის შემდეგ დაწყებულიმონღოლთა ბატონობა საქართველოში, ასევე, უფრო მოგვიანებით, ,,ვეფხისტყაოსნის” დევნა. აღსანიშნავია, რომ </a:t>
            </a:r>
            <a:r>
              <a:rPr lang="en-US" sz="2500" dirty="0">
                <a:solidFill>
                  <a:srgbClr val="222222"/>
                </a:solidFill>
                <a:latin typeface=".SFUIText"/>
              </a:rPr>
              <a:t>XIX </a:t>
            </a:r>
            <a:r>
              <a:rPr lang="ka-GE" sz="2500" dirty="0">
                <a:solidFill>
                  <a:srgbClr val="222222"/>
                </a:solidFill>
                <a:latin typeface=".SFUIText"/>
              </a:rPr>
              <a:t>საუკუნისთვის ჯერ კიდევ ცნობილი იყო </a:t>
            </a:r>
            <a:r>
              <a:rPr lang="en-US" sz="2500" dirty="0">
                <a:solidFill>
                  <a:srgbClr val="222222"/>
                </a:solidFill>
                <a:latin typeface=".SFUIText"/>
              </a:rPr>
              <a:t>XV </a:t>
            </a:r>
            <a:r>
              <a:rPr lang="ka-GE" sz="2500" dirty="0">
                <a:solidFill>
                  <a:srgbClr val="222222"/>
                </a:solidFill>
                <a:latin typeface=".SFUIText"/>
              </a:rPr>
              <a:t>საუკუნის რამდენიმე ნუსხა, რომლებიც დღეს დაკარგულად ითვლება. გარდა მამუკა თავაქალაშვილისეული</a:t>
            </a:r>
            <a:endParaRPr lang="en-US" sz="2500" dirty="0"/>
          </a:p>
        </p:txBody>
      </p:sp>
    </p:spTree>
    <p:extLst>
      <p:ext uri="{BB962C8B-B14F-4D97-AF65-F5344CB8AC3E}">
        <p14:creationId xmlns:p14="http://schemas.microsoft.com/office/powerpoint/2010/main" val="194388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CF3FA480-AFBA-8144-A421-F0BBA4C01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7419" y="0"/>
            <a:ext cx="4736188" cy="6858000"/>
          </a:xfrm>
          <a:prstGeom prst="rect">
            <a:avLst/>
          </a:prstGeom>
        </p:spPr>
      </p:pic>
      <p:pic>
        <p:nvPicPr>
          <p:cNvPr id="5" name="Picture 5">
            <a:extLst>
              <a:ext uri="{FF2B5EF4-FFF2-40B4-BE49-F238E27FC236}">
                <a16:creationId xmlns:a16="http://schemas.microsoft.com/office/drawing/2014/main" id="{4EF81C0D-B6E3-4545-9E09-2C015715F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901" y="0"/>
            <a:ext cx="4912680" cy="6858000"/>
          </a:xfrm>
          <a:prstGeom prst="rect">
            <a:avLst/>
          </a:prstGeom>
        </p:spPr>
      </p:pic>
    </p:spTree>
    <p:extLst>
      <p:ext uri="{BB962C8B-B14F-4D97-AF65-F5344CB8AC3E}">
        <p14:creationId xmlns:p14="http://schemas.microsoft.com/office/powerpoint/2010/main" val="238146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1C87A6D-D5B8-FB40-92E9-72F87A9A4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92" y="-37561"/>
            <a:ext cx="4360881" cy="6933121"/>
          </a:xfrm>
          <a:prstGeom prst="rect">
            <a:avLst/>
          </a:prstGeom>
        </p:spPr>
      </p:pic>
      <p:pic>
        <p:nvPicPr>
          <p:cNvPr id="4" name="Picture 4">
            <a:extLst>
              <a:ext uri="{FF2B5EF4-FFF2-40B4-BE49-F238E27FC236}">
                <a16:creationId xmlns:a16="http://schemas.microsoft.com/office/drawing/2014/main" id="{A3127B7F-62A1-3B43-AA2F-CE50963F9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043" y="-75121"/>
            <a:ext cx="4745665" cy="6933121"/>
          </a:xfrm>
          <a:prstGeom prst="rect">
            <a:avLst/>
          </a:prstGeom>
        </p:spPr>
      </p:pic>
    </p:spTree>
    <p:extLst>
      <p:ext uri="{BB962C8B-B14F-4D97-AF65-F5344CB8AC3E}">
        <p14:creationId xmlns:p14="http://schemas.microsoft.com/office/powerpoint/2010/main" val="196551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F56E-ACD2-464E-A9F6-B3F440AE3C8E}"/>
              </a:ext>
            </a:extLst>
          </p:cNvPr>
          <p:cNvSpPr>
            <a:spLocks noGrp="1"/>
          </p:cNvSpPr>
          <p:nvPr>
            <p:ph type="title"/>
          </p:nvPr>
        </p:nvSpPr>
        <p:spPr/>
        <p:txBody>
          <a:bodyPr/>
          <a:lstStyle/>
          <a:p>
            <a:r>
              <a:rPr lang="ka-GE" dirty="0"/>
              <a:t>ერთ-ერთი უძველესი გადაწერილი</a:t>
            </a:r>
            <a:endParaRPr lang="en-US" dirty="0"/>
          </a:p>
        </p:txBody>
      </p:sp>
      <p:sp>
        <p:nvSpPr>
          <p:cNvPr id="3" name="Content Placeholder 2">
            <a:extLst>
              <a:ext uri="{FF2B5EF4-FFF2-40B4-BE49-F238E27FC236}">
                <a16:creationId xmlns:a16="http://schemas.microsoft.com/office/drawing/2014/main" id="{C05C5A9A-4CD4-D246-93A9-6A75BECCEEAA}"/>
              </a:ext>
            </a:extLst>
          </p:cNvPr>
          <p:cNvSpPr>
            <a:spLocks noGrp="1"/>
          </p:cNvSpPr>
          <p:nvPr>
            <p:ph idx="1"/>
          </p:nvPr>
        </p:nvSpPr>
        <p:spPr/>
        <p:txBody>
          <a:bodyPr>
            <a:normAutofit/>
          </a:bodyPr>
          <a:lstStyle/>
          <a:p>
            <a:r>
              <a:rPr lang="ka-GE" sz="4300" dirty="0">
                <a:solidFill>
                  <a:srgbClr val="222222"/>
                </a:solidFill>
                <a:latin typeface=".SFUIText"/>
              </a:rPr>
              <a:t>,,ვეფხისტყაოსნისა”, </a:t>
            </a:r>
            <a:r>
              <a:rPr lang="en-US" sz="4300" dirty="0">
                <a:solidFill>
                  <a:srgbClr val="222222"/>
                </a:solidFill>
                <a:latin typeface=".SFUIText"/>
              </a:rPr>
              <a:t>XVII </a:t>
            </a:r>
            <a:r>
              <a:rPr lang="ka-GE" sz="4300" dirty="0">
                <a:solidFill>
                  <a:srgbClr val="222222"/>
                </a:solidFill>
                <a:latin typeface=".SFUIText"/>
              </a:rPr>
              <a:t>საუკუნის 60­იანი წლებით თარიღდება და ერთ­ერთი უძველესია იოსებ თბილელის მიერ გადაწერილი ე. წ. „ზაზასეული ვეფხისტყაოსანი“.</a:t>
            </a:r>
            <a:endParaRPr lang="en-US" sz="4300" dirty="0"/>
          </a:p>
        </p:txBody>
      </p:sp>
    </p:spTree>
    <p:extLst>
      <p:ext uri="{BB962C8B-B14F-4D97-AF65-F5344CB8AC3E}">
        <p14:creationId xmlns:p14="http://schemas.microsoft.com/office/powerpoint/2010/main" val="39565916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Wood Type</vt:lpstr>
      <vt:lpstr>ვეფხისტყაოსანი</vt:lpstr>
      <vt:lpstr>პირველი გამოცემა</vt:lpstr>
      <vt:lpstr>           .</vt:lpstr>
      <vt:lpstr>ჩვენამდე მოღწეულია 164  ხელნაწერი,და მათ შორის არის ფრაგმენტებიც მანდედან 110  ნუსხა და 30 -მდე მინაწერის შეცვლილი სხვა ხელნაწერები კი დაცულია ხელნაწერთა ეროვნულ ცენტრში. ხოლო დანარჩენი მათგანი კი  სხვადასხვა ძველთსაცავებში არის შენახული მაგალითად როგორიცაა ოქსფორდის უნივერსიტეტის ბიბლიოთეკაში ასევე საფრანგეთის ნაციონალურ ბიბლიოთეკაში  , ჰარვარდის უნივერსიტეტში  და რუსეთის ნაციონალურ ბიბლიოთეკაში.</vt:lpstr>
      <vt:lpstr>PowerPoint Presentation</vt:lpstr>
      <vt:lpstr>უძველესი სრული ხელნაწერი ეკუთვნის მამუკა თავაქალაშვილს და 1646 წლით თარიღდება. თავაქალაშვილისეულ ,,ვეფხისტყაოსნის” ნუსხას წინ უსწრებს რამდენიმე ფრაგმენტი, მათ შორის მათ შორის XIV, XV და XVI საუკუნეების მინაწერები, მათ შორისაა ვანის ქვაბების ცნობილი წარწერები. XIII­-XV საუკუნეებიდან არ მოიპოვება არც ერთი სრული ხელნაწერი, უფრო გვიან ნუსხებში კი ტექსტი მნიშვნელოვნადაა დამახინჯებული. ძველი ხელნაწერების განადგურების მიზეზად  მიიჩნევა როგორც XIII საუკუნის შემდეგ დაწყებულიმონღოლთა ბატონობა საქართველოში, ასევე, უფრო მოგვიანებით, ,,ვეფხისტყაოსნის” დევნა. აღსანიშნავია, რომ XIX საუკუნისთვის ჯერ კიდევ ცნობილი იყო XV საუკუნის რამდენიმე ნუსხა, რომლებიც დღეს დაკარგულად ითვლება. გარდა მამუკა თავაქალაშვილისეული</vt:lpstr>
      <vt:lpstr>PowerPoint Presentation</vt:lpstr>
      <vt:lpstr>PowerPoint Presentation</vt:lpstr>
      <vt:lpstr>ერთ-ერთი უძველესი გადაწერილი</vt:lpstr>
      <vt:lpstr>„ვეფხისტყაოსნის“ პირველ ბეჭდურ გამოცემას ახლავს ვახტანგ VI-ის კომენტარები, რაც წარმოადგენს ტექსტის მეცნიერულად შესწავლის პირველ მცდელობას. ვახტანგ VI-მ ეს სამუშაო ჯერ კიდევ 1701 წლს წამოიწყო, როდესაც გარს შემოიკრიბა საუკეთესო მწერალ-მწიგნობარნი და „ვეფხისტყაოსნის“ ხელნაწერთა ნიმუშების განხილვას შეუდგა. დღეს ვახტანგისეული გამოცემის ყოველი ცალი დაზიანებული სახითა და არასრული ტექსტითაა შემორჩენილი. გავრცელებულია აზრი ამ გამოცემის დევნისა და განადგურების შესახებ ცალკეულ პირთაგან.</vt:lpstr>
      <vt:lpstr>PowerPoint Presentation</vt:lpstr>
      <vt:lpstr>PowerPoint Presentation</vt:lpstr>
      <vt:lpstr>პოემა ,,ვეფხისტყაოსანი“ 37 ქვეყანაში 47 ენაზეა თარგმნილი. პოემის სრული თარგმანი ფრანგულ ენაზე ეკუთვნის ცნობილ საზოგადო მოღვაწეს იონა მეუნარგიას (1852­-1919), რომელსაც თარგმნისას ფრანგი ჟურნალისტი ჟიულ მურიე, მწერალი არტურ გუნდაკერ ფონ ზუნტერი და მისი მეუღლე, ნობელიანტი ბერტა ფონ ზუტნერი ეხმარებოდნენ. სამწუხაროდ, თარგმანი ამჟამად დაკარგულია. მკვლევართა შორის საუკეთესოდაა აღიარებული ინგლისელი ქართველოლოგის, მარჯორი უორდროპისეული ინგლისურენოვანი პროზაული თარგმანი, რომელიც მთარგმნელის გარდაცვალების შემდეგ, 1912 წელს გამოიცა.</vt:lpstr>
      <vt:lpstr>XX საუკუნეში საბჭოთა კავშირში იუბილესთან დაკავშირებით პოემა ითარგმნა უკრაინულად[29], ბელარუსულად[30], სომხურად[31], აზერბაიჯანულად[32], უზბეკურად ორჯერ[33][34], ყაზახურად[35], ყირგიზულად[36], თუქმენულად[37], აფხაზურად[38], ოსურად[39], ჩეჩნურად[40], ებრაულად (ნაწილობრივი თარგმანი)[41], ტაჯიკურად (ნაწილობრივი)[42], ბაშკირულად, ჩუვაშურად, თათრულად და სხვა[43].გარდა ზემოთ აღნიშნულისა, ევროპაში „ვეფხისტყაოსანი“ ნათარგმნია ასევე უნგრულად[44], რუმინულად (ორჯერ, ერთხელ პროზაულად[45], მეორედ კი ლექსად[46]), მოლდავურად[47], პოლონურად[48], ჩეხურად[49], ესპანურად[50]. 1938 წელს პარიზში დაიბეჭდა კიდევ ერთი ფრანგულენოვანი პროზაული თარგმანი გიორგი გვაზავასა და მარსელ-პაონის მიერ[51]; 1945 წელს — იტალიური პროზაული თარგმანი[52], 1974, 2016 - ბერძნულად პოეტური თარგმანი, 1955 წელს კი — ჰუგო ჰუპერტის გერმანული პოეტური თარგმანი[53].</vt:lpstr>
      <vt:lpstr>გმადლობთ ყურადღებისთვის.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ვეფხისტყაოსანი</dc:title>
  <dc:creator>Unknown User</dc:creator>
  <cp:lastModifiedBy>Microsoft Office User</cp:lastModifiedBy>
  <cp:revision>5</cp:revision>
  <dcterms:created xsi:type="dcterms:W3CDTF">2019-04-04T06:26:45Z</dcterms:created>
  <dcterms:modified xsi:type="dcterms:W3CDTF">2019-04-16T18:39:49Z</dcterms:modified>
</cp:coreProperties>
</file>