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56321736b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6321736b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6321736b2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6321736b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6321736b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6321736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8" name="Shape 38"/>
        <p:cNvGrpSpPr/>
        <p:nvPr/>
      </p:nvGrpSpPr>
      <p:grpSpPr>
        <a:xfrm>
          <a:off x="0" y="0"/>
          <a:ext cx="0" cy="0"/>
          <a:chOff x="0" y="0"/>
          <a:chExt cx="0" cy="0"/>
        </a:xfrm>
      </p:grpSpPr>
      <p:sp>
        <p:nvSpPr>
          <p:cNvPr id="39" name="Google Shape;39;p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68DBA"/>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04" name="Shape 104"/>
        <p:cNvGrpSpPr/>
        <p:nvPr/>
      </p:nvGrpSpPr>
      <p:grpSpPr>
        <a:xfrm>
          <a:off x="0" y="0"/>
          <a:ext cx="0" cy="0"/>
          <a:chOff x="0" y="0"/>
          <a:chExt cx="0" cy="0"/>
        </a:xfrm>
      </p:grpSpPr>
      <p:sp>
        <p:nvSpPr>
          <p:cNvPr id="105" name="Google Shape;105;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68DB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11" name="Shape 111"/>
        <p:cNvGrpSpPr/>
        <p:nvPr/>
      </p:nvGrpSpPr>
      <p:grpSpPr>
        <a:xfrm>
          <a:off x="0" y="0"/>
          <a:ext cx="0" cy="0"/>
          <a:chOff x="0" y="0"/>
          <a:chExt cx="0" cy="0"/>
        </a:xfrm>
      </p:grpSpPr>
      <p:sp>
        <p:nvSpPr>
          <p:cNvPr id="112" name="Google Shape;112;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68DB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
        <p:nvSpPr>
          <p:cNvPr id="119" name="Google Shape;119;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ka-GE" sz="8000" u="none" cap="none" strike="noStrike">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ka-GE"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21" name="Shape 121"/>
        <p:cNvGrpSpPr/>
        <p:nvPr/>
      </p:nvGrpSpPr>
      <p:grpSpPr>
        <a:xfrm>
          <a:off x="0" y="0"/>
          <a:ext cx="0" cy="0"/>
          <a:chOff x="0" y="0"/>
          <a:chExt cx="0" cy="0"/>
        </a:xfrm>
      </p:grpSpPr>
      <p:sp>
        <p:nvSpPr>
          <p:cNvPr id="122" name="Google Shape;122;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68DBA"/>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128" name="Shape 128"/>
        <p:cNvGrpSpPr/>
        <p:nvPr/>
      </p:nvGrpSpPr>
      <p:grpSpPr>
        <a:xfrm>
          <a:off x="0" y="0"/>
          <a:ext cx="0" cy="0"/>
          <a:chOff x="0" y="0"/>
          <a:chExt cx="0" cy="0"/>
        </a:xfrm>
      </p:grpSpPr>
      <p:sp>
        <p:nvSpPr>
          <p:cNvPr id="129" name="Google Shape;129;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68DBA"/>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
        <p:nvSpPr>
          <p:cNvPr id="136" name="Google Shape;136;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ka-GE" sz="8000" u="none" cap="none" strike="noStrike">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ka-GE"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138" name="Shape 138"/>
        <p:cNvGrpSpPr/>
        <p:nvPr/>
      </p:nvGrpSpPr>
      <p:grpSpPr>
        <a:xfrm>
          <a:off x="0" y="0"/>
          <a:ext cx="0" cy="0"/>
          <a:chOff x="0" y="0"/>
          <a:chExt cx="0" cy="0"/>
        </a:xfrm>
      </p:grpSpPr>
      <p:sp>
        <p:nvSpPr>
          <p:cNvPr id="139" name="Google Shape;139;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68DBA"/>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6" name="Shape 146"/>
        <p:cNvGrpSpPr/>
        <p:nvPr/>
      </p:nvGrpSpPr>
      <p:grpSpPr>
        <a:xfrm>
          <a:off x="0" y="0"/>
          <a:ext cx="0" cy="0"/>
          <a:chOff x="0" y="0"/>
          <a:chExt cx="0" cy="0"/>
        </a:xfrm>
      </p:grpSpPr>
      <p:sp>
        <p:nvSpPr>
          <p:cNvPr id="147" name="Google Shape;147;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5" name="Shape 45"/>
        <p:cNvGrpSpPr/>
        <p:nvPr/>
      </p:nvGrpSpPr>
      <p:grpSpPr>
        <a:xfrm>
          <a:off x="0" y="0"/>
          <a:ext cx="0" cy="0"/>
          <a:chOff x="0" y="0"/>
          <a:chExt cx="0" cy="0"/>
        </a:xfrm>
      </p:grpSpPr>
      <p:sp>
        <p:nvSpPr>
          <p:cNvPr id="46" name="Google Shape;46;p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3"/>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9" name="Google Shape;49;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8" name="Shape 58"/>
        <p:cNvGrpSpPr/>
        <p:nvPr/>
      </p:nvGrpSpPr>
      <p:grpSpPr>
        <a:xfrm>
          <a:off x="0" y="0"/>
          <a:ext cx="0" cy="0"/>
          <a:chOff x="0" y="0"/>
          <a:chExt cx="0" cy="0"/>
        </a:xfrm>
      </p:grpSpPr>
      <p:sp>
        <p:nvSpPr>
          <p:cNvPr id="59" name="Google Shape;59;p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1" name="Google Shape;61;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5" name="Shape 65"/>
        <p:cNvGrpSpPr/>
        <p:nvPr/>
      </p:nvGrpSpPr>
      <p:grpSpPr>
        <a:xfrm>
          <a:off x="0" y="0"/>
          <a:ext cx="0" cy="0"/>
          <a:chOff x="0" y="0"/>
          <a:chExt cx="0" cy="0"/>
        </a:xfrm>
      </p:grpSpPr>
      <p:sp>
        <p:nvSpPr>
          <p:cNvPr id="66" name="Google Shape;66;p6"/>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68DBA"/>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68" name="Google Shape;68;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2" name="Shape 72"/>
        <p:cNvGrpSpPr/>
        <p:nvPr/>
      </p:nvGrpSpPr>
      <p:grpSpPr>
        <a:xfrm>
          <a:off x="0" y="0"/>
          <a:ext cx="0" cy="0"/>
          <a:chOff x="0" y="0"/>
          <a:chExt cx="0" cy="0"/>
        </a:xfrm>
      </p:grpSpPr>
      <p:sp>
        <p:nvSpPr>
          <p:cNvPr id="73" name="Google Shape;73;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5" name="Google Shape;75;p7"/>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6" name="Google Shape;76;p7"/>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7" name="Google Shape;77;p7"/>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8" name="Google Shape;78;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168DBA"/>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68DBA"/>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6" name="Shape 96"/>
        <p:cNvGrpSpPr/>
        <p:nvPr/>
      </p:nvGrpSpPr>
      <p:grpSpPr>
        <a:xfrm>
          <a:off x="0" y="0"/>
          <a:ext cx="0" cy="0"/>
          <a:chOff x="0" y="0"/>
          <a:chExt cx="0" cy="0"/>
        </a:xfrm>
      </p:grpSpPr>
      <p:sp>
        <p:nvSpPr>
          <p:cNvPr id="97" name="Google Shape;97;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68DBA"/>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0"/>
          <p:cNvSpPr/>
          <p:nvPr>
            <p:ph idx="2" type="pic"/>
          </p:nvPr>
        </p:nvSpPr>
        <p:spPr>
          <a:xfrm>
            <a:off x="2589212" y="634965"/>
            <a:ext cx="8915400" cy="3854970"/>
          </a:xfrm>
          <a:prstGeom prst="rect">
            <a:avLst/>
          </a:prstGeom>
          <a:noFill/>
          <a:ln>
            <a:noFill/>
          </a:ln>
        </p:spPr>
        <p:txBody>
          <a:bodyPr anchorCtr="0" anchor="t" bIns="45700" lIns="91425" spcFirstLastPara="1" rIns="91425" wrap="square" tIns="45700"/>
          <a:lstStyle>
            <a:lvl1pPr lvl="0" marR="0" rtl="0" algn="ctr">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60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99" name="Google Shape;99;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ka-G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C4DCE3"/>
            </a:gs>
          </a:gsLst>
          <a:lin ang="5400000" scaled="0"/>
        </a:gradFill>
      </p:bgPr>
    </p:bg>
    <p:spTree>
      <p:nvGrpSpPr>
        <p:cNvPr id="5"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
          <p:cNvGrpSpPr/>
          <p:nvPr/>
        </p:nvGrpSpPr>
        <p:grpSpPr>
          <a:xfrm>
            <a:off x="27222" y="157"/>
            <a:ext cx="2356674" cy="6853096"/>
            <a:chOff x="6627813" y="195610"/>
            <a:chExt cx="1952625" cy="5678141"/>
          </a:xfrm>
        </p:grpSpPr>
        <p:sp>
          <p:nvSpPr>
            <p:cNvPr id="20" name="Google Shape;20;p1"/>
            <p:cNvSpPr/>
            <p:nvPr/>
          </p:nvSpPr>
          <p:spPr>
            <a:xfrm>
              <a:off x="6627813" y="195610"/>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rgbClr val="168DBA"/>
              </a:buClr>
              <a:buSzPts val="3600"/>
              <a:buFont typeface="Century Gothic"/>
              <a:buNone/>
              <a:defRPr b="0" i="0" sz="3600" u="none" cap="none" strike="noStrike">
                <a:solidFill>
                  <a:srgbClr val="168DB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ka-G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8"/>
          <p:cNvSpPr txBox="1"/>
          <p:nvPr>
            <p:ph type="ctrTitle"/>
          </p:nvPr>
        </p:nvSpPr>
        <p:spPr>
          <a:xfrm>
            <a:off x="978795" y="1828800"/>
            <a:ext cx="10869768" cy="21121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168DBA"/>
              </a:buClr>
              <a:buSzPts val="5400"/>
              <a:buFont typeface="Century Gothic"/>
              <a:buNone/>
            </a:pPr>
            <a:r>
              <a:rPr lang="ka-GE"/>
              <a:t>,,ვეფხისტყაოსნის“ მხატვრები</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ირაკლი თოიძის ილუსტრაციები</a:t>
            </a:r>
            <a:endParaRPr/>
          </a:p>
        </p:txBody>
      </p:sp>
      <p:pic>
        <p:nvPicPr>
          <p:cNvPr id="221" name="Google Shape;221;p27"/>
          <p:cNvPicPr preferRelativeResize="0"/>
          <p:nvPr>
            <p:ph idx="1" type="body"/>
          </p:nvPr>
        </p:nvPicPr>
        <p:blipFill rotWithShape="1">
          <a:blip r:embed="rId3">
            <a:alphaModFix/>
          </a:blip>
          <a:srcRect b="0" l="0" r="0" t="0"/>
          <a:stretch/>
        </p:blipFill>
        <p:spPr>
          <a:xfrm>
            <a:off x="1365160" y="2093223"/>
            <a:ext cx="4546241" cy="4178788"/>
          </a:xfrm>
          <a:prstGeom prst="rect">
            <a:avLst/>
          </a:prstGeom>
          <a:noFill/>
          <a:ln>
            <a:noFill/>
          </a:ln>
        </p:spPr>
      </p:pic>
      <p:pic>
        <p:nvPicPr>
          <p:cNvPr id="222" name="Google Shape;222;p27"/>
          <p:cNvPicPr preferRelativeResize="0"/>
          <p:nvPr>
            <p:ph idx="2" type="body"/>
          </p:nvPr>
        </p:nvPicPr>
        <p:blipFill rotWithShape="1">
          <a:blip r:embed="rId4">
            <a:alphaModFix/>
          </a:blip>
          <a:srcRect b="0" l="0" r="0" t="0"/>
          <a:stretch/>
        </p:blipFill>
        <p:spPr>
          <a:xfrm>
            <a:off x="6915955" y="2093223"/>
            <a:ext cx="4881093" cy="4178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pic>
        <p:nvPicPr>
          <p:cNvPr id="227" name="Google Shape;227;p28"/>
          <p:cNvPicPr preferRelativeResize="0"/>
          <p:nvPr/>
        </p:nvPicPr>
        <p:blipFill rotWithShape="1">
          <a:blip r:embed="rId3">
            <a:alphaModFix/>
          </a:blip>
          <a:srcRect b="0" l="0" r="0" t="0"/>
          <a:stretch/>
        </p:blipFill>
        <p:spPr>
          <a:xfrm>
            <a:off x="1571223" y="1422112"/>
            <a:ext cx="5009881" cy="4862778"/>
          </a:xfrm>
          <a:prstGeom prst="rect">
            <a:avLst/>
          </a:prstGeom>
          <a:noFill/>
          <a:ln>
            <a:noFill/>
          </a:ln>
        </p:spPr>
      </p:pic>
      <p:pic>
        <p:nvPicPr>
          <p:cNvPr id="228" name="Google Shape;228;p28"/>
          <p:cNvPicPr preferRelativeResize="0"/>
          <p:nvPr/>
        </p:nvPicPr>
        <p:blipFill rotWithShape="1">
          <a:blip r:embed="rId4">
            <a:alphaModFix/>
          </a:blip>
          <a:srcRect b="0" l="0" r="0" t="0"/>
          <a:stretch/>
        </p:blipFill>
        <p:spPr>
          <a:xfrm>
            <a:off x="7366715" y="1422112"/>
            <a:ext cx="4726547" cy="49529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592925" y="4"/>
            <a:ext cx="8911800" cy="776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ka-GE"/>
              <a:t>            სერგო ქობულაძე</a:t>
            </a:r>
            <a:endParaRPr/>
          </a:p>
        </p:txBody>
      </p:sp>
      <p:sp>
        <p:nvSpPr>
          <p:cNvPr id="234" name="Google Shape;234;p29"/>
          <p:cNvSpPr txBox="1"/>
          <p:nvPr>
            <p:ph idx="1" type="body"/>
          </p:nvPr>
        </p:nvSpPr>
        <p:spPr>
          <a:xfrm>
            <a:off x="1480275" y="776700"/>
            <a:ext cx="10711800" cy="6081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ka-GE"/>
              <a:t>სერგო სოლომონის ძე ქობულაძე დაიბადა 1909 წლის 7 თებერვალს ახალციხეში.   იგი იყო ქართველი გრაფიკოსი,თეატრის მხატვარი და ფერმწერი.</a:t>
            </a:r>
            <a:endParaRPr/>
          </a:p>
          <a:p>
            <a:pPr indent="0" lvl="0" marL="0" rtl="0" algn="l">
              <a:lnSpc>
                <a:spcPct val="115000"/>
              </a:lnSpc>
              <a:spcBef>
                <a:spcPts val="600"/>
              </a:spcBef>
              <a:spcAft>
                <a:spcPts val="0"/>
              </a:spcAft>
              <a:buClr>
                <a:schemeClr val="dk1"/>
              </a:buClr>
              <a:buSzPts val="1100"/>
              <a:buFont typeface="Arial"/>
              <a:buNone/>
            </a:pPr>
            <a:r>
              <a:rPr lang="ka-GE">
                <a:solidFill>
                  <a:srgbClr val="222222"/>
                </a:solidFill>
                <a:latin typeface="Arial"/>
                <a:ea typeface="Arial"/>
                <a:cs typeface="Arial"/>
                <a:sym typeface="Arial"/>
              </a:rPr>
              <a:t>ქობულაძის შემოქმედებისთვის დამახასიათებელია მონუმენტურობა, ფორმის სკულპტურული ძერწვა. ყველაზე მკაფიოდ გამოვლინდა წიგნის გრაფიკაში. იტაცებდა მონუმენტური ლიტერატურული ნაწარმოებები, რომანტიკულ-ჰეროიკული ხასიათები. ქობულაძის საუკეთესო ილუსტრაციები (შექსპირის ტრაგედიების 1933-1935; ვეფხისტყაოსნისა, 1935-1937; „იგორის ლაშქრობის ამბისა“; 1939-1940) გამოირჩევა კომპოზიციის სტატიკურობით, ფიგურათა მსხვილი მასშტაბით, დრაპირების სიუხვით, არქიტექტურული ფონით. 1946 წელს ქობულაძემ შექმნა მეფე ლირის  ილუსტრაციების ახალი სერია. 1950-იან წლებში შესრულებული ილუსტრაციებში (პუშკინის „პოლტავა“ და „ბოშები“ 1953; შ. დადიანის „გიორგი რუსი“ 1960) შეიმჩნევა მკაცრი ნახატის შერბილება, მეტი დინამიკურობა. „ქართული ხალხური ზღავრების“ ილუსტრაციები (1954) ხასიათდება მსუბუქი, უშუალო ნახატით, ცოცხალი იუმორით, ხალხური ტიპაჟით. ქობულაძე ასევე მუშაობდა დაზგურ გრაფიკასა („ზამთრის სასახლის აღება“, 1941; „დანტე“ 1944) და ფერწერაში (1930-იან წლებში შესრულებული პორტრეტები და ნატურმორტები).</a:t>
            </a:r>
            <a:endParaRPr>
              <a:solidFill>
                <a:srgbClr val="222222"/>
              </a:solidFill>
              <a:latin typeface="Arial"/>
              <a:ea typeface="Arial"/>
              <a:cs typeface="Arial"/>
              <a:sym typeface="Arial"/>
            </a:endParaRPr>
          </a:p>
          <a:p>
            <a:pPr indent="0" lvl="0" marL="0" rtl="0" algn="l">
              <a:lnSpc>
                <a:spcPct val="115000"/>
              </a:lnSpc>
              <a:spcBef>
                <a:spcPts val="600"/>
              </a:spcBef>
              <a:spcAft>
                <a:spcPts val="0"/>
              </a:spcAft>
              <a:buClr>
                <a:schemeClr val="dk1"/>
              </a:buClr>
              <a:buSzPts val="1100"/>
              <a:buFont typeface="Arial"/>
              <a:buNone/>
            </a:pPr>
            <a:r>
              <a:rPr lang="ka-GE">
                <a:solidFill>
                  <a:srgbClr val="222222"/>
                </a:solidFill>
                <a:latin typeface="Arial"/>
                <a:ea typeface="Arial"/>
                <a:cs typeface="Arial"/>
                <a:sym typeface="Arial"/>
              </a:rPr>
              <a:t>931 წლიდან ქობულაძე იყო თეატრის მხატვარი. მისი საუკეთესო თეატრალური ნამუშევრებია ა. გლაზუნოვის ბალეტის „რაიმონდა“ (სსრკ დიდი თეატრი, 1945); შ. მშველიძის ოპერის „თქმულება ტარიელზე“ (თბილისის ოპერისა და ბალეტის თეატრი, 1946); გ. კილაძის ბალეტის „სინათლე“ (თბილისის ოპერისა და ბალეტის თეატრი, 1947).</a:t>
            </a:r>
            <a:endParaRPr>
              <a:solidFill>
                <a:srgbClr val="222222"/>
              </a:solidFill>
              <a:latin typeface="Arial"/>
              <a:ea typeface="Arial"/>
              <a:cs typeface="Arial"/>
              <a:sym typeface="Arial"/>
            </a:endParaRPr>
          </a:p>
          <a:p>
            <a:pPr indent="0" lvl="0" marL="0" rtl="0" algn="l">
              <a:spcBef>
                <a:spcPts val="1000"/>
              </a:spcBef>
              <a:spcAft>
                <a:spcPts val="0"/>
              </a:spcAft>
              <a:buNone/>
            </a:pPr>
            <a:r>
              <a:t/>
            </a:r>
            <a:endParaRPr/>
          </a:p>
          <a:p>
            <a:pPr indent="0" lvl="0" marL="0" rtl="0" algn="l">
              <a:spcBef>
                <a:spcPts val="1000"/>
              </a:spcBef>
              <a:spcAft>
                <a:spcPts val="0"/>
              </a:spcAft>
              <a:buNone/>
            </a:pPr>
            <a:r>
              <a:rPr lang="ka-GE"/>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0"/>
          <p:cNvPicPr preferRelativeResize="0"/>
          <p:nvPr/>
        </p:nvPicPr>
        <p:blipFill>
          <a:blip r:embed="rId3">
            <a:alphaModFix/>
          </a:blip>
          <a:stretch>
            <a:fillRect/>
          </a:stretch>
        </p:blipFill>
        <p:spPr>
          <a:xfrm>
            <a:off x="135875" y="1206350"/>
            <a:ext cx="5350525" cy="5499250"/>
          </a:xfrm>
          <a:prstGeom prst="rect">
            <a:avLst/>
          </a:prstGeom>
          <a:noFill/>
          <a:ln>
            <a:noFill/>
          </a:ln>
        </p:spPr>
      </p:pic>
      <p:pic>
        <p:nvPicPr>
          <p:cNvPr id="240" name="Google Shape;240;p30"/>
          <p:cNvPicPr preferRelativeResize="0"/>
          <p:nvPr/>
        </p:nvPicPr>
        <p:blipFill>
          <a:blip r:embed="rId4">
            <a:alphaModFix/>
          </a:blip>
          <a:stretch>
            <a:fillRect/>
          </a:stretch>
        </p:blipFill>
        <p:spPr>
          <a:xfrm>
            <a:off x="5949100" y="1206350"/>
            <a:ext cx="6147425" cy="5499250"/>
          </a:xfrm>
          <a:prstGeom prst="rect">
            <a:avLst/>
          </a:prstGeom>
          <a:noFill/>
          <a:ln>
            <a:noFill/>
          </a:ln>
        </p:spPr>
      </p:pic>
      <p:sp>
        <p:nvSpPr>
          <p:cNvPr id="241" name="Google Shape;241;p30"/>
          <p:cNvSpPr txBox="1"/>
          <p:nvPr/>
        </p:nvSpPr>
        <p:spPr>
          <a:xfrm>
            <a:off x="2858875" y="148725"/>
            <a:ext cx="63954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ka-GE" sz="3000">
                <a:latin typeface="Century Gothic"/>
                <a:ea typeface="Century Gothic"/>
                <a:cs typeface="Century Gothic"/>
                <a:sym typeface="Century Gothic"/>
              </a:rPr>
              <a:t>სერგო ქობულაძის ილუსტრაციები</a:t>
            </a:r>
            <a:endParaRPr sz="30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3">
            <a:alphaModFix/>
          </a:blip>
          <a:stretch>
            <a:fillRect/>
          </a:stretch>
        </p:blipFill>
        <p:spPr>
          <a:xfrm>
            <a:off x="82625" y="152400"/>
            <a:ext cx="5552500" cy="6705600"/>
          </a:xfrm>
          <a:prstGeom prst="rect">
            <a:avLst/>
          </a:prstGeom>
          <a:noFill/>
          <a:ln>
            <a:noFill/>
          </a:ln>
        </p:spPr>
      </p:pic>
      <p:pic>
        <p:nvPicPr>
          <p:cNvPr id="247" name="Google Shape;247;p31"/>
          <p:cNvPicPr preferRelativeResize="0"/>
          <p:nvPr/>
        </p:nvPicPr>
        <p:blipFill>
          <a:blip r:embed="rId4">
            <a:alphaModFix/>
          </a:blip>
          <a:stretch>
            <a:fillRect/>
          </a:stretch>
        </p:blipFill>
        <p:spPr>
          <a:xfrm>
            <a:off x="6064774" y="152400"/>
            <a:ext cx="5978200" cy="655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2592924" y="0"/>
            <a:ext cx="8911687" cy="75985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                        მიხაი ზიჩი</a:t>
            </a:r>
            <a:endParaRPr/>
          </a:p>
        </p:txBody>
      </p:sp>
      <p:sp>
        <p:nvSpPr>
          <p:cNvPr id="170" name="Google Shape;170;p19"/>
          <p:cNvSpPr txBox="1"/>
          <p:nvPr>
            <p:ph idx="1" type="body"/>
          </p:nvPr>
        </p:nvSpPr>
        <p:spPr>
          <a:xfrm>
            <a:off x="592427" y="1493949"/>
            <a:ext cx="7624293" cy="557655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000"/>
              <a:buChar char="🠶"/>
            </a:pPr>
            <a:r>
              <a:rPr b="1" lang="ka-GE" sz="2000"/>
              <a:t>მიხაი ზიჩი</a:t>
            </a:r>
            <a:r>
              <a:rPr lang="ka-GE" sz="2000"/>
              <a:t> ( დ. 15 ოქტომბერი, 1827, სოფ. ზალა, უნგრეთი — გ. 28 თებერვალი, 1906, სანქტ-პეტერბურგი, რუსეთის იმპერია; დაკრძალეს 1906 წლის 18 მარტს, ბუდაპეშტში) — უნგრელი ფერმწერი და გრაფიკოსი. უნგრული რომანტიზმის წარმომადგენელი. </a:t>
            </a:r>
            <a:endParaRPr sz="2000"/>
          </a:p>
          <a:p>
            <a:pPr indent="-342900" lvl="0" marL="342900" rtl="0" algn="l">
              <a:lnSpc>
                <a:spcPct val="90000"/>
              </a:lnSpc>
              <a:spcBef>
                <a:spcPts val="1000"/>
              </a:spcBef>
              <a:spcAft>
                <a:spcPts val="0"/>
              </a:spcAft>
              <a:buSzPts val="2000"/>
              <a:buChar char="🠶"/>
            </a:pPr>
            <a:r>
              <a:rPr lang="ka-GE" sz="2000"/>
              <a:t>1881 წელს ზიჩი თბილისში ჩამოვიდა, სადაც მოწინავე ქართველ ინტელიგენციის თხოვნით დაიწყო „ვეფხისტყაოსნის“ ილუსტრაციებზე მუშაობა. სულ შექმნა 34 სურათი (შეუკვეთეს 14), „ვეფხისტყაოსნის“ საგამომცემლო კომისიამ 27 სურათი შეარჩია. აღნიშნული ნამუშევრები (ამჟამად ინახება კორნელი კეკელიძის სახელობის საქართველოს ხელნაწერთა ეროვნულ ცენტრში) მხატვარმა ქართველ ხალხს უსასყიდლოდ გადასცა. ზიჩის „ვეფხისტყაოსნის“ ილუსტრაციები თავის დროზე დიდი მხატვრული მოვლენა იყო. ზიჩიმ ქართულ თემაზე კიდევ რამდენიმე ტილო შექმნა - „ქართველი ქალის პორტრეტი“ (1874, კერძო კუთვნილება), "იკორთის მონასტერი“ (1888, საქართველოში მეორედ ჩამოსვლის დროს) და სხვა. </a:t>
            </a:r>
            <a:endParaRPr sz="2000"/>
          </a:p>
        </p:txBody>
      </p:sp>
      <p:pic>
        <p:nvPicPr>
          <p:cNvPr id="171" name="Google Shape;171;p19"/>
          <p:cNvPicPr preferRelativeResize="0"/>
          <p:nvPr>
            <p:ph idx="2" type="body"/>
          </p:nvPr>
        </p:nvPicPr>
        <p:blipFill rotWithShape="1">
          <a:blip r:embed="rId3">
            <a:alphaModFix/>
          </a:blip>
          <a:srcRect b="0" l="0" r="0" t="0"/>
          <a:stretch/>
        </p:blipFill>
        <p:spPr>
          <a:xfrm>
            <a:off x="8422783" y="1970467"/>
            <a:ext cx="3081828" cy="40053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მიხაი ზიჩის ილუსტრაციები</a:t>
            </a:r>
            <a:endParaRPr/>
          </a:p>
        </p:txBody>
      </p:sp>
      <p:pic>
        <p:nvPicPr>
          <p:cNvPr id="177" name="Google Shape;177;p20"/>
          <p:cNvPicPr preferRelativeResize="0"/>
          <p:nvPr>
            <p:ph idx="1" type="body"/>
          </p:nvPr>
        </p:nvPicPr>
        <p:blipFill rotWithShape="1">
          <a:blip r:embed="rId3">
            <a:alphaModFix/>
          </a:blip>
          <a:srcRect b="0" l="0" r="0" t="0"/>
          <a:stretch/>
        </p:blipFill>
        <p:spPr>
          <a:xfrm>
            <a:off x="1210613" y="1905000"/>
            <a:ext cx="5293217" cy="4122313"/>
          </a:xfrm>
          <a:prstGeom prst="rect">
            <a:avLst/>
          </a:prstGeom>
          <a:noFill/>
          <a:ln>
            <a:noFill/>
          </a:ln>
        </p:spPr>
      </p:pic>
      <p:pic>
        <p:nvPicPr>
          <p:cNvPr id="178" name="Google Shape;178;p20"/>
          <p:cNvPicPr preferRelativeResize="0"/>
          <p:nvPr>
            <p:ph idx="2" type="body"/>
          </p:nvPr>
        </p:nvPicPr>
        <p:blipFill rotWithShape="1">
          <a:blip r:embed="rId4">
            <a:alphaModFix/>
          </a:blip>
          <a:srcRect b="0" l="0" r="0" t="0"/>
          <a:stretch/>
        </p:blipFill>
        <p:spPr>
          <a:xfrm>
            <a:off x="7521262" y="2040914"/>
            <a:ext cx="4250028" cy="38504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1"/>
          <p:cNvPicPr preferRelativeResize="0"/>
          <p:nvPr/>
        </p:nvPicPr>
        <p:blipFill rotWithShape="1">
          <a:blip r:embed="rId3">
            <a:alphaModFix/>
          </a:blip>
          <a:srcRect b="0" l="0" r="0" t="0"/>
          <a:stretch/>
        </p:blipFill>
        <p:spPr>
          <a:xfrm>
            <a:off x="1378040" y="1365161"/>
            <a:ext cx="4932608" cy="4893971"/>
          </a:xfrm>
          <a:prstGeom prst="rect">
            <a:avLst/>
          </a:prstGeom>
          <a:noFill/>
          <a:ln>
            <a:noFill/>
          </a:ln>
        </p:spPr>
      </p:pic>
      <p:pic>
        <p:nvPicPr>
          <p:cNvPr id="184" name="Google Shape;184;p21"/>
          <p:cNvPicPr preferRelativeResize="0"/>
          <p:nvPr/>
        </p:nvPicPr>
        <p:blipFill rotWithShape="1">
          <a:blip r:embed="rId4">
            <a:alphaModFix/>
          </a:blip>
          <a:srcRect b="0" l="0" r="0" t="0"/>
          <a:stretch/>
        </p:blipFill>
        <p:spPr>
          <a:xfrm>
            <a:off x="7006108" y="1365161"/>
            <a:ext cx="5185892" cy="49454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22"/>
          <p:cNvPicPr preferRelativeResize="0"/>
          <p:nvPr/>
        </p:nvPicPr>
        <p:blipFill rotWithShape="1">
          <a:blip r:embed="rId3">
            <a:alphaModFix/>
          </a:blip>
          <a:srcRect b="0" l="0" r="0" t="0"/>
          <a:stretch/>
        </p:blipFill>
        <p:spPr>
          <a:xfrm>
            <a:off x="1751528" y="1365160"/>
            <a:ext cx="4520484" cy="5035640"/>
          </a:xfrm>
          <a:prstGeom prst="rect">
            <a:avLst/>
          </a:prstGeom>
          <a:noFill/>
          <a:ln>
            <a:noFill/>
          </a:ln>
        </p:spPr>
      </p:pic>
      <p:pic>
        <p:nvPicPr>
          <p:cNvPr id="190" name="Google Shape;190;p22"/>
          <p:cNvPicPr preferRelativeResize="0"/>
          <p:nvPr/>
        </p:nvPicPr>
        <p:blipFill rotWithShape="1">
          <a:blip r:embed="rId4">
            <a:alphaModFix/>
          </a:blip>
          <a:srcRect b="0" l="0" r="0" t="0"/>
          <a:stretch/>
        </p:blipFill>
        <p:spPr>
          <a:xfrm>
            <a:off x="7070502" y="1365160"/>
            <a:ext cx="4906850" cy="51257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მამუკა თავაქალაშვილი</a:t>
            </a:r>
            <a:endParaRPr/>
          </a:p>
        </p:txBody>
      </p:sp>
      <p:sp>
        <p:nvSpPr>
          <p:cNvPr id="196" name="Google Shape;196;p23"/>
          <p:cNvSpPr txBox="1"/>
          <p:nvPr>
            <p:ph idx="1" type="body"/>
          </p:nvPr>
        </p:nvSpPr>
        <p:spPr>
          <a:xfrm>
            <a:off x="1506828" y="1264555"/>
            <a:ext cx="9997784" cy="460821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b="1" lang="ka-GE" sz="2000"/>
              <a:t>მამუკა თავაქალაშვილი</a:t>
            </a:r>
            <a:r>
              <a:rPr lang="ka-GE" sz="2000"/>
              <a:t> (</a:t>
            </a:r>
            <a:r>
              <a:rPr i="1" lang="ka-GE" sz="2000"/>
              <a:t>თავაქარაშვილი</a:t>
            </a:r>
            <a:r>
              <a:rPr lang="ka-GE" sz="2000"/>
              <a:t>) — XVII საუკუნის ქართველი პოეტი, კალიგრაფი, მხატვარ-მინიატიურისტი. მდივნად 1647 წელს გადაწერა „შაჰნამეს“ გაგრძელების ე. წ. „უთრუთიანსაამიანის“ ქართული პროზაული ვერსია . გალექსა „ზააქიანი“, რისთვისაც გამოიყენა „შაჰნამეს“ ქართული პროზაული თარგმანი. განსაკუთრებით აღსანიშნავია 1646 წელს გადაწერილი ვეფხისტყაოსანი , რომელიც 39 მინიატიურითაა შემკული. მინიატიურებს ეტყობა ქართული ხალხური ხელოვნების გავლენა. ვეფხისტყაოსნის ილუსტრაციების გარდა, აქ მოთავსებულია შემკვეთის ლევან დადიანის, პოემის ავტორის რუსთაველისა და საკუთარი სურათიც. პოეტი დახატულია უწვეროდ, ულვაშებში, მაგრამ შემდეგ ვიღაცას მელნით პოეტისთვის წვერი მიუხატავს. თავაქალაშვილი საკმაოდ დახელოვნებული მხატვარია, მისი კალიგრაფია გამოირჩევა ხაზგასმული დეკორაციულობით. მკვლევარები აღნიშნავენ, რომ მინიატურისტმა რუსთაველის პოემის ილუსტრაციებში XVII საუკუნის დასავლეთი საქართველო აღბეჭდა.  იყო იმერეთის მეფის კარზე.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მამუკა თავაქალაშვილის მინიატურები</a:t>
            </a:r>
            <a:endParaRPr/>
          </a:p>
        </p:txBody>
      </p:sp>
      <p:pic>
        <p:nvPicPr>
          <p:cNvPr id="202" name="Google Shape;202;p24"/>
          <p:cNvPicPr preferRelativeResize="0"/>
          <p:nvPr>
            <p:ph idx="1" type="body"/>
          </p:nvPr>
        </p:nvPicPr>
        <p:blipFill rotWithShape="1">
          <a:blip r:embed="rId3">
            <a:alphaModFix/>
          </a:blip>
          <a:srcRect b="0" l="0" r="0" t="0"/>
          <a:stretch/>
        </p:blipFill>
        <p:spPr>
          <a:xfrm>
            <a:off x="1313645" y="2126221"/>
            <a:ext cx="5125792" cy="4235941"/>
          </a:xfrm>
          <a:prstGeom prst="rect">
            <a:avLst/>
          </a:prstGeom>
          <a:noFill/>
          <a:ln>
            <a:noFill/>
          </a:ln>
        </p:spPr>
      </p:pic>
      <p:pic>
        <p:nvPicPr>
          <p:cNvPr id="203" name="Google Shape;203;p24"/>
          <p:cNvPicPr preferRelativeResize="0"/>
          <p:nvPr>
            <p:ph idx="2" type="body"/>
          </p:nvPr>
        </p:nvPicPr>
        <p:blipFill rotWithShape="1">
          <a:blip r:embed="rId4">
            <a:alphaModFix/>
          </a:blip>
          <a:srcRect b="0" l="0" r="0" t="0"/>
          <a:stretch/>
        </p:blipFill>
        <p:spPr>
          <a:xfrm>
            <a:off x="7044744" y="2205841"/>
            <a:ext cx="4829577" cy="43623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25"/>
          <p:cNvPicPr preferRelativeResize="0"/>
          <p:nvPr/>
        </p:nvPicPr>
        <p:blipFill rotWithShape="1">
          <a:blip r:embed="rId3">
            <a:alphaModFix/>
          </a:blip>
          <a:srcRect b="0" l="0" r="0" t="0"/>
          <a:stretch/>
        </p:blipFill>
        <p:spPr>
          <a:xfrm>
            <a:off x="1455314" y="1184856"/>
            <a:ext cx="4597757" cy="5396248"/>
          </a:xfrm>
          <a:prstGeom prst="rect">
            <a:avLst/>
          </a:prstGeom>
          <a:noFill/>
          <a:ln>
            <a:noFill/>
          </a:ln>
        </p:spPr>
      </p:pic>
      <p:pic>
        <p:nvPicPr>
          <p:cNvPr id="209" name="Google Shape;209;p25"/>
          <p:cNvPicPr preferRelativeResize="0"/>
          <p:nvPr/>
        </p:nvPicPr>
        <p:blipFill rotWithShape="1">
          <a:blip r:embed="rId4">
            <a:alphaModFix/>
          </a:blip>
          <a:srcRect b="0" l="0" r="0" t="0"/>
          <a:stretch/>
        </p:blipFill>
        <p:spPr>
          <a:xfrm>
            <a:off x="7006107" y="1339402"/>
            <a:ext cx="5185893" cy="5241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ka-GE"/>
              <a:t>                ირაკლი თოიძე</a:t>
            </a:r>
            <a:endParaRPr/>
          </a:p>
        </p:txBody>
      </p:sp>
      <p:sp>
        <p:nvSpPr>
          <p:cNvPr id="215" name="Google Shape;215;p26"/>
          <p:cNvSpPr txBox="1"/>
          <p:nvPr>
            <p:ph idx="1" type="body"/>
          </p:nvPr>
        </p:nvSpPr>
        <p:spPr>
          <a:xfrm>
            <a:off x="940158" y="1455314"/>
            <a:ext cx="11251842" cy="540268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ka-GE" sz="2400"/>
              <a:t>დაიბადა ცნობილი მხატვრის მოსე თოიძის ოჯახში. 1930 წელს დაამთავრა თბილისის სამხატვრო აკადემია და მოსკოვში გადავიდა საცხოვრებლად. </a:t>
            </a:r>
            <a:endParaRPr/>
          </a:p>
          <a:p>
            <a:pPr indent="-342900" lvl="0" marL="342900" rtl="0" algn="l">
              <a:spcBef>
                <a:spcPts val="1000"/>
              </a:spcBef>
              <a:spcAft>
                <a:spcPts val="0"/>
              </a:spcAft>
              <a:buSzPts val="2400"/>
              <a:buChar char="🠶"/>
            </a:pPr>
            <a:r>
              <a:rPr lang="ka-GE" sz="2400"/>
              <a:t>განსაკუთრებით დიდია ირაკლი თოიძის დამსახურება საბჭოთა პლაკატის განვითარების დარგში. მისი ნამუშევრები გამოირჩევა თემატიკის აქტუალობით და დროის მძაფრი შეგრძნებით. პოპულარობა მოუტანა პლაკატმა „დედასამშობლო გვეძახის“, რომელიც ომის დაწყების პირველივე დღეებში გამოჩნდა მოსკოვის ერთ-ერთ ცენტრალურ მოედანზე და შემდეგ გავრცელდა მთელ ქვეყანაში. </a:t>
            </a:r>
            <a:endParaRPr/>
          </a:p>
          <a:p>
            <a:pPr indent="-342900" lvl="0" marL="342900" rtl="0" algn="l">
              <a:spcBef>
                <a:spcPts val="1000"/>
              </a:spcBef>
              <a:spcAft>
                <a:spcPts val="0"/>
              </a:spcAft>
              <a:buSzPts val="2400"/>
              <a:buChar char="🠶"/>
            </a:pPr>
            <a:r>
              <a:rPr lang="ka-GE" sz="2400"/>
              <a:t>ირაკლი თოიძეს დიდი დამსახურება მიუძღვის ქართული წიგნის გრაფიკის განვითარებაში. მის მიერ 1937 წელს ვეფხისტყაოსანის საიუბილეო გამოცემისათვის შესრულებული ილუსტრაციები დღესაც ერთ-ერთი საუკეთესოა ქართული წიგნის გრაფიკაში. </a:t>
            </a:r>
            <a:endParaRPr/>
          </a:p>
          <a:p>
            <a:pPr indent="-342900" lvl="0" marL="342900" rtl="0" algn="l">
              <a:spcBef>
                <a:spcPts val="1000"/>
              </a:spcBef>
              <a:spcAft>
                <a:spcPts val="0"/>
              </a:spcAft>
              <a:buSzPts val="2400"/>
              <a:buChar char="🠶"/>
            </a:pPr>
            <a:r>
              <a:rPr lang="ka-GE" sz="2400"/>
              <a:t>დაკრძალულია მწერალთა და საზოგადო მოღვაწეთა დიდუბის პანთეონში. </a:t>
            </a:r>
            <a:endParaRPr/>
          </a:p>
          <a:p>
            <a:pPr indent="-190500" lvl="0" marL="342900" rtl="0" algn="l">
              <a:spcBef>
                <a:spcPts val="1000"/>
              </a:spcBef>
              <a:spcAft>
                <a:spcPts val="0"/>
              </a:spcAft>
              <a:buSzPts val="2400"/>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