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Montserrat SemiBold"/>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
      <p:font typeface="Helvetica Neue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10">
          <p15:clr>
            <a:srgbClr val="747775"/>
          </p15:clr>
        </p15:guide>
        <p15:guide id="2" pos="2880">
          <p15:clr>
            <a:srgbClr val="747775"/>
          </p15:clr>
        </p15:guide>
        <p15:guide id="3" orient="horz" pos="718">
          <p15:clr>
            <a:srgbClr val="747775"/>
          </p15:clr>
        </p15:guide>
        <p15:guide id="4" orient="horz" pos="1247">
          <p15:clr>
            <a:srgbClr val="747775"/>
          </p15:clr>
        </p15:guide>
        <p15:guide id="5" orient="horz" pos="2395">
          <p15:clr>
            <a:srgbClr val="747775"/>
          </p15:clr>
        </p15:guide>
        <p15:guide id="6" orient="horz" pos="2769">
          <p15:clr>
            <a:srgbClr val="747775"/>
          </p15:clr>
        </p15:guide>
        <p15:guide id="7" orient="horz" pos="291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10" orient="horz"/>
        <p:guide pos="2880"/>
        <p:guide pos="718" orient="horz"/>
        <p:guide pos="1247" orient="horz"/>
        <p:guide pos="2395" orient="horz"/>
        <p:guide pos="2769" orient="horz"/>
        <p:guide pos="291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Medium-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Light-regular.fntdata"/><Relationship Id="rId30" Type="http://schemas.openxmlformats.org/officeDocument/2006/relationships/font" Target="fonts/MontserratMedium-boldItalic.fntdata"/><Relationship Id="rId11" Type="http://schemas.openxmlformats.org/officeDocument/2006/relationships/slide" Target="slides/slide5.xml"/><Relationship Id="rId33" Type="http://schemas.openxmlformats.org/officeDocument/2006/relationships/font" Target="fonts/HelveticaNeueLight-italic.fntdata"/><Relationship Id="rId10" Type="http://schemas.openxmlformats.org/officeDocument/2006/relationships/slide" Target="slides/slide4.xml"/><Relationship Id="rId32" Type="http://schemas.openxmlformats.org/officeDocument/2006/relationships/font" Target="fonts/HelveticaNeueLight-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HelveticaNeueLight-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SemiBold-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e0ca36780d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e0ca36780d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e0ca36780d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e0ca36780d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Điều quan trọng là phải hiểu rằng SOLARGROUP không kinh doanh chứng khoán trong khuôn khổ dự án "Động cơ của Duyunov", mặc dù trong tương lai chúng tôi có thể sẽ làm như vậy. Do đó, giờ đây công ty và các đối tác không cần tư cách đặc biệt của người được ủy quyền tham gia thị trường chứng khoán. Chúng tôi đang tham gia vào việc thu hút đầu tư vào các dự án bằng hình thức đầu tư cộng đồng.</a:t>
            </a:r>
            <a:endParaRPr sz="1200">
              <a:latin typeface="Montserrat"/>
              <a:ea typeface="Montserrat"/>
              <a:cs typeface="Montserrat"/>
              <a:sym typeface="Montserra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e0ca36780d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e0ca36780d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Các hoạt động của công ty chúng tôi là hoàn toàn hợp pháp và có tất cả các cơ sở pháp lý cần thiết — mà bạn có thể nhìn thấy trên màn hình của mình ngay lúc này.</a:t>
            </a:r>
            <a:endParaRPr sz="1200">
              <a:latin typeface="Montserrat"/>
              <a:ea typeface="Montserrat"/>
              <a:cs typeface="Montserrat"/>
              <a:sym typeface="Montserra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e0ca36780d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e0ca36780d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e0ca36780d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e0ca36780d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SOLARGROUP cam kết không chỉ cải thiện các quy trình nội bộ của công ty mà còn quan tâm đến các yếu tố bên ngoài và điều kiện tiến hành các hoạt động của chúng tôi.</a:t>
            </a:r>
            <a:endParaRPr sz="1200">
              <a:solidFill>
                <a:schemeClr val="dk1"/>
              </a:solidFill>
            </a:endParaRPr>
          </a:p>
          <a:p>
            <a:pPr indent="0" lvl="0" marL="0" rtl="0" algn="l">
              <a:spcBef>
                <a:spcPts val="0"/>
              </a:spcBef>
              <a:spcAft>
                <a:spcPts val="0"/>
              </a:spcAft>
              <a:buNone/>
            </a:pPr>
            <a:r>
              <a:rPr lang="ru" sz="1200">
                <a:solidFill>
                  <a:schemeClr val="dk1"/>
                </a:solidFill>
              </a:rPr>
              <a:t>SOLARGROUP là một công ty quốc tế đoàn kết mọi người trên toàn thế giới, không phân biệt biên giới địa lý và quan hệ chính trị.</a:t>
            </a:r>
            <a:endParaRPr sz="1200">
              <a:solidFill>
                <a:schemeClr val="dk1"/>
              </a:solidFill>
            </a:endParaRPr>
          </a:p>
          <a:p>
            <a:pPr indent="0" lvl="0" marL="0" rtl="0" algn="l">
              <a:spcBef>
                <a:spcPts val="0"/>
              </a:spcBef>
              <a:spcAft>
                <a:spcPts val="0"/>
              </a:spcAft>
              <a:buNone/>
            </a:pPr>
            <a:r>
              <a:rPr lang="ru" sz="1200">
                <a:solidFill>
                  <a:schemeClr val="dk1"/>
                </a:solidFill>
              </a:rPr>
              <a:t>Điều quan trọng đối với chúng tôi là tạo điều kiện thuận lợi để tiến hành các hoạt động cũng như tính minh bạch và cở mở trong hoạt động kinh doanh của chúng tôi.</a:t>
            </a:r>
            <a:endParaRPr sz="1200">
              <a:solidFill>
                <a:schemeClr val="dk1"/>
              </a:solidFill>
            </a:endParaRPr>
          </a:p>
          <a:p>
            <a:pPr indent="0" lvl="0" marL="0" rtl="0" algn="l">
              <a:spcBef>
                <a:spcPts val="0"/>
              </a:spcBef>
              <a:spcAft>
                <a:spcPts val="0"/>
              </a:spcAft>
              <a:buNone/>
            </a:pPr>
            <a:r>
              <a:rPr lang="ru" sz="1200">
                <a:solidFill>
                  <a:schemeClr val="dk1"/>
                </a:solidFill>
              </a:rPr>
              <a:t>Chúng tôi không ngừng tìm kiếm các giải pháp để đi đúng hướng và một trong những giải pháp đó là chuyển công ty của chúng tôi từ Cộng hòa Vanuatu, nơi công ty được đăng ký từ năm 2017, đến khu vực pháp lý của Liên bang Comoros kể từ năm 2024.</a:t>
            </a:r>
            <a:endParaRPr sz="1200">
              <a:solidFill>
                <a:schemeClr val="dk1"/>
              </a:solidFill>
            </a:endParaRPr>
          </a:p>
          <a:p>
            <a:pPr indent="0" lvl="0" marL="0" rtl="0" algn="l">
              <a:spcBef>
                <a:spcPts val="0"/>
              </a:spcBef>
              <a:spcAft>
                <a:spcPts val="0"/>
              </a:spcAft>
              <a:buNone/>
            </a:pPr>
            <a:r>
              <a:rPr lang="ru" sz="1200">
                <a:solidFill>
                  <a:schemeClr val="dk1"/>
                </a:solidFill>
              </a:rPr>
              <a:t>Đội ngũ của chúng tôi đã thực hiện rất nhiều công việc để thực hiện điều này.</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0ca36780d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e0ca36780d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Cộng hòa Vanuatu đã liên tục thắt chặt các yêu cầu và đặt ra những hạn chế mới đối với hoạt động kinh doanh. Quyền tài phán trong Liên bang Comoros cho chúng tôi cơ hội tiến hành kinh doanh một cách độc lập, tự do và tiết kiệm chi phí.</a:t>
            </a:r>
            <a:endParaRPr sz="1200">
              <a:latin typeface="Montserrat"/>
              <a:ea typeface="Montserrat"/>
              <a:cs typeface="Montserrat"/>
              <a:sym typeface="Montserra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e0ca36780d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e0ca36780d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Đến nay, công ty chúng tôi đã hoàn thành tất cả các quy trình đăng ký cần thiết tại khu vực pháp lý mới và có được giấy phép thanh toán bù trừ và môi giới quốc tế đặc biệt. Cùng những thứ khác, giấy phép này cho phép chúng tôi phát hành và thực hiện các giao dịch chứng khoán. Hiện tại, công ty chưa tham gia vào các hoạt động như vậy, nhưng về lâu dài thì có thể. Trong thời gian ngắn sắp tới, chúng tôi dự định hoàn tất mọi thủ tục pháp lý liên quan đến việc di dời. Sẽ không có gì thay đổi đối với các nhà đầu tư và đối tác của chúng tôi. SOLARGROUP sẽ vẫn là công ty cũ, chỉ thay đổi địa điểm đăng ký.</a:t>
            </a:r>
            <a:endParaRPr sz="1200">
              <a:latin typeface="Montserrat"/>
              <a:ea typeface="Montserrat"/>
              <a:cs typeface="Montserrat"/>
              <a:sym typeface="Montserra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e0ca36780d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e0ca36780d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Mỗi nhà đầu tư ký thỏa thuận đầu tư tại văn phòng hành chính trên trang web của công ty SOLARGROUP. Bạn có thể đọc trước và xem thỏa thuận trong phần "Tài liệu" ở hồ sơ của mình bất kỳ lúc nào sau khi ký. Việc đầu tư luôn tiềm ẩn những rủi ro nhất định. Chúng tôi cũng cảnh báo về điều này trên trang web của chúng tôi. Chúng tôi cố gắng cởi mở và trung thực nhất có thể với các nhà đầu tư và đối tác của mình.</a:t>
            </a:r>
            <a:endParaRPr sz="1200">
              <a:latin typeface="Montserrat"/>
              <a:ea typeface="Montserrat"/>
              <a:cs typeface="Montserrat"/>
              <a:sym typeface="Montserra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e0ca36780d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e0ca36780d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Đối tác là đại diện của công ty, tự nguyện và tuân theo luật pháp quốc tế, đóng vai trò là nhà tư vấn cho dự án. Các đối tác hoạt động trong khuôn khổ Chỉ thị 86/653/EEC liên quan đến các đại lý thương mại độc lập, Điều 10 và Điều 11 của Công ước Bảo vệ Nhân quyền và các Quyền Tự do Cơ bản, Điều 1 của Công ước La Hay quy định về hoạt động của các đại diện (đại lý) trong chuyển giao đề xuất thương mại của bên ủy thác, Công ước UNIDROIT về thủ tục ký kết hợp đồng và quyền hạn của bên trung gian, Công ước Benelux (23/11/1973). Đối tác có quyền nhận thù lao hợp pháp cho việc phổ biến thông tin về công ty.</a:t>
            </a:r>
            <a:endParaRPr sz="1200">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e0ca36780d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e0ca36780d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Đối tác là đại diện của công ty, tự nguyện và tuân theo luật pháp quốc tế, đóng vai trò là nhà tư vấn cho dự án. Các đối tác hoạt động trong khuôn khổ Chỉ thị 86/653/EEC liên quan đến các đại lý thương mại độc lập, Điều 10 và Điều 11 của Công ước Bảo vệ Nhân quyền và các Quyền Tự do Cơ bản, Điều 1 của Công ước La Hay quy định về hoạt động của các đại diện (đại lý) trong chuyển giao đề xuất thương mại của bên ủy thác, Công ước UNIDROIT về thủ tục ký kết hợp đồng và quyền hạn của bên trung gian, Công ước Benelux (23/11/1973). Đối tác có quyền nhận thù lao hợp pháp cho việc phổ biến thông tin về công ty.</a:t>
            </a:r>
            <a:endParaRPr sz="1200">
              <a:latin typeface="Montserrat"/>
              <a:ea typeface="Montserrat"/>
              <a:cs typeface="Montserrat"/>
              <a:sym typeface="Montserra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e0ca36780d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e0ca36780d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Mối quan hệ giữa đối tác và công ty được quy định bởi thỏa thuận, có sẵn tại văn phòng hành chính trên trang web của công ty SOLARGROUP.</a:t>
            </a:r>
            <a:endParaRPr sz="1200">
              <a:latin typeface="Montserrat"/>
              <a:ea typeface="Montserrat"/>
              <a:cs typeface="Montserrat"/>
              <a:sym typeface="Montserra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e0ca36780d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e0ca36780d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Thỏa thuận cho phép đối tác thông báo cho mọi người về dự án theo nhiều cách khác nhau, đưa ra lời khuyên và tham gia vào các sự kiện tiếp thị.</a:t>
            </a:r>
            <a:endParaRPr sz="1200">
              <a:latin typeface="Montserrat"/>
              <a:ea typeface="Montserrat"/>
              <a:cs typeface="Montserrat"/>
              <a:sym typeface="Montserra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p:cSld name="TITLE_AND_BODY_1">
    <p:spTree>
      <p:nvGrpSpPr>
        <p:cNvPr id="50" name="Shape 50"/>
        <p:cNvGrpSpPr/>
        <p:nvPr/>
      </p:nvGrpSpPr>
      <p:grpSpPr>
        <a:xfrm>
          <a:off x="0" y="0"/>
          <a:ext cx="0" cy="0"/>
          <a:chOff x="0" y="0"/>
          <a:chExt cx="0" cy="0"/>
        </a:xfrm>
      </p:grpSpPr>
      <p:sp>
        <p:nvSpPr>
          <p:cNvPr id="51" name="Google Shape;51;p13"/>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52" name="Google Shape;52;p13"/>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4">
  <p:cSld name="TITLE_AND_BODY_7">
    <p:spTree>
      <p:nvGrpSpPr>
        <p:cNvPr id="53" name="Shape 53"/>
        <p:cNvGrpSpPr/>
        <p:nvPr/>
      </p:nvGrpSpPr>
      <p:grpSpPr>
        <a:xfrm>
          <a:off x="0" y="0"/>
          <a:ext cx="0" cy="0"/>
          <a:chOff x="0" y="0"/>
          <a:chExt cx="0" cy="0"/>
        </a:xfrm>
      </p:grpSpPr>
      <p:sp>
        <p:nvSpPr>
          <p:cNvPr id="54" name="Google Shape;54;p14"/>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55" name="Google Shape;55;p14"/>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7">
  <p:cSld name="TITLE_7">
    <p:spTree>
      <p:nvGrpSpPr>
        <p:cNvPr id="56" name="Shape 56"/>
        <p:cNvGrpSpPr/>
        <p:nvPr/>
      </p:nvGrpSpPr>
      <p:grpSpPr>
        <a:xfrm>
          <a:off x="0" y="0"/>
          <a:ext cx="0" cy="0"/>
          <a:chOff x="0" y="0"/>
          <a:chExt cx="0" cy="0"/>
        </a:xfrm>
      </p:grpSpPr>
      <p:sp>
        <p:nvSpPr>
          <p:cNvPr id="57" name="Google Shape;57;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5">
  <p:cSld name="TITLE_AND_BODY_8">
    <p:spTree>
      <p:nvGrpSpPr>
        <p:cNvPr id="60" name="Shape 60"/>
        <p:cNvGrpSpPr/>
        <p:nvPr/>
      </p:nvGrpSpPr>
      <p:grpSpPr>
        <a:xfrm>
          <a:off x="0" y="0"/>
          <a:ext cx="0" cy="0"/>
          <a:chOff x="0" y="0"/>
          <a:chExt cx="0" cy="0"/>
        </a:xfrm>
      </p:grpSpPr>
      <p:sp>
        <p:nvSpPr>
          <p:cNvPr id="61" name="Google Shape;61;p16"/>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62" name="Google Shape;62;p16"/>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8">
  <p:cSld name="TITLE_8">
    <p:spTree>
      <p:nvGrpSpPr>
        <p:cNvPr id="63" name="Shape 63"/>
        <p:cNvGrpSpPr/>
        <p:nvPr/>
      </p:nvGrpSpPr>
      <p:grpSpPr>
        <a:xfrm>
          <a:off x="0" y="0"/>
          <a:ext cx="0" cy="0"/>
          <a:chOff x="0" y="0"/>
          <a:chExt cx="0" cy="0"/>
        </a:xfrm>
      </p:grpSpPr>
      <p:sp>
        <p:nvSpPr>
          <p:cNvPr id="64" name="Google Shape;64;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5" name="Google Shape;65;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6" name="Google Shape;66;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3" name="Google Shape;73;p1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 name="Google Shape;7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7" name="Google Shape;7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sp>
        <p:nvSpPr>
          <p:cNvPr id="79" name="Google Shape;7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1" name="Google Shape;8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2" name="Shape 82"/>
        <p:cNvGrpSpPr/>
        <p:nvPr/>
      </p:nvGrpSpPr>
      <p:grpSpPr>
        <a:xfrm>
          <a:off x="0" y="0"/>
          <a:ext cx="0" cy="0"/>
          <a:chOff x="0" y="0"/>
          <a:chExt cx="0" cy="0"/>
        </a:xfrm>
      </p:grpSpPr>
      <p:sp>
        <p:nvSpPr>
          <p:cNvPr id="83" name="Google Shape;8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5" name="Google Shape;85;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6" name="Google Shape;8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0" name="Shape 90"/>
        <p:cNvGrpSpPr/>
        <p:nvPr/>
      </p:nvGrpSpPr>
      <p:grpSpPr>
        <a:xfrm>
          <a:off x="0" y="0"/>
          <a:ext cx="0" cy="0"/>
          <a:chOff x="0" y="0"/>
          <a:chExt cx="0" cy="0"/>
        </a:xfrm>
      </p:grpSpPr>
      <p:sp>
        <p:nvSpPr>
          <p:cNvPr id="91" name="Google Shape;91;p2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 name="Google Shape;92;p24"/>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3" name="Google Shape;9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4" name="Shape 94"/>
        <p:cNvGrpSpPr/>
        <p:nvPr/>
      </p:nvGrpSpPr>
      <p:grpSpPr>
        <a:xfrm>
          <a:off x="0" y="0"/>
          <a:ext cx="0" cy="0"/>
          <a:chOff x="0" y="0"/>
          <a:chExt cx="0" cy="0"/>
        </a:xfrm>
      </p:grpSpPr>
      <p:sp>
        <p:nvSpPr>
          <p:cNvPr id="95" name="Google Shape;95;p25"/>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6" name="Google Shape;96;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 name="Shape 97"/>
        <p:cNvGrpSpPr/>
        <p:nvPr/>
      </p:nvGrpSpPr>
      <p:grpSpPr>
        <a:xfrm>
          <a:off x="0" y="0"/>
          <a:ext cx="0" cy="0"/>
          <a:chOff x="0" y="0"/>
          <a:chExt cx="0" cy="0"/>
        </a:xfrm>
      </p:grpSpPr>
      <p:sp>
        <p:nvSpPr>
          <p:cNvPr id="98" name="Google Shape;98;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0" name="Google Shape;100;p2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1" name="Google Shape;101;p2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2" name="Google Shape;10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05" name="Google Shape;105;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p2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8" name="Google Shape;108;p28"/>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9" name="Google Shape;10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0" name="Shape 110"/>
        <p:cNvGrpSpPr/>
        <p:nvPr/>
      </p:nvGrpSpPr>
      <p:grpSpPr>
        <a:xfrm>
          <a:off x="0" y="0"/>
          <a:ext cx="0" cy="0"/>
          <a:chOff x="0" y="0"/>
          <a:chExt cx="0" cy="0"/>
        </a:xfrm>
      </p:grpSpPr>
      <p:sp>
        <p:nvSpPr>
          <p:cNvPr id="111" name="Google Shape;111;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p:cSld name="TITLE_AND_BODY_1">
    <p:spTree>
      <p:nvGrpSpPr>
        <p:cNvPr id="112" name="Shape 112"/>
        <p:cNvGrpSpPr/>
        <p:nvPr/>
      </p:nvGrpSpPr>
      <p:grpSpPr>
        <a:xfrm>
          <a:off x="0" y="0"/>
          <a:ext cx="0" cy="0"/>
          <a:chOff x="0" y="0"/>
          <a:chExt cx="0" cy="0"/>
        </a:xfrm>
      </p:grpSpPr>
      <p:sp>
        <p:nvSpPr>
          <p:cNvPr id="113" name="Google Shape;113;p30"/>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114" name="Google Shape;114;p30"/>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theme" Target="../theme/theme3.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7" name="Shape 67"/>
        <p:cNvGrpSpPr/>
        <p:nvPr/>
      </p:nvGrpSpPr>
      <p:grpSpPr>
        <a:xfrm>
          <a:off x="0" y="0"/>
          <a:ext cx="0" cy="0"/>
          <a:chOff x="0" y="0"/>
          <a:chExt cx="0" cy="0"/>
        </a:xfrm>
      </p:grpSpPr>
      <p:sp>
        <p:nvSpPr>
          <p:cNvPr id="68" name="Google Shape;68;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9" name="Google Shape;69;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70" name="Google Shape;7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hyperlink" Target="https://cdn.solargroup.pro/e6c7170a-1806-4cc7-8f5c-91314f50db8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4.jpg"/><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31"/>
          <p:cNvPicPr preferRelativeResize="0"/>
          <p:nvPr/>
        </p:nvPicPr>
        <p:blipFill>
          <a:blip r:embed="rId3">
            <a:alphaModFix/>
          </a:blip>
          <a:stretch>
            <a:fillRect/>
          </a:stretch>
        </p:blipFill>
        <p:spPr>
          <a:xfrm>
            <a:off x="2239200" y="680291"/>
            <a:ext cx="4665600" cy="3888674"/>
          </a:xfrm>
          <a:prstGeom prst="rect">
            <a:avLst/>
          </a:prstGeom>
          <a:noFill/>
          <a:ln>
            <a:noFill/>
          </a:ln>
        </p:spPr>
      </p:pic>
      <p:sp>
        <p:nvSpPr>
          <p:cNvPr id="120" name="Google Shape;120;p31"/>
          <p:cNvSpPr txBox="1"/>
          <p:nvPr/>
        </p:nvSpPr>
        <p:spPr>
          <a:xfrm>
            <a:off x="0" y="1463550"/>
            <a:ext cx="9144000" cy="2031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ru" sz="4000">
                <a:solidFill>
                  <a:srgbClr val="2678E0"/>
                </a:solidFill>
                <a:latin typeface="Montserrat"/>
                <a:ea typeface="Montserrat"/>
                <a:cs typeface="Montserrat"/>
                <a:sym typeface="Montserrat"/>
              </a:rPr>
              <a:t>KHÍA CẠNH PHÁP LÝ</a:t>
            </a:r>
            <a:endParaRPr b="1" sz="4000">
              <a:solidFill>
                <a:srgbClr val="2678E0"/>
              </a:solidFill>
              <a:latin typeface="Montserrat"/>
              <a:ea typeface="Montserrat"/>
              <a:cs typeface="Montserrat"/>
              <a:sym typeface="Montserrat"/>
            </a:endParaRPr>
          </a:p>
          <a:p>
            <a:pPr indent="0" lvl="0" marL="0" rtl="0" algn="ctr">
              <a:lnSpc>
                <a:spcPct val="100000"/>
              </a:lnSpc>
              <a:spcBef>
                <a:spcPts val="1000"/>
              </a:spcBef>
              <a:spcAft>
                <a:spcPts val="0"/>
              </a:spcAft>
              <a:buNone/>
            </a:pPr>
            <a:r>
              <a:rPr b="1" lang="ru" sz="4000">
                <a:solidFill>
                  <a:srgbClr val="3F5670"/>
                </a:solidFill>
                <a:latin typeface="Montserrat"/>
                <a:ea typeface="Montserrat"/>
                <a:cs typeface="Montserrat"/>
                <a:sym typeface="Montserrat"/>
              </a:rPr>
              <a:t>TRONG VIỆC VẬN HÀNH </a:t>
            </a:r>
            <a:endParaRPr b="1" sz="4000">
              <a:solidFill>
                <a:srgbClr val="3F5670"/>
              </a:solidFill>
              <a:latin typeface="Montserrat"/>
              <a:ea typeface="Montserrat"/>
              <a:cs typeface="Montserrat"/>
              <a:sym typeface="Montserrat"/>
            </a:endParaRPr>
          </a:p>
          <a:p>
            <a:pPr indent="0" lvl="0" marL="0" rtl="0" algn="ctr">
              <a:lnSpc>
                <a:spcPct val="100000"/>
              </a:lnSpc>
              <a:spcBef>
                <a:spcPts val="1000"/>
              </a:spcBef>
              <a:spcAft>
                <a:spcPts val="1000"/>
              </a:spcAft>
              <a:buNone/>
            </a:pPr>
            <a:r>
              <a:rPr b="1" lang="ru" sz="4000">
                <a:solidFill>
                  <a:srgbClr val="3F5670"/>
                </a:solidFill>
                <a:latin typeface="Montserrat"/>
                <a:ea typeface="Montserrat"/>
                <a:cs typeface="Montserrat"/>
                <a:sym typeface="Montserrat"/>
              </a:rPr>
              <a:t>SOLARGROUP</a:t>
            </a:r>
            <a:endParaRPr b="1" sz="4000">
              <a:solidFill>
                <a:srgbClr val="3F5670"/>
              </a:solidFill>
              <a:latin typeface="Montserrat"/>
              <a:ea typeface="Montserrat"/>
              <a:cs typeface="Montserrat"/>
              <a:sym typeface="Montserrat"/>
            </a:endParaRPr>
          </a:p>
        </p:txBody>
      </p:sp>
      <p:pic>
        <p:nvPicPr>
          <p:cNvPr id="121" name="Google Shape;121;p31"/>
          <p:cNvPicPr preferRelativeResize="0"/>
          <p:nvPr/>
        </p:nvPicPr>
        <p:blipFill>
          <a:blip r:embed="rId4">
            <a:alphaModFix/>
          </a:blip>
          <a:stretch>
            <a:fillRect/>
          </a:stretch>
        </p:blipFill>
        <p:spPr>
          <a:xfrm>
            <a:off x="3968025" y="4691000"/>
            <a:ext cx="1207949" cy="26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40"/>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SOLARGROUP VÀ THỊ TRƯỜNG CHỨNG KHOÁN</a:t>
            </a:r>
            <a:endParaRPr b="1" sz="2600">
              <a:solidFill>
                <a:srgbClr val="3F5670"/>
              </a:solidFill>
              <a:latin typeface="Montserrat"/>
              <a:ea typeface="Montserrat"/>
              <a:cs typeface="Montserrat"/>
              <a:sym typeface="Montserrat"/>
            </a:endParaRPr>
          </a:p>
        </p:txBody>
      </p:sp>
      <p:pic>
        <p:nvPicPr>
          <p:cNvPr id="213" name="Google Shape;213;p40"/>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14" name="Google Shape;214;p40"/>
          <p:cNvSpPr txBox="1"/>
          <p:nvPr/>
        </p:nvSpPr>
        <p:spPr>
          <a:xfrm>
            <a:off x="865725" y="1846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SOLARGROUP THAM GIA THU HÚT ĐẦU TƯ VÀO CÁC DỰ ÁN SỬ DỤNG CƠ CHẾ ĐẦU TƯ CỘNG ĐỒNG</a:t>
            </a:r>
            <a:endParaRPr sz="1500">
              <a:solidFill>
                <a:srgbClr val="3F5670"/>
              </a:solidFill>
              <a:latin typeface="Montserrat Medium"/>
              <a:ea typeface="Montserrat Medium"/>
              <a:cs typeface="Montserrat Medium"/>
              <a:sym typeface="Montserrat Medium"/>
            </a:endParaRPr>
          </a:p>
        </p:txBody>
      </p:sp>
      <p:sp>
        <p:nvSpPr>
          <p:cNvPr id="215" name="Google Shape;215;p40"/>
          <p:cNvSpPr/>
          <p:nvPr/>
        </p:nvSpPr>
        <p:spPr>
          <a:xfrm>
            <a:off x="348450" y="1847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16" name="Google Shape;216;p40"/>
          <p:cNvSpPr/>
          <p:nvPr/>
        </p:nvSpPr>
        <p:spPr>
          <a:xfrm rot="5400000">
            <a:off x="456350" y="1961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0"/>
          <p:cNvSpPr txBox="1"/>
          <p:nvPr/>
        </p:nvSpPr>
        <p:spPr>
          <a:xfrm>
            <a:off x="865725" y="2608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SOLARGROUP KHÔNG KINH DOANH CHỨNG KHOÁN VÀ DO ĐÓ KHÔNG CẦN TƯ CÁCH NGƯỜI THAM GIA THỊ TRƯỜNG ĐƯỢC ỦY QUYỀN</a:t>
            </a:r>
            <a:endParaRPr sz="1500">
              <a:solidFill>
                <a:srgbClr val="3F5670"/>
              </a:solidFill>
              <a:latin typeface="Montserrat Medium"/>
              <a:ea typeface="Montserrat Medium"/>
              <a:cs typeface="Montserrat Medium"/>
              <a:sym typeface="Montserrat Medium"/>
            </a:endParaRPr>
          </a:p>
        </p:txBody>
      </p:sp>
      <p:sp>
        <p:nvSpPr>
          <p:cNvPr id="218" name="Google Shape;218;p40"/>
          <p:cNvSpPr/>
          <p:nvPr/>
        </p:nvSpPr>
        <p:spPr>
          <a:xfrm>
            <a:off x="348450" y="2609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19" name="Google Shape;219;p40"/>
          <p:cNvSpPr/>
          <p:nvPr/>
        </p:nvSpPr>
        <p:spPr>
          <a:xfrm rot="5400000">
            <a:off x="456350" y="2723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0"/>
          <p:cNvSpPr txBox="1"/>
          <p:nvPr/>
        </p:nvSpPr>
        <p:spPr>
          <a:xfrm>
            <a:off x="865725" y="3370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ĐỐI TÁC CỦA SOLARGROUP KHÔNG PHẢI LÀ NHÀ MÔI GIỚI ĐƯỢC ỦY QUYỀN VÀ HOẠT ĐỘNG CỦA HỌ KHÔNG CẦN CÓ GIẤY PHÉP</a:t>
            </a:r>
            <a:endParaRPr sz="1500">
              <a:solidFill>
                <a:srgbClr val="3F5670"/>
              </a:solidFill>
              <a:latin typeface="Montserrat Medium"/>
              <a:ea typeface="Montserrat Medium"/>
              <a:cs typeface="Montserrat Medium"/>
              <a:sym typeface="Montserrat Medium"/>
            </a:endParaRPr>
          </a:p>
        </p:txBody>
      </p:sp>
      <p:sp>
        <p:nvSpPr>
          <p:cNvPr id="221" name="Google Shape;221;p40"/>
          <p:cNvSpPr/>
          <p:nvPr/>
        </p:nvSpPr>
        <p:spPr>
          <a:xfrm>
            <a:off x="348450" y="3371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22" name="Google Shape;222;p40"/>
          <p:cNvSpPr/>
          <p:nvPr/>
        </p:nvSpPr>
        <p:spPr>
          <a:xfrm rot="5400000">
            <a:off x="456350" y="3485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41"/>
          <p:cNvSpPr txBox="1"/>
          <p:nvPr/>
        </p:nvSpPr>
        <p:spPr>
          <a:xfrm>
            <a:off x="289200" y="4138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CƠ SỞ PHÁP LÝ  </a:t>
            </a:r>
            <a:endParaRPr b="1" sz="2600">
              <a:solidFill>
                <a:srgbClr val="2677E0"/>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ĐỐI VỚI CÁC HOẠT ĐỘNG CỦA SOLARGROUP</a:t>
            </a:r>
            <a:endParaRPr b="1" sz="2600">
              <a:solidFill>
                <a:srgbClr val="2677E0"/>
              </a:solidFill>
              <a:latin typeface="Montserrat"/>
              <a:ea typeface="Montserrat"/>
              <a:cs typeface="Montserrat"/>
              <a:sym typeface="Montserrat"/>
            </a:endParaRPr>
          </a:p>
        </p:txBody>
      </p:sp>
      <p:pic>
        <p:nvPicPr>
          <p:cNvPr id="228" name="Google Shape;228;p41"/>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29" name="Google Shape;229;p41"/>
          <p:cNvSpPr txBox="1"/>
          <p:nvPr/>
        </p:nvSpPr>
        <p:spPr>
          <a:xfrm>
            <a:off x="311200" y="1452238"/>
            <a:ext cx="8232600" cy="531000"/>
          </a:xfrm>
          <a:prstGeom prst="rect">
            <a:avLst/>
          </a:prstGeom>
          <a:noFill/>
          <a:ln>
            <a:noFill/>
          </a:ln>
        </p:spPr>
        <p:txBody>
          <a:bodyPr anchorCtr="0" anchor="t" bIns="36000" lIns="36000" spcFirstLastPara="1" rIns="36000" wrap="square" tIns="36000">
            <a:noAutofit/>
          </a:bodyPr>
          <a:lstStyle/>
          <a:p>
            <a:pPr indent="0" lvl="0" marL="0" rtl="0" algn="ctr">
              <a:lnSpc>
                <a:spcPct val="115000"/>
              </a:lnSpc>
              <a:spcBef>
                <a:spcPts val="0"/>
              </a:spcBef>
              <a:spcAft>
                <a:spcPts val="1000"/>
              </a:spcAft>
              <a:buNone/>
            </a:pPr>
            <a:r>
              <a:rPr lang="ru" sz="1500">
                <a:solidFill>
                  <a:srgbClr val="3F5670"/>
                </a:solidFill>
                <a:latin typeface="Montserrat Medium"/>
                <a:ea typeface="Montserrat Medium"/>
                <a:cs typeface="Montserrat Medium"/>
                <a:sym typeface="Montserrat Medium"/>
              </a:rPr>
              <a:t>HOẠT ĐỘNG CỦA CÔNG TY VÀ ĐỐI TÁC CỦA CHÚNG TÔI LÀ HOÀN TOÀN HỢP PHÁP</a:t>
            </a:r>
            <a:endParaRPr sz="1500">
              <a:solidFill>
                <a:srgbClr val="3F5670"/>
              </a:solidFill>
              <a:latin typeface="Montserrat Medium"/>
              <a:ea typeface="Montserrat Medium"/>
              <a:cs typeface="Montserrat Medium"/>
              <a:sym typeface="Montserrat Medium"/>
            </a:endParaRPr>
          </a:p>
        </p:txBody>
      </p:sp>
      <p:sp>
        <p:nvSpPr>
          <p:cNvPr id="230" name="Google Shape;230;p41"/>
          <p:cNvSpPr/>
          <p:nvPr/>
        </p:nvSpPr>
        <p:spPr>
          <a:xfrm>
            <a:off x="659937" y="3015388"/>
            <a:ext cx="8191500" cy="7293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1" name="Google Shape;231;p41"/>
          <p:cNvSpPr/>
          <p:nvPr/>
        </p:nvSpPr>
        <p:spPr>
          <a:xfrm>
            <a:off x="659724" y="2218750"/>
            <a:ext cx="8191500" cy="7359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2" name="Google Shape;232;p41"/>
          <p:cNvSpPr/>
          <p:nvPr/>
        </p:nvSpPr>
        <p:spPr>
          <a:xfrm>
            <a:off x="663244" y="3809569"/>
            <a:ext cx="8191500" cy="7293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3" name="Google Shape;233;p41"/>
          <p:cNvSpPr/>
          <p:nvPr/>
        </p:nvSpPr>
        <p:spPr>
          <a:xfrm>
            <a:off x="289200" y="2218701"/>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4" name="Google Shape;234;p41"/>
          <p:cNvSpPr txBox="1"/>
          <p:nvPr/>
        </p:nvSpPr>
        <p:spPr>
          <a:xfrm>
            <a:off x="1172950" y="2449275"/>
            <a:ext cx="7522800" cy="2751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ĐIỀU LỆ VỀ QUYỀN VÀ NGHĨA VỤ KINH TẾ CỦA CÁC QUỐC GIA ĐƯỢC THÔNG QUA THEO NGHỊ QUYẾT CỦA ĐẠI HỘI ĐỒNG LIÊN HỢP QUỐC 3281 (XXIX) NGÀY 12 THÁNG 12 NĂM 1974</a:t>
            </a:r>
            <a:endParaRPr sz="1200">
              <a:solidFill>
                <a:srgbClr val="2677E0"/>
              </a:solidFill>
              <a:latin typeface="Montserrat SemiBold"/>
              <a:ea typeface="Montserrat SemiBold"/>
              <a:cs typeface="Montserrat SemiBold"/>
              <a:sym typeface="Montserrat SemiBold"/>
            </a:endParaRPr>
          </a:p>
        </p:txBody>
      </p:sp>
      <p:sp>
        <p:nvSpPr>
          <p:cNvPr id="235" name="Google Shape;235;p41"/>
          <p:cNvSpPr/>
          <p:nvPr/>
        </p:nvSpPr>
        <p:spPr>
          <a:xfrm>
            <a:off x="289273" y="3012067"/>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6" name="Google Shape;236;p41"/>
          <p:cNvSpPr txBox="1"/>
          <p:nvPr/>
        </p:nvSpPr>
        <p:spPr>
          <a:xfrm>
            <a:off x="1176467" y="4051825"/>
            <a:ext cx="7482300" cy="2481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VĂN BẢN NỘI BỘ CỦA CÔNG TY</a:t>
            </a:r>
            <a:endParaRPr sz="1200">
              <a:solidFill>
                <a:srgbClr val="2677E0"/>
              </a:solidFill>
              <a:latin typeface="Montserrat SemiBold"/>
              <a:ea typeface="Montserrat SemiBold"/>
              <a:cs typeface="Montserrat SemiBold"/>
              <a:sym typeface="Montserrat SemiBold"/>
            </a:endParaRPr>
          </a:p>
        </p:txBody>
      </p:sp>
      <p:sp>
        <p:nvSpPr>
          <p:cNvPr id="237" name="Google Shape;237;p41"/>
          <p:cNvSpPr/>
          <p:nvPr/>
        </p:nvSpPr>
        <p:spPr>
          <a:xfrm>
            <a:off x="291728" y="3806241"/>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8" name="Google Shape;238;p41"/>
          <p:cNvSpPr txBox="1"/>
          <p:nvPr/>
        </p:nvSpPr>
        <p:spPr>
          <a:xfrm>
            <a:off x="1172950" y="3125043"/>
            <a:ext cx="7285800" cy="5109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GIẤY PHÉP MÔI GIỚI VÀ THANH TOÁN BÙ TRỪ QUỐC TẾ</a:t>
            </a:r>
            <a:endParaRPr sz="1200">
              <a:solidFill>
                <a:srgbClr val="2677E0"/>
              </a:solidFill>
              <a:latin typeface="Montserrat SemiBold"/>
              <a:ea typeface="Montserrat SemiBold"/>
              <a:cs typeface="Montserrat SemiBold"/>
              <a:sym typeface="Montserrat SemiBold"/>
            </a:endParaRPr>
          </a:p>
        </p:txBody>
      </p:sp>
      <p:sp>
        <p:nvSpPr>
          <p:cNvPr id="239" name="Google Shape;239;p41"/>
          <p:cNvSpPr txBox="1"/>
          <p:nvPr/>
        </p:nvSpPr>
        <p:spPr>
          <a:xfrm>
            <a:off x="291727" y="2355449"/>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1</a:t>
            </a:r>
            <a:endParaRPr sz="2800">
              <a:solidFill>
                <a:srgbClr val="2677E0"/>
              </a:solidFill>
              <a:latin typeface="Montserrat SemiBold"/>
              <a:ea typeface="Montserrat SemiBold"/>
              <a:cs typeface="Montserrat SemiBold"/>
              <a:sym typeface="Montserrat SemiBold"/>
            </a:endParaRPr>
          </a:p>
        </p:txBody>
      </p:sp>
      <p:sp>
        <p:nvSpPr>
          <p:cNvPr id="240" name="Google Shape;240;p41"/>
          <p:cNvSpPr txBox="1"/>
          <p:nvPr/>
        </p:nvSpPr>
        <p:spPr>
          <a:xfrm>
            <a:off x="289201" y="3152067"/>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2</a:t>
            </a:r>
            <a:endParaRPr sz="2800">
              <a:solidFill>
                <a:srgbClr val="2677E0"/>
              </a:solidFill>
              <a:latin typeface="Montserrat SemiBold"/>
              <a:ea typeface="Montserrat SemiBold"/>
              <a:cs typeface="Montserrat SemiBold"/>
              <a:sym typeface="Montserrat SemiBold"/>
            </a:endParaRPr>
          </a:p>
        </p:txBody>
      </p:sp>
      <p:sp>
        <p:nvSpPr>
          <p:cNvPr id="241" name="Google Shape;241;p41"/>
          <p:cNvSpPr txBox="1"/>
          <p:nvPr/>
        </p:nvSpPr>
        <p:spPr>
          <a:xfrm>
            <a:off x="289201" y="3942063"/>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3</a:t>
            </a:r>
            <a:endParaRPr sz="2800">
              <a:solidFill>
                <a:srgbClr val="2677E0"/>
              </a:solidFill>
              <a:latin typeface="Montserrat SemiBold"/>
              <a:ea typeface="Montserrat SemiBold"/>
              <a:cs typeface="Montserrat SemiBold"/>
              <a:sym typeface="Montserrat SemiBold"/>
            </a:endParaRPr>
          </a:p>
        </p:txBody>
      </p:sp>
      <p:sp>
        <p:nvSpPr>
          <p:cNvPr id="242" name="Google Shape;242;p41"/>
          <p:cNvSpPr txBox="1"/>
          <p:nvPr/>
        </p:nvSpPr>
        <p:spPr>
          <a:xfrm>
            <a:off x="289200" y="1758700"/>
            <a:ext cx="33480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1500">
              <a:solidFill>
                <a:srgbClr val="3F5670"/>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42"/>
          <p:cNvPicPr preferRelativeResize="0"/>
          <p:nvPr/>
        </p:nvPicPr>
        <p:blipFill>
          <a:blip r:embed="rId3">
            <a:alphaModFix/>
          </a:blip>
          <a:stretch>
            <a:fillRect/>
          </a:stretch>
        </p:blipFill>
        <p:spPr>
          <a:xfrm>
            <a:off x="2239200" y="680291"/>
            <a:ext cx="4665600" cy="3888674"/>
          </a:xfrm>
          <a:prstGeom prst="rect">
            <a:avLst/>
          </a:prstGeom>
          <a:noFill/>
          <a:ln>
            <a:noFill/>
          </a:ln>
        </p:spPr>
      </p:pic>
      <p:sp>
        <p:nvSpPr>
          <p:cNvPr id="248" name="Google Shape;248;p42"/>
          <p:cNvSpPr txBox="1"/>
          <p:nvPr/>
        </p:nvSpPr>
        <p:spPr>
          <a:xfrm>
            <a:off x="673000" y="2224438"/>
            <a:ext cx="7692300" cy="80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b="1" lang="ru" sz="4000">
                <a:solidFill>
                  <a:srgbClr val="3F5670"/>
                </a:solidFill>
                <a:latin typeface="Montserrat"/>
                <a:ea typeface="Montserrat"/>
                <a:cs typeface="Montserrat"/>
                <a:sym typeface="Montserrat"/>
              </a:rPr>
              <a:t>HỎI VÀ ĐÁP</a:t>
            </a:r>
            <a:endParaRPr sz="4000"/>
          </a:p>
        </p:txBody>
      </p:sp>
      <p:pic>
        <p:nvPicPr>
          <p:cNvPr id="249" name="Google Shape;249;p42"/>
          <p:cNvPicPr preferRelativeResize="0"/>
          <p:nvPr/>
        </p:nvPicPr>
        <p:blipFill>
          <a:blip r:embed="rId4">
            <a:alphaModFix/>
          </a:blip>
          <a:stretch>
            <a:fillRect/>
          </a:stretch>
        </p:blipFill>
        <p:spPr>
          <a:xfrm>
            <a:off x="3968025" y="4691000"/>
            <a:ext cx="1207949" cy="26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32"/>
          <p:cNvPicPr preferRelativeResize="0"/>
          <p:nvPr/>
        </p:nvPicPr>
        <p:blipFill>
          <a:blip r:embed="rId3">
            <a:alphaModFix/>
          </a:blip>
          <a:stretch>
            <a:fillRect/>
          </a:stretch>
        </p:blipFill>
        <p:spPr>
          <a:xfrm>
            <a:off x="3968025" y="4691000"/>
            <a:ext cx="1207949" cy="262000"/>
          </a:xfrm>
          <a:prstGeom prst="rect">
            <a:avLst/>
          </a:prstGeom>
          <a:noFill/>
          <a:ln>
            <a:noFill/>
          </a:ln>
        </p:spPr>
      </p:pic>
      <p:sp>
        <p:nvSpPr>
          <p:cNvPr id="127" name="Google Shape;127;p32"/>
          <p:cNvSpPr txBox="1"/>
          <p:nvPr/>
        </p:nvSpPr>
        <p:spPr>
          <a:xfrm>
            <a:off x="289200" y="32896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b="1" lang="ru" sz="1500">
                <a:solidFill>
                  <a:srgbClr val="3F5670"/>
                </a:solidFill>
                <a:latin typeface="Montserrat"/>
                <a:ea typeface="Montserrat"/>
                <a:cs typeface="Montserrat"/>
                <a:sym typeface="Montserrat"/>
              </a:rPr>
              <a:t>2017 — ĐĂNG KÝ TẠI CỘNG HÒA VANUATU.</a:t>
            </a:r>
            <a:endParaRPr b="1" sz="1500">
              <a:solidFill>
                <a:srgbClr val="3F5670"/>
              </a:solidFill>
              <a:latin typeface="Montserrat"/>
              <a:ea typeface="Montserrat"/>
              <a:cs typeface="Montserrat"/>
              <a:sym typeface="Montserrat"/>
            </a:endParaRPr>
          </a:p>
        </p:txBody>
      </p:sp>
      <p:sp>
        <p:nvSpPr>
          <p:cNvPr id="128" name="Google Shape;128;p32"/>
          <p:cNvSpPr txBox="1"/>
          <p:nvPr/>
        </p:nvSpPr>
        <p:spPr>
          <a:xfrm>
            <a:off x="289200" y="448675"/>
            <a:ext cx="8565600" cy="465300"/>
          </a:xfrm>
          <a:prstGeom prst="rect">
            <a:avLst/>
          </a:prstGeom>
          <a:noFill/>
          <a:ln>
            <a:noFill/>
          </a:ln>
        </p:spPr>
        <p:txBody>
          <a:bodyPr anchorCtr="0" anchor="t" bIns="50800" lIns="50800" spcFirstLastPara="1" rIns="50800" wrap="square" tIns="50800">
            <a:noAutofit/>
          </a:bodyPr>
          <a:lstStyle/>
          <a:p>
            <a:pPr indent="0" lvl="0" marL="0" marR="0" rtl="0" algn="ctr">
              <a:lnSpc>
                <a:spcPct val="115000"/>
              </a:lnSpc>
              <a:spcBef>
                <a:spcPts val="0"/>
              </a:spcBef>
              <a:spcAft>
                <a:spcPts val="0"/>
              </a:spcAft>
              <a:buClr>
                <a:srgbClr val="2677E0"/>
              </a:buClr>
              <a:buSzPts val="8000"/>
              <a:buFont typeface="Helvetica Neue"/>
              <a:buNone/>
            </a:pPr>
            <a:r>
              <a:rPr b="1" lang="ru" sz="2600">
                <a:solidFill>
                  <a:srgbClr val="2677E0"/>
                </a:solidFill>
                <a:latin typeface="Montserrat"/>
                <a:ea typeface="Montserrat"/>
                <a:cs typeface="Montserrat"/>
                <a:sym typeface="Montserrat"/>
              </a:rPr>
              <a:t>VỊ TRÍ CỦA CÔNG TY SOLARGROUP</a:t>
            </a:r>
            <a:endParaRPr sz="2600">
              <a:solidFill>
                <a:srgbClr val="3F5670"/>
              </a:solidFill>
              <a:latin typeface="Montserrat"/>
              <a:ea typeface="Montserrat"/>
              <a:cs typeface="Montserrat"/>
              <a:sym typeface="Montserrat"/>
            </a:endParaRPr>
          </a:p>
        </p:txBody>
      </p:sp>
      <p:sp>
        <p:nvSpPr>
          <p:cNvPr id="129" name="Google Shape;129;p32"/>
          <p:cNvSpPr txBox="1"/>
          <p:nvPr/>
        </p:nvSpPr>
        <p:spPr>
          <a:xfrm>
            <a:off x="289200" y="35944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b="1" lang="ru" sz="1500">
                <a:solidFill>
                  <a:srgbClr val="3F5670"/>
                </a:solidFill>
                <a:latin typeface="Montserrat"/>
                <a:ea typeface="Montserrat"/>
                <a:cs typeface="Montserrat"/>
                <a:sym typeface="Montserrat"/>
              </a:rPr>
              <a:t>2024 — THAY ĐỔI QUYỀN TÀI PHÁN SANG LIÊN BANG COMOROS.</a:t>
            </a:r>
            <a:endParaRPr b="1" sz="1500">
              <a:solidFill>
                <a:srgbClr val="3F5670"/>
              </a:solidFill>
              <a:latin typeface="Montserrat"/>
              <a:ea typeface="Montserrat"/>
              <a:cs typeface="Montserrat"/>
              <a:sym typeface="Montserrat"/>
            </a:endParaRPr>
          </a:p>
        </p:txBody>
      </p:sp>
      <p:sp>
        <p:nvSpPr>
          <p:cNvPr id="130" name="Google Shape;130;p32"/>
          <p:cNvSpPr txBox="1"/>
          <p:nvPr/>
        </p:nvSpPr>
        <p:spPr>
          <a:xfrm>
            <a:off x="289200" y="38992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lang="ru" sz="1500">
                <a:solidFill>
                  <a:srgbClr val="3F5670"/>
                </a:solidFill>
                <a:latin typeface="Montserrat Medium"/>
                <a:ea typeface="Montserrat Medium"/>
                <a:cs typeface="Montserrat Medium"/>
                <a:sym typeface="Montserrat Medium"/>
              </a:rPr>
              <a:t>LÝ DO LÀ ĐIỀU KIỆN HẤP DẪN HƠN ĐỂ KINH DOANH TRONG KHUÔN KHỔ CHIẾN LƯỢC PHÁT TRIỂN XA HƠN CỦA CÔNG TY</a:t>
            </a:r>
            <a:endParaRPr sz="1500">
              <a:solidFill>
                <a:srgbClr val="3F5670"/>
              </a:solidFill>
              <a:latin typeface="Montserrat Medium"/>
              <a:ea typeface="Montserrat Medium"/>
              <a:cs typeface="Montserrat Medium"/>
              <a:sym typeface="Montserrat Medium"/>
            </a:endParaRPr>
          </a:p>
        </p:txBody>
      </p:sp>
      <p:pic>
        <p:nvPicPr>
          <p:cNvPr id="131" name="Google Shape;131;p32"/>
          <p:cNvPicPr preferRelativeResize="0"/>
          <p:nvPr/>
        </p:nvPicPr>
        <p:blipFill rotWithShape="1">
          <a:blip r:embed="rId4">
            <a:alphaModFix/>
          </a:blip>
          <a:srcRect b="0" l="0" r="0" t="0"/>
          <a:stretch/>
        </p:blipFill>
        <p:spPr>
          <a:xfrm>
            <a:off x="2779437" y="823526"/>
            <a:ext cx="3585126" cy="25610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pic>
        <p:nvPicPr>
          <p:cNvPr id="136" name="Google Shape;136;p33"/>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37" name="Google Shape;137;p33"/>
          <p:cNvSpPr txBox="1"/>
          <p:nvPr/>
        </p:nvSpPr>
        <p:spPr>
          <a:xfrm>
            <a:off x="289200" y="447500"/>
            <a:ext cx="8565600" cy="5028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TẠI SAO LẠI LÀ COMOROS?</a:t>
            </a:r>
            <a:endParaRPr b="1" sz="2600">
              <a:solidFill>
                <a:srgbClr val="2677E0"/>
              </a:solidFill>
              <a:latin typeface="Montserrat"/>
              <a:ea typeface="Montserrat"/>
              <a:cs typeface="Montserrat"/>
              <a:sym typeface="Montserrat"/>
            </a:endParaRPr>
          </a:p>
        </p:txBody>
      </p:sp>
      <p:sp>
        <p:nvSpPr>
          <p:cNvPr id="138" name="Google Shape;138;p33"/>
          <p:cNvSpPr txBox="1"/>
          <p:nvPr/>
        </p:nvSpPr>
        <p:spPr>
          <a:xfrm>
            <a:off x="484790" y="2702275"/>
            <a:ext cx="3050100" cy="9483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ĐIỀU KIỆN PHÁP LUẬT VÀ CƠ HỘI RỘNG RÃI ĐỂ ĐẦU TƯ CỘNG ĐỒNG</a:t>
            </a:r>
            <a:endParaRPr>
              <a:solidFill>
                <a:srgbClr val="3F5670"/>
              </a:solidFill>
              <a:latin typeface="Montserrat Medium"/>
              <a:ea typeface="Montserrat Medium"/>
              <a:cs typeface="Montserrat Medium"/>
              <a:sym typeface="Montserrat Medium"/>
            </a:endParaRPr>
          </a:p>
        </p:txBody>
      </p:sp>
      <p:sp>
        <p:nvSpPr>
          <p:cNvPr id="139" name="Google Shape;139;p33"/>
          <p:cNvSpPr txBox="1"/>
          <p:nvPr/>
        </p:nvSpPr>
        <p:spPr>
          <a:xfrm>
            <a:off x="3521688" y="2702275"/>
            <a:ext cx="20871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HIỆU QUẢ KINH TẾ TỐI ĐA</a:t>
            </a:r>
            <a:endParaRPr>
              <a:solidFill>
                <a:srgbClr val="3F5670"/>
              </a:solidFill>
              <a:latin typeface="Montserrat Medium"/>
              <a:ea typeface="Montserrat Medium"/>
              <a:cs typeface="Montserrat Medium"/>
              <a:sym typeface="Montserrat Medium"/>
            </a:endParaRPr>
          </a:p>
        </p:txBody>
      </p:sp>
      <p:sp>
        <p:nvSpPr>
          <p:cNvPr id="140" name="Google Shape;140;p33"/>
          <p:cNvSpPr txBox="1"/>
          <p:nvPr/>
        </p:nvSpPr>
        <p:spPr>
          <a:xfrm>
            <a:off x="5691925" y="2702275"/>
            <a:ext cx="2884500" cy="11844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CƠ HỘI NHẬN ĐẦU TƯ MỘT CÁCH HỢP PHÁP TRÊN TOÀN THẾ GIỚI</a:t>
            </a:r>
            <a:endParaRPr>
              <a:solidFill>
                <a:srgbClr val="3F5670"/>
              </a:solidFill>
              <a:latin typeface="Montserrat Medium"/>
              <a:ea typeface="Montserrat Medium"/>
              <a:cs typeface="Montserrat Medium"/>
              <a:sym typeface="Montserrat Medium"/>
            </a:endParaRPr>
          </a:p>
        </p:txBody>
      </p:sp>
      <p:pic>
        <p:nvPicPr>
          <p:cNvPr id="141" name="Google Shape;141;p33"/>
          <p:cNvPicPr preferRelativeResize="0"/>
          <p:nvPr/>
        </p:nvPicPr>
        <p:blipFill>
          <a:blip r:embed="rId4">
            <a:alphaModFix/>
          </a:blip>
          <a:stretch>
            <a:fillRect/>
          </a:stretch>
        </p:blipFill>
        <p:spPr>
          <a:xfrm>
            <a:off x="1707942" y="1944413"/>
            <a:ext cx="603793" cy="651899"/>
          </a:xfrm>
          <a:prstGeom prst="rect">
            <a:avLst/>
          </a:prstGeom>
          <a:noFill/>
          <a:ln>
            <a:noFill/>
          </a:ln>
        </p:spPr>
      </p:pic>
      <p:pic>
        <p:nvPicPr>
          <p:cNvPr id="142" name="Google Shape;142;p33"/>
          <p:cNvPicPr preferRelativeResize="0"/>
          <p:nvPr/>
        </p:nvPicPr>
        <p:blipFill>
          <a:blip r:embed="rId5">
            <a:alphaModFix/>
          </a:blip>
          <a:stretch>
            <a:fillRect/>
          </a:stretch>
        </p:blipFill>
        <p:spPr>
          <a:xfrm>
            <a:off x="4270092" y="1944413"/>
            <a:ext cx="590294" cy="651900"/>
          </a:xfrm>
          <a:prstGeom prst="rect">
            <a:avLst/>
          </a:prstGeom>
          <a:noFill/>
          <a:ln>
            <a:noFill/>
          </a:ln>
        </p:spPr>
      </p:pic>
      <p:pic>
        <p:nvPicPr>
          <p:cNvPr id="143" name="Google Shape;143;p33"/>
          <p:cNvPicPr preferRelativeResize="0"/>
          <p:nvPr/>
        </p:nvPicPr>
        <p:blipFill>
          <a:blip r:embed="rId6">
            <a:alphaModFix/>
          </a:blip>
          <a:stretch>
            <a:fillRect/>
          </a:stretch>
        </p:blipFill>
        <p:spPr>
          <a:xfrm>
            <a:off x="6791513" y="1944413"/>
            <a:ext cx="685301" cy="651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34"/>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GIẤY PHÉP CỦA SOLARGROUP</a:t>
            </a:r>
            <a:endParaRPr b="1" sz="2600">
              <a:solidFill>
                <a:srgbClr val="3F5670"/>
              </a:solidFill>
              <a:latin typeface="Montserrat"/>
              <a:ea typeface="Montserrat"/>
              <a:cs typeface="Montserrat"/>
              <a:sym typeface="Montserrat"/>
            </a:endParaRPr>
          </a:p>
        </p:txBody>
      </p:sp>
      <p:pic>
        <p:nvPicPr>
          <p:cNvPr id="149" name="Google Shape;149;p34"/>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50" name="Google Shape;150;p34"/>
          <p:cNvSpPr txBox="1"/>
          <p:nvPr/>
        </p:nvSpPr>
        <p:spPr>
          <a:xfrm>
            <a:off x="289200" y="2123200"/>
            <a:ext cx="5604600" cy="199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500">
                <a:solidFill>
                  <a:srgbClr val="3F5670"/>
                </a:solidFill>
                <a:latin typeface="Montserrat"/>
                <a:ea typeface="Montserrat"/>
                <a:cs typeface="Montserrat"/>
                <a:sym typeface="Montserrat"/>
              </a:rPr>
              <a:t>CÔNG TY CÓ GIẤY PHÉP MÔI GIỚI VÀ THANH TOÁN BÙ TRỪ QUỐC TẾ</a:t>
            </a:r>
            <a:endParaRPr sz="1500">
              <a:solidFill>
                <a:srgbClr val="3F5670"/>
              </a:solidFill>
              <a:latin typeface="Montserrat"/>
              <a:ea typeface="Montserrat"/>
              <a:cs typeface="Montserrat"/>
              <a:sym typeface="Montserrat"/>
            </a:endParaRPr>
          </a:p>
          <a:p>
            <a:pPr indent="0" lvl="0" marL="0" rtl="0" algn="l">
              <a:lnSpc>
                <a:spcPct val="115000"/>
              </a:lnSpc>
              <a:spcBef>
                <a:spcPts val="0"/>
              </a:spcBef>
              <a:spcAft>
                <a:spcPts val="0"/>
              </a:spcAft>
              <a:buNone/>
            </a:pPr>
            <a:r>
              <a:rPr lang="ru" sz="1500">
                <a:solidFill>
                  <a:srgbClr val="3F5670"/>
                </a:solidFill>
                <a:latin typeface="Montserrat"/>
                <a:ea typeface="Montserrat"/>
                <a:cs typeface="Montserrat"/>
                <a:sym typeface="Montserrat"/>
              </a:rPr>
              <a:t>NO. L15658 / SG NGÀY 1 THÁNG 3 NĂM 2024, CẤP BỞI CƠ QUAN TÀI CHÍNH CỦA</a:t>
            </a:r>
            <a:endParaRPr sz="1500">
              <a:solidFill>
                <a:srgbClr val="3F5670"/>
              </a:solidFill>
              <a:latin typeface="Montserrat"/>
              <a:ea typeface="Montserrat"/>
              <a:cs typeface="Montserrat"/>
              <a:sym typeface="Montserrat"/>
            </a:endParaRPr>
          </a:p>
          <a:p>
            <a:pPr indent="0" lvl="0" marL="0" rtl="0" algn="l">
              <a:lnSpc>
                <a:spcPct val="115000"/>
              </a:lnSpc>
              <a:spcBef>
                <a:spcPts val="0"/>
              </a:spcBef>
              <a:spcAft>
                <a:spcPts val="0"/>
              </a:spcAft>
              <a:buNone/>
            </a:pPr>
            <a:r>
              <a:rPr lang="ru" sz="1500">
                <a:solidFill>
                  <a:srgbClr val="3F5670"/>
                </a:solidFill>
                <a:latin typeface="Montserrat"/>
                <a:ea typeface="Montserrat"/>
                <a:cs typeface="Montserrat"/>
                <a:sym typeface="Montserrat"/>
              </a:rPr>
              <a:t>ĐẢO TỰ TRỊ ANJOUAN THEO NGHỊ ĐỊNH SỐ NO. 005 2005 CỦA CHÍNH PHỦ</a:t>
            </a:r>
            <a:endParaRPr sz="1500">
              <a:solidFill>
                <a:srgbClr val="3F5670"/>
              </a:solidFill>
              <a:latin typeface="Montserrat"/>
              <a:ea typeface="Montserrat"/>
              <a:cs typeface="Montserrat"/>
              <a:sym typeface="Montserrat"/>
            </a:endParaRPr>
          </a:p>
        </p:txBody>
      </p:sp>
      <p:pic>
        <p:nvPicPr>
          <p:cNvPr id="151" name="Google Shape;151;p34"/>
          <p:cNvPicPr preferRelativeResize="0"/>
          <p:nvPr/>
        </p:nvPicPr>
        <p:blipFill rotWithShape="1">
          <a:blip r:embed="rId4">
            <a:alphaModFix/>
          </a:blip>
          <a:srcRect b="0" l="29" r="29" t="0"/>
          <a:stretch/>
        </p:blipFill>
        <p:spPr>
          <a:xfrm>
            <a:off x="6276353" y="1382042"/>
            <a:ext cx="2252851" cy="3186002"/>
          </a:xfrm>
          <a:prstGeom prst="rect">
            <a:avLst/>
          </a:prstGeom>
          <a:noFill/>
          <a:ln>
            <a:noFill/>
          </a:ln>
          <a:effectLst>
            <a:outerShdw blurRad="142875" rotWithShape="0" algn="bl" dir="5400000" dist="3810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35"/>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ĐIỀU CHỈNH MỐI QUAN HỆ GIỮA NHÀ ĐẦU TƯ DỰ ÁN VÀ SOLARGROUP</a:t>
            </a:r>
            <a:endParaRPr b="1" sz="2600">
              <a:solidFill>
                <a:srgbClr val="3F5670"/>
              </a:solidFill>
              <a:latin typeface="Montserrat"/>
              <a:ea typeface="Montserrat"/>
              <a:cs typeface="Montserrat"/>
              <a:sym typeface="Montserrat"/>
            </a:endParaRPr>
          </a:p>
        </p:txBody>
      </p:sp>
      <p:pic>
        <p:nvPicPr>
          <p:cNvPr id="157" name="Google Shape;157;p35"/>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58" name="Google Shape;158;p35"/>
          <p:cNvSpPr txBox="1"/>
          <p:nvPr/>
        </p:nvSpPr>
        <p:spPr>
          <a:xfrm>
            <a:off x="289200" y="1868632"/>
            <a:ext cx="5233200" cy="91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b="1" lang="ru" sz="1500">
                <a:solidFill>
                  <a:srgbClr val="3F5670"/>
                </a:solidFill>
                <a:latin typeface="Montserrat"/>
                <a:ea typeface="Montserrat"/>
                <a:cs typeface="Montserrat"/>
                <a:sym typeface="Montserrat"/>
              </a:rPr>
              <a:t>MỖI NHÀ ĐẦU TƯ KÝ (CHẤP THUẬN) THỎA THUẬN ĐẦU TƯ TẠI VĂN PHÒNG HÀNH CHÍNH</a:t>
            </a:r>
            <a:endParaRPr b="1" sz="1500">
              <a:solidFill>
                <a:srgbClr val="2678E0"/>
              </a:solidFill>
              <a:latin typeface="Montserrat"/>
              <a:ea typeface="Montserrat"/>
              <a:cs typeface="Montserrat"/>
              <a:sym typeface="Montserrat"/>
            </a:endParaRPr>
          </a:p>
        </p:txBody>
      </p:sp>
      <p:pic>
        <p:nvPicPr>
          <p:cNvPr id="159" name="Google Shape;159;p35"/>
          <p:cNvPicPr preferRelativeResize="0"/>
          <p:nvPr/>
        </p:nvPicPr>
        <p:blipFill>
          <a:blip r:embed="rId4">
            <a:alphaModFix/>
          </a:blip>
          <a:stretch>
            <a:fillRect/>
          </a:stretch>
        </p:blipFill>
        <p:spPr>
          <a:xfrm>
            <a:off x="6774566" y="1803613"/>
            <a:ext cx="1656656" cy="2342834"/>
          </a:xfrm>
          <a:prstGeom prst="rect">
            <a:avLst/>
          </a:prstGeom>
          <a:noFill/>
          <a:ln>
            <a:noFill/>
          </a:ln>
          <a:effectLst>
            <a:outerShdw blurRad="85725" rotWithShape="0" algn="bl" dir="5400000" dist="28575">
              <a:srgbClr val="000000">
                <a:alpha val="50000"/>
              </a:srgbClr>
            </a:outerShdw>
          </a:effectLst>
        </p:spPr>
      </p:pic>
      <p:pic>
        <p:nvPicPr>
          <p:cNvPr id="160" name="Google Shape;160;p35"/>
          <p:cNvPicPr preferRelativeResize="0"/>
          <p:nvPr/>
        </p:nvPicPr>
        <p:blipFill>
          <a:blip r:embed="rId4">
            <a:alphaModFix/>
          </a:blip>
          <a:stretch>
            <a:fillRect/>
          </a:stretch>
        </p:blipFill>
        <p:spPr>
          <a:xfrm>
            <a:off x="5843392" y="2061754"/>
            <a:ext cx="1656656" cy="2342834"/>
          </a:xfrm>
          <a:prstGeom prst="rect">
            <a:avLst/>
          </a:prstGeom>
          <a:noFill/>
          <a:ln>
            <a:noFill/>
          </a:ln>
          <a:effectLst>
            <a:outerShdw blurRad="142875" rotWithShape="0" algn="bl" dir="5400000" dist="38100">
              <a:srgbClr val="000000">
                <a:alpha val="50000"/>
              </a:srgbClr>
            </a:outerShdw>
          </a:effectLst>
        </p:spPr>
      </p:pic>
      <p:sp>
        <p:nvSpPr>
          <p:cNvPr id="161" name="Google Shape;161;p35"/>
          <p:cNvSpPr txBox="1"/>
          <p:nvPr/>
        </p:nvSpPr>
        <p:spPr>
          <a:xfrm>
            <a:off x="289200" y="2783031"/>
            <a:ext cx="5233200" cy="117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500">
                <a:solidFill>
                  <a:srgbClr val="3F5670"/>
                </a:solidFill>
                <a:latin typeface="Montserrat Medium"/>
                <a:ea typeface="Montserrat Medium"/>
                <a:cs typeface="Montserrat Medium"/>
                <a:sym typeface="Montserrat Medium"/>
              </a:rPr>
              <a:t>THÔNG TIN </a:t>
            </a:r>
            <a:r>
              <a:rPr lang="ru" sz="1500" u="sng">
                <a:solidFill>
                  <a:srgbClr val="2677E0"/>
                </a:solidFill>
                <a:latin typeface="Montserrat Medium"/>
                <a:ea typeface="Montserrat Medium"/>
                <a:cs typeface="Montserrat Medium"/>
                <a:sym typeface="Montserrat Medium"/>
                <a:hlinkClick r:id="rId5">
                  <a:extLst>
                    <a:ext uri="{A12FA001-AC4F-418D-AE19-62706E023703}">
                      <ahyp:hlinkClr val="tx"/>
                    </a:ext>
                  </a:extLst>
                </a:hlinkClick>
              </a:rPr>
              <a:t>VỀ RỦI RO TIỀM ẨN CỦA VIỆC ĐẦU TƯ</a:t>
            </a:r>
            <a:r>
              <a:rPr lang="ru" sz="1500">
                <a:solidFill>
                  <a:srgbClr val="3F5670"/>
                </a:solidFill>
                <a:latin typeface="Montserrat Medium"/>
                <a:ea typeface="Montserrat Medium"/>
                <a:cs typeface="Montserrat Medium"/>
                <a:sym typeface="Montserrat Medium"/>
              </a:rPr>
              <a:t> ĐƯỢC CÔNG BỐ CÔNG KHAI TRÊN TRANG WEB CHÍNH THỨC CỦA CÔNG TY</a:t>
            </a:r>
            <a:endParaRPr b="1" sz="1500">
              <a:solidFill>
                <a:srgbClr val="2678E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36"/>
          <p:cNvPicPr preferRelativeResize="0"/>
          <p:nvPr/>
        </p:nvPicPr>
        <p:blipFill rotWithShape="1">
          <a:blip r:embed="rId3">
            <a:alphaModFix amt="27000"/>
          </a:blip>
          <a:srcRect b="-46355" l="-10914" r="-10902" t="-10409"/>
          <a:stretch/>
        </p:blipFill>
        <p:spPr>
          <a:xfrm>
            <a:off x="1012230" y="1264100"/>
            <a:ext cx="7119539" cy="3574600"/>
          </a:xfrm>
          <a:prstGeom prst="rect">
            <a:avLst/>
          </a:prstGeom>
          <a:noFill/>
          <a:ln>
            <a:noFill/>
          </a:ln>
        </p:spPr>
      </p:pic>
      <p:sp>
        <p:nvSpPr>
          <p:cNvPr id="167" name="Google Shape;167;p36"/>
          <p:cNvSpPr txBox="1"/>
          <p:nvPr/>
        </p:nvSpPr>
        <p:spPr>
          <a:xfrm>
            <a:off x="433800" y="1781175"/>
            <a:ext cx="8276400" cy="1771800"/>
          </a:xfrm>
          <a:prstGeom prst="rect">
            <a:avLst/>
          </a:prstGeom>
          <a:noFill/>
          <a:ln>
            <a:noFill/>
          </a:ln>
        </p:spPr>
        <p:txBody>
          <a:bodyPr anchorCtr="0" anchor="ctr"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100">
                <a:solidFill>
                  <a:srgbClr val="3F5670"/>
                </a:solidFill>
                <a:latin typeface="Montserrat"/>
                <a:ea typeface="Montserrat"/>
                <a:cs typeface="Montserrat"/>
                <a:sym typeface="Montserrat"/>
              </a:rPr>
              <a:t>ĐỐI TÁC LÀ ĐẠI LÝ CỦA CÔNG TY, HOÀN TOÀN TỰ NGUYỆN VÀ PHÙ HỢP VỚI LUẬT PHÁP QUỐC TẾ, HOẠT ĐỘNG NHƯ MỘT NHÀ TƯ VẤN CỦA DỰ ÁN</a:t>
            </a:r>
            <a:endParaRPr b="1" sz="2100">
              <a:solidFill>
                <a:srgbClr val="3F5670"/>
              </a:solidFill>
              <a:latin typeface="Montserrat"/>
              <a:ea typeface="Montserrat"/>
              <a:cs typeface="Montserrat"/>
              <a:sym typeface="Montserrat"/>
            </a:endParaRPr>
          </a:p>
        </p:txBody>
      </p:sp>
      <p:pic>
        <p:nvPicPr>
          <p:cNvPr id="168" name="Google Shape;168;p36"/>
          <p:cNvPicPr preferRelativeResize="0"/>
          <p:nvPr/>
        </p:nvPicPr>
        <p:blipFill>
          <a:blip r:embed="rId4">
            <a:alphaModFix/>
          </a:blip>
          <a:stretch>
            <a:fillRect/>
          </a:stretch>
        </p:blipFill>
        <p:spPr>
          <a:xfrm>
            <a:off x="3968025" y="4691000"/>
            <a:ext cx="1207949" cy="262000"/>
          </a:xfrm>
          <a:prstGeom prst="rect">
            <a:avLst/>
          </a:prstGeom>
          <a:noFill/>
          <a:ln>
            <a:noFill/>
          </a:ln>
        </p:spPr>
      </p:pic>
      <p:sp>
        <p:nvSpPr>
          <p:cNvPr id="169" name="Google Shape;169;p36"/>
          <p:cNvSpPr txBox="1"/>
          <p:nvPr/>
        </p:nvSpPr>
        <p:spPr>
          <a:xfrm>
            <a:off x="289200" y="459650"/>
            <a:ext cx="8565600" cy="4206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rgbClr val="000000"/>
              </a:buClr>
              <a:buSzPts val="1100"/>
              <a:buFont typeface="Arial"/>
              <a:buNone/>
            </a:pPr>
            <a:r>
              <a:rPr b="1" lang="ru" sz="2600">
                <a:solidFill>
                  <a:srgbClr val="2677E0"/>
                </a:solidFill>
                <a:latin typeface="Montserrat"/>
                <a:ea typeface="Montserrat"/>
                <a:cs typeface="Montserrat"/>
                <a:sym typeface="Montserrat"/>
              </a:rPr>
              <a:t>TƯ CÁCH PHÁP LÝ CỦA ĐỐI TÁC SOLARGROUP</a:t>
            </a:r>
            <a:endParaRPr b="1" sz="2600">
              <a:solidFill>
                <a:srgbClr val="2677E0"/>
              </a:solidFill>
              <a:latin typeface="Montserrat"/>
              <a:ea typeface="Montserrat"/>
              <a:cs typeface="Montserrat"/>
              <a:sym typeface="Montserrat"/>
            </a:endParaRPr>
          </a:p>
        </p:txBody>
      </p:sp>
      <p:sp>
        <p:nvSpPr>
          <p:cNvPr id="170" name="Google Shape;170;p36"/>
          <p:cNvSpPr txBox="1"/>
          <p:nvPr/>
        </p:nvSpPr>
        <p:spPr>
          <a:xfrm>
            <a:off x="289200" y="3586600"/>
            <a:ext cx="8565600" cy="104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lang="ru" sz="1500">
                <a:solidFill>
                  <a:srgbClr val="3F5670"/>
                </a:solidFill>
                <a:latin typeface="Montserrat Medium"/>
                <a:ea typeface="Montserrat Medium"/>
                <a:cs typeface="Montserrat Medium"/>
                <a:sym typeface="Montserrat Medium"/>
              </a:rPr>
              <a:t>ĐỐI TÁC NHẬN TIỀN THÙ LAO HỢP PHÁP KHI PHỔ BIẾN THÔNG TIN VỀ CÔNG TY</a:t>
            </a:r>
            <a:endParaRPr sz="1500">
              <a:solidFill>
                <a:srgbClr val="3F5670"/>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37"/>
          <p:cNvSpPr/>
          <p:nvPr/>
        </p:nvSpPr>
        <p:spPr>
          <a:xfrm>
            <a:off x="289200" y="1483500"/>
            <a:ext cx="6180900" cy="24840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pic>
        <p:nvPicPr>
          <p:cNvPr id="176" name="Google Shape;176;p37"/>
          <p:cNvPicPr preferRelativeResize="0"/>
          <p:nvPr/>
        </p:nvPicPr>
        <p:blipFill rotWithShape="1">
          <a:blip r:embed="rId3">
            <a:alphaModFix/>
          </a:blip>
          <a:srcRect b="0" l="8130" r="0" t="0"/>
          <a:stretch/>
        </p:blipFill>
        <p:spPr>
          <a:xfrm>
            <a:off x="6470100" y="1185050"/>
            <a:ext cx="2291451" cy="2930750"/>
          </a:xfrm>
          <a:prstGeom prst="rect">
            <a:avLst/>
          </a:prstGeom>
          <a:noFill/>
          <a:ln>
            <a:noFill/>
          </a:ln>
        </p:spPr>
      </p:pic>
      <p:pic>
        <p:nvPicPr>
          <p:cNvPr id="177" name="Google Shape;177;p37"/>
          <p:cNvPicPr preferRelativeResize="0"/>
          <p:nvPr/>
        </p:nvPicPr>
        <p:blipFill>
          <a:blip r:embed="rId4">
            <a:alphaModFix/>
          </a:blip>
          <a:stretch>
            <a:fillRect/>
          </a:stretch>
        </p:blipFill>
        <p:spPr>
          <a:xfrm>
            <a:off x="3968025" y="4693825"/>
            <a:ext cx="1207949" cy="262000"/>
          </a:xfrm>
          <a:prstGeom prst="rect">
            <a:avLst/>
          </a:prstGeom>
          <a:noFill/>
          <a:ln>
            <a:noFill/>
          </a:ln>
        </p:spPr>
      </p:pic>
      <p:sp>
        <p:nvSpPr>
          <p:cNvPr id="178" name="Google Shape;178;p37"/>
          <p:cNvSpPr txBox="1"/>
          <p:nvPr/>
        </p:nvSpPr>
        <p:spPr>
          <a:xfrm>
            <a:off x="289200" y="459650"/>
            <a:ext cx="8565600" cy="4206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rgbClr val="000000"/>
              </a:buClr>
              <a:buSzPts val="1100"/>
              <a:buFont typeface="Arial"/>
              <a:buNone/>
            </a:pPr>
            <a:r>
              <a:rPr b="1" lang="ru" sz="2600">
                <a:solidFill>
                  <a:srgbClr val="2677E0"/>
                </a:solidFill>
                <a:latin typeface="Montserrat"/>
                <a:ea typeface="Montserrat"/>
                <a:cs typeface="Montserrat"/>
                <a:sym typeface="Montserrat"/>
              </a:rPr>
              <a:t>TƯ CÁCH PHÁP LÝ CỦA ĐỐI TÁC SOLARGROUP</a:t>
            </a:r>
            <a:endParaRPr b="1" sz="2600">
              <a:solidFill>
                <a:srgbClr val="2677E0"/>
              </a:solidFill>
              <a:latin typeface="Montserrat"/>
              <a:ea typeface="Montserrat"/>
              <a:cs typeface="Montserrat"/>
              <a:sym typeface="Montserrat"/>
            </a:endParaRPr>
          </a:p>
        </p:txBody>
      </p:sp>
      <p:sp>
        <p:nvSpPr>
          <p:cNvPr id="179" name="Google Shape;179;p37"/>
          <p:cNvSpPr txBox="1"/>
          <p:nvPr/>
        </p:nvSpPr>
        <p:spPr>
          <a:xfrm>
            <a:off x="289200" y="1864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KHÔNG CHỊU TRÁCH NHIỆM VỀ HOẠT ĐỘNG CỦA CÔNG TY</a:t>
            </a:r>
            <a:endParaRPr sz="1000">
              <a:solidFill>
                <a:srgbClr val="3F5670"/>
              </a:solidFill>
              <a:latin typeface="Montserrat Medium"/>
              <a:ea typeface="Montserrat Medium"/>
              <a:cs typeface="Montserrat Medium"/>
              <a:sym typeface="Montserrat Medium"/>
            </a:endParaRPr>
          </a:p>
        </p:txBody>
      </p:sp>
      <p:sp>
        <p:nvSpPr>
          <p:cNvPr id="180" name="Google Shape;180;p37"/>
          <p:cNvSpPr txBox="1"/>
          <p:nvPr/>
        </p:nvSpPr>
        <p:spPr>
          <a:xfrm>
            <a:off x="289200" y="3967600"/>
            <a:ext cx="8565600" cy="663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lang="ru" sz="1500">
                <a:solidFill>
                  <a:srgbClr val="3F5670"/>
                </a:solidFill>
                <a:latin typeface="Montserrat SemiBold"/>
                <a:ea typeface="Montserrat SemiBold"/>
                <a:cs typeface="Montserrat SemiBold"/>
                <a:sym typeface="Montserrat SemiBold"/>
              </a:rPr>
              <a:t>ĐỐI TÁC DO ĐÓ ĐƯỢC MIỄN TRỪ TRÁCH NHIỆM PHÁP LUẬT VÀ CHỈ NHẬN TIỀN THÙ LAO PHÙ HỢP THEO PHÁP LUẬT</a:t>
            </a:r>
            <a:endParaRPr sz="1500">
              <a:solidFill>
                <a:srgbClr val="3F5670"/>
              </a:solidFill>
              <a:latin typeface="Montserrat SemiBold"/>
              <a:ea typeface="Montserrat SemiBold"/>
              <a:cs typeface="Montserrat SemiBold"/>
              <a:sym typeface="Montserrat SemiBold"/>
            </a:endParaRPr>
          </a:p>
        </p:txBody>
      </p:sp>
      <p:sp>
        <p:nvSpPr>
          <p:cNvPr id="181" name="Google Shape;181;p37"/>
          <p:cNvSpPr txBox="1"/>
          <p:nvPr/>
        </p:nvSpPr>
        <p:spPr>
          <a:xfrm>
            <a:off x="289200" y="1483500"/>
            <a:ext cx="4611600" cy="37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ru" sz="1500">
                <a:solidFill>
                  <a:srgbClr val="3F5670"/>
                </a:solidFill>
                <a:latin typeface="Montserrat"/>
                <a:ea typeface="Montserrat"/>
                <a:cs typeface="Montserrat"/>
                <a:sym typeface="Montserrat"/>
              </a:rPr>
              <a:t>ĐỐI TÁC</a:t>
            </a:r>
            <a:endParaRPr sz="1200">
              <a:solidFill>
                <a:srgbClr val="3F5670"/>
              </a:solidFill>
              <a:latin typeface="Montserrat Medium"/>
              <a:ea typeface="Montserrat Medium"/>
              <a:cs typeface="Montserrat Medium"/>
              <a:sym typeface="Montserrat Medium"/>
            </a:endParaRPr>
          </a:p>
        </p:txBody>
      </p:sp>
      <p:sp>
        <p:nvSpPr>
          <p:cNvPr id="182" name="Google Shape;182;p37"/>
          <p:cNvSpPr txBox="1"/>
          <p:nvPr/>
        </p:nvSpPr>
        <p:spPr>
          <a:xfrm>
            <a:off x="289200" y="2245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KHÔNG ĐƯỢC NHẬN TIỀN TỪ NHÀ ĐẦU TƯ CHO LỢI ÍCH CỦA RIÊNG MÌNH</a:t>
            </a:r>
            <a:endParaRPr sz="1000">
              <a:solidFill>
                <a:srgbClr val="3F5670"/>
              </a:solidFill>
              <a:latin typeface="Montserrat Medium"/>
              <a:ea typeface="Montserrat Medium"/>
              <a:cs typeface="Montserrat Medium"/>
              <a:sym typeface="Montserrat Medium"/>
            </a:endParaRPr>
          </a:p>
        </p:txBody>
      </p:sp>
      <p:sp>
        <p:nvSpPr>
          <p:cNvPr id="183" name="Google Shape;183;p37"/>
          <p:cNvSpPr txBox="1"/>
          <p:nvPr/>
        </p:nvSpPr>
        <p:spPr>
          <a:xfrm>
            <a:off x="289200" y="2626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KHÔNG PHẢI LÀ NHÂN VIÊN CỦA SOLARGROUP</a:t>
            </a:r>
            <a:endParaRPr sz="1000">
              <a:solidFill>
                <a:srgbClr val="3F5670"/>
              </a:solidFill>
              <a:latin typeface="Montserrat Medium"/>
              <a:ea typeface="Montserrat Medium"/>
              <a:cs typeface="Montserrat Medium"/>
              <a:sym typeface="Montserrat Medium"/>
            </a:endParaRPr>
          </a:p>
        </p:txBody>
      </p:sp>
      <p:sp>
        <p:nvSpPr>
          <p:cNvPr id="184" name="Google Shape;184;p37"/>
          <p:cNvSpPr txBox="1"/>
          <p:nvPr/>
        </p:nvSpPr>
        <p:spPr>
          <a:xfrm>
            <a:off x="289200" y="3007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KHÔNG ĐƯỢC CÔNG TY TRẢ LƯƠNG</a:t>
            </a:r>
            <a:endParaRPr sz="1000">
              <a:solidFill>
                <a:srgbClr val="3F5670"/>
              </a:solidFill>
              <a:latin typeface="Montserrat Medium"/>
              <a:ea typeface="Montserrat Medium"/>
              <a:cs typeface="Montserrat Medium"/>
              <a:sym typeface="Montserrat Medium"/>
            </a:endParaRPr>
          </a:p>
        </p:txBody>
      </p:sp>
      <p:sp>
        <p:nvSpPr>
          <p:cNvPr id="185" name="Google Shape;185;p37"/>
          <p:cNvSpPr txBox="1"/>
          <p:nvPr/>
        </p:nvSpPr>
        <p:spPr>
          <a:xfrm>
            <a:off x="289200" y="3388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KHÔNG PHẢI LÀ NGƯỜI ĐƯỢC ỦY QUYỀN MỞ CHI NHÁNH VÀ VĂN PHÒNG ĐẠI DIỆN CỦA CÔNG TY</a:t>
            </a:r>
            <a:endParaRPr sz="1000">
              <a:solidFill>
                <a:srgbClr val="3F5670"/>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38"/>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QUY ĐỊNH QUAN HỆ GIỮA ĐỐI TÁC VÀ SOLARGROUP</a:t>
            </a:r>
            <a:endParaRPr b="1" sz="2600">
              <a:solidFill>
                <a:srgbClr val="3F5670"/>
              </a:solidFill>
              <a:latin typeface="Montserrat"/>
              <a:ea typeface="Montserrat"/>
              <a:cs typeface="Montserrat"/>
              <a:sym typeface="Montserrat"/>
            </a:endParaRPr>
          </a:p>
        </p:txBody>
      </p:sp>
      <p:pic>
        <p:nvPicPr>
          <p:cNvPr id="191" name="Google Shape;191;p38"/>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92" name="Google Shape;192;p38"/>
          <p:cNvSpPr txBox="1"/>
          <p:nvPr/>
        </p:nvSpPr>
        <p:spPr>
          <a:xfrm>
            <a:off x="289200" y="2236288"/>
            <a:ext cx="5233200" cy="1477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ru" sz="1500">
                <a:solidFill>
                  <a:srgbClr val="3F5670"/>
                </a:solidFill>
                <a:latin typeface="Montserrat"/>
                <a:ea typeface="Montserrat"/>
                <a:cs typeface="Montserrat"/>
                <a:sym typeface="Montserrat"/>
              </a:rPr>
              <a:t>MỖI ĐỐI TÁC KÝ THỎA THUẬN CUNG CẤP DỊCH VỤ ĐỂ THU HÚT NGƯỜI SỬ DỤNG TRANG WEB SOLARGROUP, DỰA TRÊN ĐÓ MÀ ĐỐI TÁC NHẬN ĐƯỢC TIỀN THÙ LAO CỦA MÌNH</a:t>
            </a:r>
            <a:endParaRPr b="1" sz="1500">
              <a:solidFill>
                <a:srgbClr val="3F5670"/>
              </a:solidFill>
              <a:latin typeface="Montserrat"/>
              <a:ea typeface="Montserrat"/>
              <a:cs typeface="Montserrat"/>
              <a:sym typeface="Montserrat"/>
            </a:endParaRPr>
          </a:p>
        </p:txBody>
      </p:sp>
      <p:pic>
        <p:nvPicPr>
          <p:cNvPr id="193" name="Google Shape;193;p38"/>
          <p:cNvPicPr preferRelativeResize="0"/>
          <p:nvPr/>
        </p:nvPicPr>
        <p:blipFill rotWithShape="1">
          <a:blip r:embed="rId4">
            <a:alphaModFix/>
          </a:blip>
          <a:srcRect b="0" l="0" r="0" t="0"/>
          <a:stretch/>
        </p:blipFill>
        <p:spPr>
          <a:xfrm>
            <a:off x="6774566" y="1803613"/>
            <a:ext cx="1656657" cy="2342835"/>
          </a:xfrm>
          <a:prstGeom prst="rect">
            <a:avLst/>
          </a:prstGeom>
          <a:noFill/>
          <a:ln>
            <a:noFill/>
          </a:ln>
          <a:effectLst>
            <a:outerShdw blurRad="85725" rotWithShape="0" algn="bl" dir="5400000" dist="28575">
              <a:srgbClr val="000000">
                <a:alpha val="50000"/>
              </a:srgbClr>
            </a:outerShdw>
          </a:effectLst>
        </p:spPr>
      </p:pic>
      <p:pic>
        <p:nvPicPr>
          <p:cNvPr id="194" name="Google Shape;194;p38"/>
          <p:cNvPicPr preferRelativeResize="0"/>
          <p:nvPr/>
        </p:nvPicPr>
        <p:blipFill rotWithShape="1">
          <a:blip r:embed="rId5">
            <a:alphaModFix/>
          </a:blip>
          <a:srcRect b="0" l="0" r="0" t="-1389"/>
          <a:stretch/>
        </p:blipFill>
        <p:spPr>
          <a:xfrm>
            <a:off x="5843392" y="2061754"/>
            <a:ext cx="1656657" cy="2342835"/>
          </a:xfrm>
          <a:prstGeom prst="rect">
            <a:avLst/>
          </a:prstGeom>
          <a:noFill/>
          <a:ln>
            <a:noFill/>
          </a:ln>
          <a:effectLst>
            <a:outerShdw blurRad="142875" rotWithShape="0" algn="bl" dir="5400000" dist="3810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39"/>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QUY ĐỊNH QUAN HỆ GIỮA ĐỐI TÁC VÀ SOLARGROUP</a:t>
            </a:r>
            <a:endParaRPr b="1" sz="2600">
              <a:solidFill>
                <a:srgbClr val="3F5670"/>
              </a:solidFill>
              <a:latin typeface="Montserrat"/>
              <a:ea typeface="Montserrat"/>
              <a:cs typeface="Montserrat"/>
              <a:sym typeface="Montserrat"/>
            </a:endParaRPr>
          </a:p>
        </p:txBody>
      </p:sp>
      <p:pic>
        <p:nvPicPr>
          <p:cNvPr id="200" name="Google Shape;200;p39"/>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01" name="Google Shape;201;p39"/>
          <p:cNvSpPr txBox="1"/>
          <p:nvPr/>
        </p:nvSpPr>
        <p:spPr>
          <a:xfrm>
            <a:off x="771600" y="1530100"/>
            <a:ext cx="7600800" cy="41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ru" sz="1500">
                <a:solidFill>
                  <a:srgbClr val="3F5670"/>
                </a:solidFill>
                <a:latin typeface="Montserrat"/>
                <a:ea typeface="Montserrat"/>
                <a:cs typeface="Montserrat"/>
                <a:sym typeface="Montserrat"/>
              </a:rPr>
              <a:t>THỎA THUẬN TRAO QUYỀN CHO ĐỐI TÁC</a:t>
            </a:r>
            <a:endParaRPr b="1" sz="1500">
              <a:solidFill>
                <a:srgbClr val="3F5670"/>
              </a:solidFill>
              <a:latin typeface="Montserrat"/>
              <a:ea typeface="Montserrat"/>
              <a:cs typeface="Montserrat"/>
              <a:sym typeface="Montserrat"/>
            </a:endParaRPr>
          </a:p>
        </p:txBody>
      </p:sp>
      <p:sp>
        <p:nvSpPr>
          <p:cNvPr id="202" name="Google Shape;202;p39"/>
          <p:cNvSpPr txBox="1"/>
          <p:nvPr/>
        </p:nvSpPr>
        <p:spPr>
          <a:xfrm>
            <a:off x="767724" y="2854675"/>
            <a:ext cx="21966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ĐƯA TIN VỀ DỰ ÁN SOLARGROUP</a:t>
            </a:r>
            <a:endParaRPr>
              <a:solidFill>
                <a:srgbClr val="3F5670"/>
              </a:solidFill>
              <a:latin typeface="Montserrat Medium"/>
              <a:ea typeface="Montserrat Medium"/>
              <a:cs typeface="Montserrat Medium"/>
              <a:sym typeface="Montserrat Medium"/>
            </a:endParaRPr>
          </a:p>
        </p:txBody>
      </p:sp>
      <p:sp>
        <p:nvSpPr>
          <p:cNvPr id="203" name="Google Shape;203;p39"/>
          <p:cNvSpPr txBox="1"/>
          <p:nvPr/>
        </p:nvSpPr>
        <p:spPr>
          <a:xfrm>
            <a:off x="3368275" y="2854664"/>
            <a:ext cx="23400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THAM GIA CÁC SỰ KIỆN MARKETING</a:t>
            </a:r>
            <a:endParaRPr>
              <a:solidFill>
                <a:srgbClr val="3F5670"/>
              </a:solidFill>
              <a:latin typeface="Montserrat Medium"/>
              <a:ea typeface="Montserrat Medium"/>
              <a:cs typeface="Montserrat Medium"/>
              <a:sym typeface="Montserrat Medium"/>
            </a:endParaRPr>
          </a:p>
        </p:txBody>
      </p:sp>
      <p:sp>
        <p:nvSpPr>
          <p:cNvPr id="204" name="Google Shape;204;p39"/>
          <p:cNvSpPr txBox="1"/>
          <p:nvPr/>
        </p:nvSpPr>
        <p:spPr>
          <a:xfrm>
            <a:off x="6038450" y="2854675"/>
            <a:ext cx="24867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NHẬN THÙ LAO TỪ CÔNG TY</a:t>
            </a:r>
            <a:endParaRPr>
              <a:solidFill>
                <a:srgbClr val="3F5670"/>
              </a:solidFill>
              <a:latin typeface="Montserrat Medium"/>
              <a:ea typeface="Montserrat Medium"/>
              <a:cs typeface="Montserrat Medium"/>
              <a:sym typeface="Montserrat Medium"/>
            </a:endParaRPr>
          </a:p>
        </p:txBody>
      </p:sp>
      <p:pic>
        <p:nvPicPr>
          <p:cNvPr id="205" name="Google Shape;205;p39"/>
          <p:cNvPicPr preferRelativeResize="0"/>
          <p:nvPr/>
        </p:nvPicPr>
        <p:blipFill>
          <a:blip r:embed="rId4">
            <a:alphaModFix/>
          </a:blip>
          <a:stretch>
            <a:fillRect/>
          </a:stretch>
        </p:blipFill>
        <p:spPr>
          <a:xfrm>
            <a:off x="1689750" y="2174813"/>
            <a:ext cx="495925" cy="495925"/>
          </a:xfrm>
          <a:prstGeom prst="rect">
            <a:avLst/>
          </a:prstGeom>
          <a:noFill/>
          <a:ln>
            <a:noFill/>
          </a:ln>
        </p:spPr>
      </p:pic>
      <p:pic>
        <p:nvPicPr>
          <p:cNvPr id="206" name="Google Shape;206;p39"/>
          <p:cNvPicPr preferRelativeResize="0"/>
          <p:nvPr/>
        </p:nvPicPr>
        <p:blipFill>
          <a:blip r:embed="rId4">
            <a:alphaModFix/>
          </a:blip>
          <a:stretch>
            <a:fillRect/>
          </a:stretch>
        </p:blipFill>
        <p:spPr>
          <a:xfrm>
            <a:off x="4290313" y="2174813"/>
            <a:ext cx="495925" cy="495925"/>
          </a:xfrm>
          <a:prstGeom prst="rect">
            <a:avLst/>
          </a:prstGeom>
          <a:noFill/>
          <a:ln>
            <a:noFill/>
          </a:ln>
        </p:spPr>
      </p:pic>
      <p:pic>
        <p:nvPicPr>
          <p:cNvPr id="207" name="Google Shape;207;p39"/>
          <p:cNvPicPr preferRelativeResize="0"/>
          <p:nvPr/>
        </p:nvPicPr>
        <p:blipFill>
          <a:blip r:embed="rId4">
            <a:alphaModFix/>
          </a:blip>
          <a:stretch>
            <a:fillRect/>
          </a:stretch>
        </p:blipFill>
        <p:spPr>
          <a:xfrm>
            <a:off x="6958313" y="2174813"/>
            <a:ext cx="495925" cy="495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