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-1088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AA9A59-865D-3233-4A0B-EA4CC834BD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F395775-9F7C-02F5-ED98-AC625DA817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D01B761-F7D4-127C-1260-872F40156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5DD6-0C70-4078-A386-231C5CEFDEC0}" type="datetimeFigureOut">
              <a:rPr lang="en-GB" smtClean="0"/>
              <a:t>05/07/23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05CF5F9-B7B6-088F-02E9-9EB3BE2BB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73F0A96-319A-72E8-E08A-E558030A4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A9D27-EAB3-4130-974F-0232EB999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932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A16183-AEA2-504C-166A-41BA5E759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D89FA21-AD64-C768-77AF-C65741A89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D18B6F8-4D2C-1E4D-0771-492BEA92D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5DD6-0C70-4078-A386-231C5CEFDEC0}" type="datetimeFigureOut">
              <a:rPr lang="en-GB" smtClean="0"/>
              <a:t>05/07/23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F48CBDD-6B5B-B5F2-1408-35CCAC8AD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10DA52A-CBB1-BA85-CC1F-B787F665B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A9D27-EAB3-4130-974F-0232EB999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20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3A804587-1408-8C10-F64D-C42FB248D5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DCB2647-CA51-FE76-FD2D-1E95B8A803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F4ACFA4-DA5D-8F2F-3AA4-D65409521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5DD6-0C70-4078-A386-231C5CEFDEC0}" type="datetimeFigureOut">
              <a:rPr lang="en-GB" smtClean="0"/>
              <a:t>05/07/23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C75C59B-18F9-8934-2CD8-889842EE6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2263DDB-EFA5-ADC2-EC26-E3F227262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A9D27-EAB3-4130-974F-0232EB999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193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C09CE1-96CF-754D-4FC7-DDD73E92B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32658F7-3823-BCAD-C5B3-24DEBB266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B076591-A952-8235-FA12-B71953930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5DD6-0C70-4078-A386-231C5CEFDEC0}" type="datetimeFigureOut">
              <a:rPr lang="en-GB" smtClean="0"/>
              <a:t>05/07/23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26E0F7A-7AFF-8F52-4C24-282A1594F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B60F5FA-17AA-F2CE-556E-B25AFE6AA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A9D27-EAB3-4130-974F-0232EB999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135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62A248C-F087-1FE3-3680-B22B74A40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A7B6FE6-58FE-0A8A-0D17-8AD880006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54AF027-2631-D0B9-5F99-54F0EAF57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5DD6-0C70-4078-A386-231C5CEFDEC0}" type="datetimeFigureOut">
              <a:rPr lang="en-GB" smtClean="0"/>
              <a:t>05/07/23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D8A7A4D-E58D-2081-6B63-E67FF38E0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20265D8-8B31-4D66-BD49-90D67468D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A9D27-EAB3-4130-974F-0232EB999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837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BE0F0A-9152-E9D2-4129-C1F07AE3B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CF5E832-ABC7-08F9-AE5E-2DADD9A66A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7A4D43B-09B1-19E9-4B16-D5C041305B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1EB8111-7689-53FC-CBF6-2D7F84D2A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5DD6-0C70-4078-A386-231C5CEFDEC0}" type="datetimeFigureOut">
              <a:rPr lang="en-GB" smtClean="0"/>
              <a:t>05/07/23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6E917B2-5A15-88A1-3BF5-65DF26F07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F3D8ACC-9407-93F2-353E-C32633E07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A9D27-EAB3-4130-974F-0232EB999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22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2F6ED6B-1BEC-28B8-DC57-977844BD4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4218463-E825-2A85-A541-33E49F763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184EF4E-B83C-61FC-33D1-85C3F5D73F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2C92CAE-FCDF-8D15-AF47-23F7FDB4AB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74DB610F-4BC1-3B9A-C78A-B33069175D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8401D36-D656-2573-6974-9DB7E57FC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5DD6-0C70-4078-A386-231C5CEFDEC0}" type="datetimeFigureOut">
              <a:rPr lang="en-GB" smtClean="0"/>
              <a:t>05/07/23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3A63A2F0-10E3-0DE2-082E-722ECD2A7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ECD041A-0185-CEAE-7795-6A4DE7E3B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A9D27-EAB3-4130-974F-0232EB999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211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778C95-D987-BE9C-61A7-A6EC2217C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A8B1D5F-A176-B27C-B848-E355E6C79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5DD6-0C70-4078-A386-231C5CEFDEC0}" type="datetimeFigureOut">
              <a:rPr lang="en-GB" smtClean="0"/>
              <a:t>05/07/23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3AED9EE-89A6-E7D7-042F-40BDB662C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67D6C89-8887-79B6-D9A1-062CA628E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A9D27-EAB3-4130-974F-0232EB999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035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5F3E6700-98EC-EF71-F616-FF3091EA5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5DD6-0C70-4078-A386-231C5CEFDEC0}" type="datetimeFigureOut">
              <a:rPr lang="en-GB" smtClean="0"/>
              <a:t>05/07/23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E242666-0BE2-E3F8-E82E-30875CB3D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648DECC4-9877-BAF8-2CF2-3590F78FA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A9D27-EAB3-4130-974F-0232EB999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668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259FFB3-7123-D5EF-0263-6CDF45B80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3995AD6-BBA0-3096-C1AD-13760F5C1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EB6BB6A-9CBA-ADC0-8013-588E4A727C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8DADF73-3430-E102-0181-98A9F4079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5DD6-0C70-4078-A386-231C5CEFDEC0}" type="datetimeFigureOut">
              <a:rPr lang="en-GB" smtClean="0"/>
              <a:t>05/07/23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1323DE5-B7B7-8A63-A1B1-0EEBE7FB6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E4A42DD-D022-491D-EC97-4D060801B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A9D27-EAB3-4130-974F-0232EB999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813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5DEC5B-971A-2D8B-6AC7-3DC0F8536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DA3A385F-86CC-FF36-9A2E-9328C04CEC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184CC42-622C-D22F-7630-A8510102B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194A144-6BA8-2532-A509-3B1F6555F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5DD6-0C70-4078-A386-231C5CEFDEC0}" type="datetimeFigureOut">
              <a:rPr lang="en-GB" smtClean="0"/>
              <a:t>05/07/23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6DAE42D-B6CF-9A5D-BDC3-C1BEECEB6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0CADEC5-E07B-5B70-8CB7-A75069956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A9D27-EAB3-4130-974F-0232EB999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859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C9EF2FA-2BF1-85FA-D77D-3FE2D5F71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FAE7AD9-1D67-3168-E7CF-14CFB31EB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DE89752-6744-6701-F954-D998665816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D5DD6-0C70-4078-A386-231C5CEFDEC0}" type="datetimeFigureOut">
              <a:rPr lang="en-GB" smtClean="0"/>
              <a:t>05/07/23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683A6F-83E8-A11B-E367-CCCCC2FBFD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1C7252D-532C-D68F-A27E-93420E519F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A9D27-EAB3-4130-974F-0232EB999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884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paulw@moorenetworking.net" TargetMode="Externa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hyperlink" Target="https://www.tobyperkins.org.uk/2023/06/27/tobys-speech-at-the-aelp-conference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E0124B-EA13-6A7D-F997-112C45606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32" y="225431"/>
            <a:ext cx="6301549" cy="1110666"/>
          </a:xfrm>
        </p:spPr>
        <p:txBody>
          <a:bodyPr/>
          <a:lstStyle/>
          <a:p>
            <a:r>
              <a:rPr lang="en-GB" dirty="0">
                <a:latin typeface="Univers" panose="020B0503020202020204" pitchFamily="34" charset="0"/>
              </a:rPr>
              <a:t>Trends in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84AD72C-D8B6-4B2F-2214-92088486AD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5312" y="2140212"/>
            <a:ext cx="8465389" cy="2795955"/>
          </a:xfrm>
        </p:spPr>
        <p:txBody>
          <a:bodyPr/>
          <a:lstStyle/>
          <a:p>
            <a:pPr algn="l"/>
            <a:r>
              <a:rPr lang="en-GB" dirty="0">
                <a:latin typeface="Univers" panose="020B0503020202020204" pitchFamily="34" charset="0"/>
              </a:rPr>
              <a:t>Level 2 vacancies in England Aug and Sept</a:t>
            </a:r>
          </a:p>
          <a:p>
            <a:pPr algn="l"/>
            <a:endParaRPr lang="en-GB" dirty="0">
              <a:latin typeface="Univers" panose="020B0503020202020204" pitchFamily="34" charset="0"/>
            </a:endParaRPr>
          </a:p>
          <a:p>
            <a:pPr algn="l"/>
            <a:endParaRPr lang="en-GB" dirty="0">
              <a:latin typeface="Univers" panose="020B0503020202020204" pitchFamily="34" charset="0"/>
            </a:endParaRPr>
          </a:p>
          <a:p>
            <a:pPr algn="l"/>
            <a:endParaRPr lang="en-GB" dirty="0">
              <a:latin typeface="Univers" panose="020B0503020202020204" pitchFamily="34" charset="0"/>
            </a:endParaRPr>
          </a:p>
          <a:p>
            <a:pPr algn="l"/>
            <a:r>
              <a:rPr lang="en-GB" dirty="0">
                <a:latin typeface="Univers" panose="020B0503020202020204" pitchFamily="34" charset="0"/>
              </a:rPr>
              <a:t>Level 3 vacancies in England Aug and Sept</a:t>
            </a:r>
          </a:p>
          <a:p>
            <a:pPr algn="l"/>
            <a:endParaRPr lang="en-GB" dirty="0">
              <a:latin typeface="Univers" panose="020B0503020202020204" pitchFamily="34" charset="0"/>
            </a:endParaRPr>
          </a:p>
        </p:txBody>
      </p:sp>
      <p:pic>
        <p:nvPicPr>
          <p:cNvPr id="5" name="Picture 4" descr="A close-up of logos&#10;&#10;Description automatically generated with low confidence">
            <a:extLst>
              <a:ext uri="{FF2B5EF4-FFF2-40B4-BE49-F238E27FC236}">
                <a16:creationId xmlns="" xmlns:a16="http://schemas.microsoft.com/office/drawing/2014/main" id="{1C3E1375-A20C-BC0A-7346-CAA31AB4CD4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5549" y="110324"/>
            <a:ext cx="4242292" cy="1792368"/>
          </a:xfrm>
          <a:prstGeom prst="rect">
            <a:avLst/>
          </a:prstGeom>
        </p:spPr>
      </p:pic>
      <p:graphicFrame>
        <p:nvGraphicFramePr>
          <p:cNvPr id="8" name="Table 8">
            <a:extLst>
              <a:ext uri="{FF2B5EF4-FFF2-40B4-BE49-F238E27FC236}">
                <a16:creationId xmlns="" xmlns:a16="http://schemas.microsoft.com/office/drawing/2014/main" id="{1CA53F9B-9320-E2A1-8863-BFD07E4BAC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394050"/>
              </p:ext>
            </p:extLst>
          </p:nvPr>
        </p:nvGraphicFramePr>
        <p:xfrm>
          <a:off x="480203" y="2602527"/>
          <a:ext cx="7188678" cy="1107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98113">
                  <a:extLst>
                    <a:ext uri="{9D8B030D-6E8A-4147-A177-3AD203B41FA5}">
                      <a16:colId xmlns="" xmlns:a16="http://schemas.microsoft.com/office/drawing/2014/main" val="1886872729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4255779323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1726154576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1893345244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4033120244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1179647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42744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8780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6340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3670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7380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09658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7620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8610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4320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9530101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="" xmlns:a16="http://schemas.microsoft.com/office/drawing/2014/main" id="{542E1D71-8054-255A-0A6B-FE185F883C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460948"/>
              </p:ext>
            </p:extLst>
          </p:nvPr>
        </p:nvGraphicFramePr>
        <p:xfrm>
          <a:off x="480203" y="4460085"/>
          <a:ext cx="7188678" cy="1107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98113">
                  <a:extLst>
                    <a:ext uri="{9D8B030D-6E8A-4147-A177-3AD203B41FA5}">
                      <a16:colId xmlns="" xmlns:a16="http://schemas.microsoft.com/office/drawing/2014/main" val="1886872729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4255779323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1726154576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1893345244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4033120244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1179647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42744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4730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8940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7130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09658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3780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6960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6090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95301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7813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D33FB29-7600-5506-565F-EA25D9F42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Univers" panose="020B0503020202020204" pitchFamily="34" charset="0"/>
              </a:rPr>
              <a:t>Questions?</a:t>
            </a:r>
          </a:p>
          <a:p>
            <a:pPr marL="0" indent="0" algn="ctr">
              <a:buNone/>
            </a:pPr>
            <a:endParaRPr lang="en-GB" dirty="0">
              <a:latin typeface="Univers" panose="020B0503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Univers" panose="020B0503020202020204" pitchFamily="34" charset="0"/>
              </a:rPr>
              <a:t>Paul Wright 07917 125681</a:t>
            </a:r>
          </a:p>
          <a:p>
            <a:pPr marL="0" indent="0" algn="ctr">
              <a:buNone/>
            </a:pPr>
            <a:r>
              <a:rPr lang="en-GB" dirty="0">
                <a:latin typeface="Univers" panose="020B0503020202020204" pitchFamily="34" charset="0"/>
                <a:hlinkClick r:id="rId2"/>
              </a:rPr>
              <a:t>paulw@moorenetworking.net</a:t>
            </a:r>
            <a:r>
              <a:rPr lang="en-GB" dirty="0">
                <a:latin typeface="Univers" panose="020B0503020202020204" pitchFamily="34" charset="0"/>
              </a:rPr>
              <a:t> </a:t>
            </a:r>
          </a:p>
        </p:txBody>
      </p:sp>
      <p:pic>
        <p:nvPicPr>
          <p:cNvPr id="4" name="Picture 3" descr="A close-up of logos&#10;&#10;Description automatically generated with low confidence">
            <a:extLst>
              <a:ext uri="{FF2B5EF4-FFF2-40B4-BE49-F238E27FC236}">
                <a16:creationId xmlns="" xmlns:a16="http://schemas.microsoft.com/office/drawing/2014/main" id="{E751136B-2E93-878C-4578-D9E79B1D8CD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5549" y="110324"/>
            <a:ext cx="4242292" cy="179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384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E0124B-EA13-6A7D-F997-112C45606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32" y="225431"/>
            <a:ext cx="6301549" cy="1110666"/>
          </a:xfrm>
        </p:spPr>
        <p:txBody>
          <a:bodyPr/>
          <a:lstStyle/>
          <a:p>
            <a:r>
              <a:rPr lang="en-GB" dirty="0">
                <a:latin typeface="Univers" panose="020B0503020202020204" pitchFamily="34" charset="0"/>
              </a:rPr>
              <a:t>Trends in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84AD72C-D8B6-4B2F-2214-92088486AD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5312" y="2140212"/>
            <a:ext cx="7381337" cy="2795955"/>
          </a:xfrm>
        </p:spPr>
        <p:txBody>
          <a:bodyPr/>
          <a:lstStyle/>
          <a:p>
            <a:pPr algn="l"/>
            <a:r>
              <a:rPr lang="en-GB" dirty="0">
                <a:latin typeface="Univers" panose="020B0503020202020204" pitchFamily="34" charset="0"/>
              </a:rPr>
              <a:t>Level 2 vacancies in England Aug and Sept</a:t>
            </a:r>
          </a:p>
          <a:p>
            <a:pPr algn="l"/>
            <a:endParaRPr lang="en-GB" dirty="0">
              <a:latin typeface="Univers" panose="020B0503020202020204" pitchFamily="34" charset="0"/>
            </a:endParaRPr>
          </a:p>
          <a:p>
            <a:pPr algn="l"/>
            <a:endParaRPr lang="en-GB" dirty="0">
              <a:latin typeface="Univers" panose="020B0503020202020204" pitchFamily="34" charset="0"/>
            </a:endParaRPr>
          </a:p>
          <a:p>
            <a:pPr algn="l"/>
            <a:endParaRPr lang="en-GB" dirty="0">
              <a:latin typeface="Univers" panose="020B0503020202020204" pitchFamily="34" charset="0"/>
            </a:endParaRPr>
          </a:p>
          <a:p>
            <a:pPr algn="l"/>
            <a:r>
              <a:rPr lang="en-GB" dirty="0">
                <a:latin typeface="Univers" panose="020B0503020202020204" pitchFamily="34" charset="0"/>
              </a:rPr>
              <a:t>Level 3 vacancies in England Aug and Sept</a:t>
            </a:r>
          </a:p>
          <a:p>
            <a:pPr algn="l"/>
            <a:endParaRPr lang="en-GB" dirty="0">
              <a:latin typeface="Univers" panose="020B0503020202020204" pitchFamily="34" charset="0"/>
            </a:endParaRPr>
          </a:p>
        </p:txBody>
      </p:sp>
      <p:pic>
        <p:nvPicPr>
          <p:cNvPr id="5" name="Picture 4" descr="A close-up of logos&#10;&#10;Description automatically generated with low confidence">
            <a:extLst>
              <a:ext uri="{FF2B5EF4-FFF2-40B4-BE49-F238E27FC236}">
                <a16:creationId xmlns="" xmlns:a16="http://schemas.microsoft.com/office/drawing/2014/main" id="{1C3E1375-A20C-BC0A-7346-CAA31AB4CD4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5549" y="110324"/>
            <a:ext cx="4242292" cy="1792368"/>
          </a:xfrm>
          <a:prstGeom prst="rect">
            <a:avLst/>
          </a:prstGeom>
        </p:spPr>
      </p:pic>
      <p:graphicFrame>
        <p:nvGraphicFramePr>
          <p:cNvPr id="8" name="Table 8">
            <a:extLst>
              <a:ext uri="{FF2B5EF4-FFF2-40B4-BE49-F238E27FC236}">
                <a16:creationId xmlns="" xmlns:a16="http://schemas.microsoft.com/office/drawing/2014/main" id="{1CA53F9B-9320-E2A1-8863-BFD07E4BACC0}"/>
              </a:ext>
            </a:extLst>
          </p:cNvPr>
          <p:cNvGraphicFramePr>
            <a:graphicFrameLocks noGrp="1"/>
          </p:cNvGraphicFramePr>
          <p:nvPr/>
        </p:nvGraphicFramePr>
        <p:xfrm>
          <a:off x="480203" y="2602527"/>
          <a:ext cx="7188678" cy="1107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98113">
                  <a:extLst>
                    <a:ext uri="{9D8B030D-6E8A-4147-A177-3AD203B41FA5}">
                      <a16:colId xmlns="" xmlns:a16="http://schemas.microsoft.com/office/drawing/2014/main" val="1886872729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4255779323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1726154576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1893345244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4033120244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1179647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42744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8780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6340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3670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7380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09658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7620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5390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8610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4320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9530101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="" xmlns:a16="http://schemas.microsoft.com/office/drawing/2014/main" id="{542E1D71-8054-255A-0A6B-FE185F883C6E}"/>
              </a:ext>
            </a:extLst>
          </p:cNvPr>
          <p:cNvGraphicFramePr>
            <a:graphicFrameLocks noGrp="1"/>
          </p:cNvGraphicFramePr>
          <p:nvPr/>
        </p:nvGraphicFramePr>
        <p:xfrm>
          <a:off x="480203" y="4460085"/>
          <a:ext cx="7188678" cy="1107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98113">
                  <a:extLst>
                    <a:ext uri="{9D8B030D-6E8A-4147-A177-3AD203B41FA5}">
                      <a16:colId xmlns="" xmlns:a16="http://schemas.microsoft.com/office/drawing/2014/main" val="1886872729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4255779323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1726154576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1893345244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4033120244"/>
                    </a:ext>
                  </a:extLst>
                </a:gridCol>
                <a:gridCol w="1198113">
                  <a:extLst>
                    <a:ext uri="{9D8B030D-6E8A-4147-A177-3AD203B41FA5}">
                      <a16:colId xmlns="" xmlns:a16="http://schemas.microsoft.com/office/drawing/2014/main" val="1179647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42744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4730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8940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7130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09658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3780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6960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6090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9530101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9BE2304-8FFE-4142-DC08-84FA2310559D}"/>
              </a:ext>
            </a:extLst>
          </p:cNvPr>
          <p:cNvSpPr txBox="1"/>
          <p:nvPr/>
        </p:nvSpPr>
        <p:spPr>
          <a:xfrm>
            <a:off x="8100204" y="2057195"/>
            <a:ext cx="37064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Meanwhile…..</a:t>
            </a:r>
          </a:p>
          <a:p>
            <a:r>
              <a:rPr lang="en-GB" sz="1200" dirty="0">
                <a:latin typeface="Univers" panose="020B0503020202020204" pitchFamily="34" charset="0"/>
              </a:rPr>
              <a:t>Higher and Degree Apprenticeship Vacancies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="" xmlns:a16="http://schemas.microsoft.com/office/drawing/2014/main" id="{2F847BDF-55C4-C4E4-0D57-49D20F94C4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399338"/>
              </p:ext>
            </p:extLst>
          </p:nvPr>
        </p:nvGraphicFramePr>
        <p:xfrm>
          <a:off x="8195093" y="2602527"/>
          <a:ext cx="3278040" cy="11343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92680">
                  <a:extLst>
                    <a:ext uri="{9D8B030D-6E8A-4147-A177-3AD203B41FA5}">
                      <a16:colId xmlns="" xmlns:a16="http://schemas.microsoft.com/office/drawing/2014/main" val="1450983095"/>
                    </a:ext>
                  </a:extLst>
                </a:gridCol>
                <a:gridCol w="1092680">
                  <a:extLst>
                    <a:ext uri="{9D8B030D-6E8A-4147-A177-3AD203B41FA5}">
                      <a16:colId xmlns="" xmlns:a16="http://schemas.microsoft.com/office/drawing/2014/main" val="3457093569"/>
                    </a:ext>
                  </a:extLst>
                </a:gridCol>
                <a:gridCol w="1092680">
                  <a:extLst>
                    <a:ext uri="{9D8B030D-6E8A-4147-A177-3AD203B41FA5}">
                      <a16:colId xmlns="" xmlns:a16="http://schemas.microsoft.com/office/drawing/2014/main" val="2961930491"/>
                    </a:ext>
                  </a:extLst>
                </a:gridCol>
              </a:tblGrid>
              <a:tr h="37812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22552153"/>
                  </a:ext>
                </a:extLst>
              </a:tr>
              <a:tr h="378125">
                <a:tc>
                  <a:txBody>
                    <a:bodyPr/>
                    <a:lstStyle/>
                    <a:p>
                      <a:r>
                        <a:rPr lang="en-GB" dirty="0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34579830"/>
                  </a:ext>
                </a:extLst>
              </a:tr>
              <a:tr h="378125">
                <a:tc>
                  <a:txBody>
                    <a:bodyPr/>
                    <a:lstStyle/>
                    <a:p>
                      <a:r>
                        <a:rPr lang="en-GB" dirty="0"/>
                        <a:t>Sep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77396394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D00D2105-330B-0DF0-DAF9-007747C61F1B}"/>
              </a:ext>
            </a:extLst>
          </p:cNvPr>
          <p:cNvSpPr txBox="1"/>
          <p:nvPr/>
        </p:nvSpPr>
        <p:spPr>
          <a:xfrm>
            <a:off x="8097325" y="3980089"/>
            <a:ext cx="337580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Univers" panose="020B0503020202020204" pitchFamily="34" charset="0"/>
              </a:rPr>
              <a:t>After post covid uptick, level 2 vacancies declined to lowest ever levels, whilst level 3 vacancies steadily increased. </a:t>
            </a:r>
          </a:p>
          <a:p>
            <a:pPr algn="ctr"/>
            <a:endParaRPr lang="en-GB" sz="800" dirty="0">
              <a:latin typeface="Univers" panose="020B0503020202020204" pitchFamily="34" charset="0"/>
            </a:endParaRPr>
          </a:p>
          <a:p>
            <a:pPr algn="ctr"/>
            <a:r>
              <a:rPr lang="en-GB" dirty="0">
                <a:latin typeface="Univers" panose="020B0503020202020204" pitchFamily="34" charset="0"/>
              </a:rPr>
              <a:t>Higher and Degree vacancies increased significantly from low base, but many are not advertised on FAA.</a:t>
            </a:r>
          </a:p>
        </p:txBody>
      </p:sp>
    </p:spTree>
    <p:extLst>
      <p:ext uri="{BB962C8B-B14F-4D97-AF65-F5344CB8AC3E}">
        <p14:creationId xmlns:p14="http://schemas.microsoft.com/office/powerpoint/2010/main" val="3074160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E0124B-EA13-6A7D-F997-112C45606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32" y="225431"/>
            <a:ext cx="6301549" cy="1110666"/>
          </a:xfrm>
        </p:spPr>
        <p:txBody>
          <a:bodyPr/>
          <a:lstStyle/>
          <a:p>
            <a:r>
              <a:rPr lang="en-GB" dirty="0">
                <a:latin typeface="Univers" panose="020B0503020202020204" pitchFamily="34" charset="0"/>
              </a:rPr>
              <a:t>Starts in Norfolk</a:t>
            </a:r>
          </a:p>
        </p:txBody>
      </p:sp>
      <p:pic>
        <p:nvPicPr>
          <p:cNvPr id="5" name="Picture 4" descr="A close-up of logos&#10;&#10;Description automatically generated with low confidence">
            <a:extLst>
              <a:ext uri="{FF2B5EF4-FFF2-40B4-BE49-F238E27FC236}">
                <a16:creationId xmlns="" xmlns:a16="http://schemas.microsoft.com/office/drawing/2014/main" id="{1C3E1375-A20C-BC0A-7346-CAA31AB4CD4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5549" y="110324"/>
            <a:ext cx="4242292" cy="1792368"/>
          </a:xfrm>
          <a:prstGeom prst="rect">
            <a:avLst/>
          </a:prstGeom>
        </p:spPr>
      </p:pic>
      <p:graphicFrame>
        <p:nvGraphicFramePr>
          <p:cNvPr id="8" name="Table 8">
            <a:extLst>
              <a:ext uri="{FF2B5EF4-FFF2-40B4-BE49-F238E27FC236}">
                <a16:creationId xmlns="" xmlns:a16="http://schemas.microsoft.com/office/drawing/2014/main" id="{1CA53F9B-9320-E2A1-8863-BFD07E4BAC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4906351"/>
              </p:ext>
            </p:extLst>
          </p:nvPr>
        </p:nvGraphicFramePr>
        <p:xfrm>
          <a:off x="480202" y="2602527"/>
          <a:ext cx="6500965" cy="1478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0193">
                  <a:extLst>
                    <a:ext uri="{9D8B030D-6E8A-4147-A177-3AD203B41FA5}">
                      <a16:colId xmlns="" xmlns:a16="http://schemas.microsoft.com/office/drawing/2014/main" val="1886872729"/>
                    </a:ext>
                  </a:extLst>
                </a:gridCol>
                <a:gridCol w="1300193">
                  <a:extLst>
                    <a:ext uri="{9D8B030D-6E8A-4147-A177-3AD203B41FA5}">
                      <a16:colId xmlns="" xmlns:a16="http://schemas.microsoft.com/office/drawing/2014/main" val="4255779323"/>
                    </a:ext>
                  </a:extLst>
                </a:gridCol>
                <a:gridCol w="1300193">
                  <a:extLst>
                    <a:ext uri="{9D8B030D-6E8A-4147-A177-3AD203B41FA5}">
                      <a16:colId xmlns="" xmlns:a16="http://schemas.microsoft.com/office/drawing/2014/main" val="1726154576"/>
                    </a:ext>
                  </a:extLst>
                </a:gridCol>
                <a:gridCol w="1300193">
                  <a:extLst>
                    <a:ext uri="{9D8B030D-6E8A-4147-A177-3AD203B41FA5}">
                      <a16:colId xmlns="" xmlns:a16="http://schemas.microsoft.com/office/drawing/2014/main" val="1893345244"/>
                    </a:ext>
                  </a:extLst>
                </a:gridCol>
                <a:gridCol w="1300193">
                  <a:extLst>
                    <a:ext uri="{9D8B030D-6E8A-4147-A177-3AD203B41FA5}">
                      <a16:colId xmlns="" xmlns:a16="http://schemas.microsoft.com/office/drawing/2014/main" val="40331202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2018/19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2019/20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2020/21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2021/22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42744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16 to 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1440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1140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09658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19 to 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1390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1430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953010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25+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2670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2550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66854165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="" xmlns:a16="http://schemas.microsoft.com/office/drawing/2014/main" id="{542E1D71-8054-255A-0A6B-FE185F883C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250403"/>
              </p:ext>
            </p:extLst>
          </p:nvPr>
        </p:nvGraphicFramePr>
        <p:xfrm>
          <a:off x="480203" y="4460086"/>
          <a:ext cx="6500965" cy="155252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0193">
                  <a:extLst>
                    <a:ext uri="{9D8B030D-6E8A-4147-A177-3AD203B41FA5}">
                      <a16:colId xmlns="" xmlns:a16="http://schemas.microsoft.com/office/drawing/2014/main" val="1886872729"/>
                    </a:ext>
                  </a:extLst>
                </a:gridCol>
                <a:gridCol w="1300193">
                  <a:extLst>
                    <a:ext uri="{9D8B030D-6E8A-4147-A177-3AD203B41FA5}">
                      <a16:colId xmlns="" xmlns:a16="http://schemas.microsoft.com/office/drawing/2014/main" val="4255779323"/>
                    </a:ext>
                  </a:extLst>
                </a:gridCol>
                <a:gridCol w="1300193">
                  <a:extLst>
                    <a:ext uri="{9D8B030D-6E8A-4147-A177-3AD203B41FA5}">
                      <a16:colId xmlns="" xmlns:a16="http://schemas.microsoft.com/office/drawing/2014/main" val="1726154576"/>
                    </a:ext>
                  </a:extLst>
                </a:gridCol>
                <a:gridCol w="1300193">
                  <a:extLst>
                    <a:ext uri="{9D8B030D-6E8A-4147-A177-3AD203B41FA5}">
                      <a16:colId xmlns="" xmlns:a16="http://schemas.microsoft.com/office/drawing/2014/main" val="1893345244"/>
                    </a:ext>
                  </a:extLst>
                </a:gridCol>
                <a:gridCol w="1300193">
                  <a:extLst>
                    <a:ext uri="{9D8B030D-6E8A-4147-A177-3AD203B41FA5}">
                      <a16:colId xmlns="" xmlns:a16="http://schemas.microsoft.com/office/drawing/2014/main" val="4033120244"/>
                    </a:ext>
                  </a:extLst>
                </a:gridCol>
              </a:tblGrid>
              <a:tr h="384130">
                <a:tc>
                  <a:txBody>
                    <a:bodyPr/>
                    <a:lstStyle/>
                    <a:p>
                      <a:r>
                        <a:rPr lang="en-GB" dirty="0"/>
                        <a:t>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2018/19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2019/20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2020/21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2021/22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42744157"/>
                  </a:ext>
                </a:extLst>
              </a:tr>
              <a:tr h="389465">
                <a:tc>
                  <a:txBody>
                    <a:bodyPr/>
                    <a:lstStyle/>
                    <a:p>
                      <a:r>
                        <a:rPr lang="en-GB" dirty="0"/>
                        <a:t>Level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09658871"/>
                  </a:ext>
                </a:extLst>
              </a:tr>
              <a:tr h="389465">
                <a:tc>
                  <a:txBody>
                    <a:bodyPr/>
                    <a:lstStyle/>
                    <a:p>
                      <a:r>
                        <a:rPr lang="en-GB" dirty="0"/>
                        <a:t>Level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2510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1930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2310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95301019"/>
                  </a:ext>
                </a:extLst>
              </a:tr>
              <a:tr h="389465">
                <a:tc>
                  <a:txBody>
                    <a:bodyPr/>
                    <a:lstStyle/>
                    <a:p>
                      <a:r>
                        <a:rPr lang="en-GB" dirty="0"/>
                        <a:t>Level 4+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1330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0870727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87AE537-FF2A-40DC-36A5-FF60ABBD3B64}"/>
              </a:ext>
            </a:extLst>
          </p:cNvPr>
          <p:cNvSpPr txBox="1"/>
          <p:nvPr/>
        </p:nvSpPr>
        <p:spPr>
          <a:xfrm>
            <a:off x="7411481" y="1985143"/>
            <a:ext cx="415793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Univers" panose="020B0503020202020204" pitchFamily="34" charset="0"/>
              </a:rPr>
              <a:t>What does this tell us? </a:t>
            </a:r>
          </a:p>
          <a:p>
            <a:endParaRPr lang="en-GB" dirty="0">
              <a:latin typeface="Univers" panose="020B0503020202020204" pitchFamily="34" charset="0"/>
            </a:endParaRPr>
          </a:p>
          <a:p>
            <a:r>
              <a:rPr lang="en-GB" sz="1100" dirty="0">
                <a:latin typeface="Univers" panose="020B0503020202020204" pitchFamily="34" charset="0"/>
              </a:rPr>
              <a:t>(Considering 2020/21 was COVID Years)</a:t>
            </a:r>
          </a:p>
          <a:p>
            <a:endParaRPr lang="en-GB" sz="1100" dirty="0">
              <a:latin typeface="Univers" panose="020B0503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100" dirty="0">
                <a:latin typeface="Univers" panose="020B0503020202020204" pitchFamily="34" charset="0"/>
              </a:rPr>
              <a:t>16 to 18 starts are declining year on year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100" dirty="0">
                <a:latin typeface="Univers" panose="020B0503020202020204" pitchFamily="34" charset="0"/>
              </a:rPr>
              <a:t>Level 2 starts are also going down year on year.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100" dirty="0">
                <a:latin typeface="Univers" panose="020B0503020202020204" pitchFamily="34" charset="0"/>
              </a:rPr>
              <a:t>Level 3 starts are more stable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100" dirty="0">
                <a:latin typeface="Univers" panose="020B0503020202020204" pitchFamily="34" charset="0"/>
              </a:rPr>
              <a:t>Starts at 25+ are increasing, as are Higher and Degree Level Apprenticeships.</a:t>
            </a:r>
          </a:p>
          <a:p>
            <a:pPr marL="342900" indent="-342900">
              <a:buFont typeface="+mj-lt"/>
              <a:buAutoNum type="arabicPeriod"/>
            </a:pPr>
            <a:endParaRPr lang="en-GB" sz="1100" dirty="0">
              <a:latin typeface="Univers" panose="020B0503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GB" sz="1100" dirty="0">
              <a:latin typeface="Univers" panose="020B0503020202020204" pitchFamily="34" charset="0"/>
            </a:endParaRPr>
          </a:p>
          <a:p>
            <a:r>
              <a:rPr lang="en-GB" dirty="0">
                <a:latin typeface="Univers" panose="020B0503020202020204" pitchFamily="34" charset="0"/>
              </a:rPr>
              <a:t>Conclusions</a:t>
            </a:r>
          </a:p>
          <a:p>
            <a:endParaRPr lang="en-GB" sz="1100" dirty="0">
              <a:latin typeface="Univers" panose="020B0503020202020204" pitchFamily="34" charset="0"/>
            </a:endParaRPr>
          </a:p>
          <a:p>
            <a:r>
              <a:rPr lang="en-GB" sz="1100" dirty="0">
                <a:latin typeface="Univers" panose="020B0503020202020204" pitchFamily="34" charset="0"/>
              </a:rPr>
              <a:t>Despite all the programmes and investments in supporting Apprenticeships for 16- to 24-year-olds, the reforms have created a system where the odds are stacked against this age group. </a:t>
            </a:r>
          </a:p>
          <a:p>
            <a:endParaRPr lang="en-GB" sz="1100" dirty="0">
              <a:latin typeface="Univers" panose="020B0503020202020204" pitchFamily="34" charset="0"/>
            </a:endParaRPr>
          </a:p>
          <a:p>
            <a:r>
              <a:rPr lang="en-GB" sz="1100" dirty="0">
                <a:latin typeface="Univers" panose="020B0503020202020204" pitchFamily="34" charset="0"/>
              </a:rPr>
              <a:t>Government are resistant to further reforms currently despite pressure from education and industry.</a:t>
            </a:r>
          </a:p>
          <a:p>
            <a:endParaRPr lang="en-GB" sz="1100" dirty="0">
              <a:latin typeface="Univers" panose="020B0503020202020204" pitchFamily="34" charset="0"/>
            </a:endParaRPr>
          </a:p>
          <a:p>
            <a:r>
              <a:rPr lang="en-GB" sz="1100" dirty="0">
                <a:latin typeface="Univers" panose="020B0503020202020204" pitchFamily="34" charset="0"/>
              </a:rPr>
              <a:t>Labour recently announced commitment to spend additional money to support Apprenticeships with SME’s. </a:t>
            </a:r>
          </a:p>
          <a:p>
            <a:r>
              <a:rPr lang="en-GB" sz="1100" dirty="0">
                <a:hlinkClick r:id="rId3"/>
              </a:rPr>
              <a:t>Toby's speech at the AELP conference - Toby Perkins Labour MP - Toby Perkins MP</a:t>
            </a:r>
            <a:endParaRPr lang="en-GB" sz="1100" dirty="0">
              <a:latin typeface="Univers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02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B47A3059-69F2-4E12-ACD8-A5FE281919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E0124B-EA13-6A7D-F997-112C45606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5654" y="991443"/>
            <a:ext cx="4603001" cy="108781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400" kern="1200" dirty="0">
                <a:solidFill>
                  <a:schemeClr val="tx1"/>
                </a:solidFill>
                <a:latin typeface="Univers" panose="020B0503020202020204" pitchFamily="34" charset="0"/>
              </a:rPr>
              <a:t>Project Update</a:t>
            </a:r>
          </a:p>
        </p:txBody>
      </p:sp>
      <p:pic>
        <p:nvPicPr>
          <p:cNvPr id="5" name="Picture 4" descr="A close-up of logos&#10;&#10;Description automatically generated with low confidence">
            <a:extLst>
              <a:ext uri="{FF2B5EF4-FFF2-40B4-BE49-F238E27FC236}">
                <a16:creationId xmlns="" xmlns:a16="http://schemas.microsoft.com/office/drawing/2014/main" id="{1C3E1375-A20C-BC0A-7346-CAA31AB4CD4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3345" y="2080997"/>
            <a:ext cx="6250063" cy="264065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33AE4636-AEEC-45D6-84D4-7AC2DA48EC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7383398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8D9CE0F4-2EB2-4F1F-8AAC-DB3571D9FE1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145655" y="2285541"/>
            <a:ext cx="4526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84AD72C-D8B6-4B2F-2214-92088486AD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68934" y="2722197"/>
            <a:ext cx="4603001" cy="3492868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Just entered the final 6 months of the funded period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Continue to support young people through TrAC, but also via other routes into Apprenticeships. 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Volunteer Mentor programme now up and running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Still have the same challenges with provision in some areas, now including engineering. 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Quality Issues with training becoming more significant.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Options now are travelling a long way for training or remote learning for some standards. 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1500" dirty="0">
              <a:latin typeface="Univers" panose="020B0503020202020204" pitchFamily="34" charset="0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1500" dirty="0">
              <a:latin typeface="Univers" panose="020B0503020202020204" pitchFamily="34" charset="0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1500" dirty="0">
              <a:latin typeface="Univers" panose="020B0503020202020204" pitchFamily="34" charset="0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1500" dirty="0">
              <a:latin typeface="Univers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568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B47A3059-69F2-4E12-ACD8-A5FE281919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E0124B-EA13-6A7D-F997-112C45606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5654" y="991443"/>
            <a:ext cx="4603001" cy="108781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400" kern="1200" dirty="0">
                <a:solidFill>
                  <a:schemeClr val="tx1"/>
                </a:solidFill>
                <a:latin typeface="Univers" panose="020B0503020202020204" pitchFamily="34" charset="0"/>
              </a:rPr>
              <a:t>Project Update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33AE4636-AEEC-45D6-84D4-7AC2DA48EC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7383398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8D9CE0F4-2EB2-4F1F-8AAC-DB3571D9FE1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145655" y="2285541"/>
            <a:ext cx="4526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84AD72C-D8B6-4B2F-2214-92088486AD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68934" y="2722197"/>
            <a:ext cx="4603001" cy="3492868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Now has around 100 apprentices employed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Full Flexi Job Status across East, East Midlands and Southeast England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Multi Sector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Quality Framework being introduced by DfE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More competition in the market, but not in Norfolk or Suffolk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Board have recognised the direction of travel with Apprenticeships and are seeking to diversify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Retain existing delivery, but do more to support 16- to 24-year-olds who want to “Earn and Learn”</a:t>
            </a:r>
          </a:p>
          <a:p>
            <a:pPr marL="114300" algn="l"/>
            <a:endParaRPr lang="en-US" sz="1500" dirty="0">
              <a:latin typeface="Univers" panose="020B0503020202020204" pitchFamily="34" charset="0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1500" dirty="0">
              <a:latin typeface="Univers" panose="020B0503020202020204" pitchFamily="34" charset="0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1500" dirty="0">
              <a:latin typeface="Univers" panose="020B0503020202020204" pitchFamily="34" charset="0"/>
            </a:endParaRPr>
          </a:p>
        </p:txBody>
      </p:sp>
      <p:pic>
        <p:nvPicPr>
          <p:cNvPr id="6" name="Picture 5" descr="A blue and white logo&#10;&#10;Description automatically generated with low confidence">
            <a:extLst>
              <a:ext uri="{FF2B5EF4-FFF2-40B4-BE49-F238E27FC236}">
                <a16:creationId xmlns="" xmlns:a16="http://schemas.microsoft.com/office/drawing/2014/main" id="{79646817-22D2-0C57-B8F6-C15AF841172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8268" y="1905789"/>
            <a:ext cx="5793009" cy="250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098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B47A3059-69F2-4E12-ACD8-A5FE281919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DFE0124B-EA13-6A7D-F997-112C45606E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5654" y="991443"/>
            <a:ext cx="4603001" cy="108781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400" dirty="0">
                <a:latin typeface="Univers" panose="020B0503020202020204" pitchFamily="34" charset="0"/>
              </a:rPr>
              <a:t>Introducing</a:t>
            </a:r>
            <a:endParaRPr lang="en-US" sz="3400" kern="1200" dirty="0">
              <a:solidFill>
                <a:schemeClr val="tx1"/>
              </a:solidFill>
              <a:latin typeface="Univers" panose="020B0503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33AE4636-AEEC-45D6-84D4-7AC2DA48EC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7383398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8D9CE0F4-2EB2-4F1F-8AAC-DB3571D9FE1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145655" y="2285541"/>
            <a:ext cx="452628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84AD72C-D8B6-4B2F-2214-92088486AD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68934" y="2722197"/>
            <a:ext cx="4603001" cy="3492868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We plan to create learning and earning solutions for those working at level 1 and 2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Work in partnership with training providers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Paid work opportunities alongside accredited learning </a:t>
            </a:r>
            <a:r>
              <a:rPr lang="en-US" sz="1500" dirty="0" err="1">
                <a:latin typeface="Univers" panose="020B0503020202020204" pitchFamily="34" charset="0"/>
              </a:rPr>
              <a:t>programmes</a:t>
            </a:r>
            <a:r>
              <a:rPr lang="en-US" sz="1500" dirty="0">
                <a:latin typeface="Univers" panose="020B0503020202020204" pitchFamily="34" charset="0"/>
              </a:rPr>
              <a:t>. 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Work will be in a field related to the vocational learning pathway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Fills the void left by Traineeships, but through paid work. 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Contract of Engagement rather than Employment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1500" dirty="0">
                <a:latin typeface="Univers" panose="020B0503020202020204" pitchFamily="34" charset="0"/>
              </a:rPr>
              <a:t>Progression to Apprenticeship at L3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1500" dirty="0">
              <a:latin typeface="Univers" panose="020B0503020202020204" pitchFamily="34" charset="0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1500" dirty="0">
              <a:latin typeface="Univers" panose="020B0503020202020204" pitchFamily="34" charset="0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1500" dirty="0">
              <a:latin typeface="Univers" panose="020B0503020202020204" pitchFamily="34" charset="0"/>
            </a:endParaRPr>
          </a:p>
          <a:p>
            <a:pPr marL="342900" indent="-228600" algn="l">
              <a:buFont typeface="Arial" panose="020B0604020202020204" pitchFamily="34" charset="0"/>
              <a:buChar char="•"/>
            </a:pPr>
            <a:endParaRPr lang="en-US" sz="1500" dirty="0">
              <a:latin typeface="Univers" panose="020B0503020202020204" pitchFamily="34" charset="0"/>
            </a:endParaRPr>
          </a:p>
        </p:txBody>
      </p:sp>
      <p:pic>
        <p:nvPicPr>
          <p:cNvPr id="5" name="Picture 4" descr="A picture containing text, font, graphics, graphic design&#10;&#10;Description automatically generated">
            <a:extLst>
              <a:ext uri="{FF2B5EF4-FFF2-40B4-BE49-F238E27FC236}">
                <a16:creationId xmlns="" xmlns:a16="http://schemas.microsoft.com/office/drawing/2014/main" id="{DFA8EBD3-01F1-D489-4B45-5FC2C902D2C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462" y="1752541"/>
            <a:ext cx="5881847" cy="2569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487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A215711-D78B-2CF3-29E1-294D46EE5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Univers" panose="020B0503020202020204" pitchFamily="34" charset="0"/>
              </a:rPr>
              <a:t>www.tracrecruit.co.uk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640E4FA-8C4E-94B6-34AD-CE5C3E54B6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8200" y="1533236"/>
            <a:ext cx="10936129" cy="465512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8460266-933C-4BEB-55A6-4E6084C75665}"/>
              </a:ext>
            </a:extLst>
          </p:cNvPr>
          <p:cNvSpPr/>
          <p:nvPr/>
        </p:nvSpPr>
        <p:spPr>
          <a:xfrm>
            <a:off x="10806545" y="5107709"/>
            <a:ext cx="655782" cy="6373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634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FC8E1D55-AAFC-2A33-117D-BEE9617705C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8764" y="286327"/>
            <a:ext cx="11874472" cy="43503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10333F4-D0B6-2DB2-C929-58F67D1901DF}"/>
              </a:ext>
            </a:extLst>
          </p:cNvPr>
          <p:cNvSpPr txBox="1"/>
          <p:nvPr/>
        </p:nvSpPr>
        <p:spPr>
          <a:xfrm>
            <a:off x="415636" y="4784436"/>
            <a:ext cx="1134225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Univers" panose="020B0503020202020204" pitchFamily="34" charset="0"/>
              </a:rPr>
              <a:t>Initial questions keep applications from 16- and 17-year-olds separate to avoid issues with RPA</a:t>
            </a:r>
          </a:p>
          <a:p>
            <a:pPr algn="ctr"/>
            <a:endParaRPr lang="en-GB" dirty="0">
              <a:latin typeface="Univers" panose="020B0503020202020204" pitchFamily="34" charset="0"/>
            </a:endParaRPr>
          </a:p>
          <a:p>
            <a:pPr algn="ctr"/>
            <a:r>
              <a:rPr lang="en-GB" dirty="0">
                <a:latin typeface="Univers" panose="020B0503020202020204" pitchFamily="34" charset="0"/>
              </a:rPr>
              <a:t>If 16 and 17’s apply, and are not already in learning, we will work to find them a suitable place to study alongside their work. </a:t>
            </a:r>
          </a:p>
          <a:p>
            <a:pPr algn="ctr"/>
            <a:endParaRPr lang="en-GB" dirty="0">
              <a:latin typeface="Univers" panose="020B0503020202020204" pitchFamily="34" charset="0"/>
            </a:endParaRPr>
          </a:p>
          <a:p>
            <a:pPr algn="ctr"/>
            <a:r>
              <a:rPr lang="en-GB" dirty="0">
                <a:latin typeface="Univers" panose="020B0503020202020204" pitchFamily="34" charset="0"/>
              </a:rPr>
              <a:t>Over 18’s on Adult Learning or Skills Boot Camps can also use the service. </a:t>
            </a:r>
          </a:p>
          <a:p>
            <a:pPr algn="ctr"/>
            <a:endParaRPr lang="en-GB" dirty="0">
              <a:latin typeface="Univers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417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4B2EB9F7-5CB9-AB0C-EECF-5DFA9BE78E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2144" y="536111"/>
            <a:ext cx="9008235" cy="578577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75434C54-98D2-594B-84F9-4D85FE9DD1DF}"/>
              </a:ext>
            </a:extLst>
          </p:cNvPr>
          <p:cNvSpPr txBox="1"/>
          <p:nvPr/>
        </p:nvSpPr>
        <p:spPr>
          <a:xfrm>
            <a:off x="8655168" y="1089687"/>
            <a:ext cx="3249284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Univers" panose="020B0503020202020204" pitchFamily="34" charset="0"/>
              </a:rPr>
              <a:t>Help or Apply</a:t>
            </a:r>
          </a:p>
          <a:p>
            <a:pPr algn="ctr"/>
            <a:endParaRPr lang="en-GB" sz="2400" b="1" dirty="0">
              <a:latin typeface="Univers" panose="020B05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latin typeface="Univers" panose="020B0503020202020204" pitchFamily="34" charset="0"/>
              </a:rPr>
              <a:t>Young people can apply, or they can complete a form and we will contact them to discuss their options.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>
                <a:latin typeface="Univers" panose="020B0503020202020204" pitchFamily="34" charset="0"/>
              </a:rPr>
              <a:t>We have tried to keep this as simple as possible. </a:t>
            </a:r>
          </a:p>
          <a:p>
            <a:r>
              <a:rPr lang="en-GB" sz="1400" b="1" dirty="0">
                <a:latin typeface="Univers" panose="020B0503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b="1" dirty="0">
              <a:latin typeface="Univers" panose="020B0503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dirty="0">
              <a:latin typeface="Univers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074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696</Words>
  <Application>Microsoft Macintosh PowerPoint</Application>
  <PresentationFormat>Custom</PresentationFormat>
  <Paragraphs>201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Trends in Data</vt:lpstr>
      <vt:lpstr>Trends in Data</vt:lpstr>
      <vt:lpstr>Starts in Norfolk</vt:lpstr>
      <vt:lpstr>Project Update</vt:lpstr>
      <vt:lpstr>Project Update</vt:lpstr>
      <vt:lpstr>Introducing</vt:lpstr>
      <vt:lpstr>www.tracrecruit.co.uk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Trends in Data</dc:title>
  <dc:creator>Paul Wright</dc:creator>
  <cp:lastModifiedBy>Mark Bruhin</cp:lastModifiedBy>
  <cp:revision>3</cp:revision>
  <dcterms:created xsi:type="dcterms:W3CDTF">2023-07-04T08:01:05Z</dcterms:created>
  <dcterms:modified xsi:type="dcterms:W3CDTF">2023-07-05T08:45:32Z</dcterms:modified>
</cp:coreProperties>
</file>