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6" r:id="rId4"/>
    <p:sldMasterId id="2147483677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y="5143500" cx="9144000"/>
  <p:notesSz cx="6858000" cy="9144000"/>
  <p:embeddedFontLst>
    <p:embeddedFont>
      <p:font typeface="Montserrat SemiBold"/>
      <p:regular r:id="rId19"/>
      <p:bold r:id="rId20"/>
      <p:italic r:id="rId21"/>
      <p:boldItalic r:id="rId22"/>
    </p:embeddedFont>
    <p:embeddedFont>
      <p:font typeface="Montserrat"/>
      <p:regular r:id="rId23"/>
      <p:bold r:id="rId24"/>
      <p:italic r:id="rId25"/>
      <p:boldItalic r:id="rId26"/>
    </p:embeddedFont>
    <p:embeddedFont>
      <p:font typeface="Montserrat Medium"/>
      <p:regular r:id="rId27"/>
      <p:bold r:id="rId28"/>
      <p:italic r:id="rId29"/>
      <p:boldItalic r:id="rId30"/>
    </p:embeddedFont>
    <p:embeddedFont>
      <p:font typeface="Helvetica Neue Light"/>
      <p:regular r:id="rId31"/>
      <p:bold r:id="rId32"/>
      <p:italic r:id="rId33"/>
      <p:boldItalic r:id="rId3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510">
          <p15:clr>
            <a:srgbClr val="747775"/>
          </p15:clr>
        </p15:guide>
        <p15:guide id="2" pos="2880">
          <p15:clr>
            <a:srgbClr val="747775"/>
          </p15:clr>
        </p15:guide>
        <p15:guide id="3" orient="horz" pos="718">
          <p15:clr>
            <a:srgbClr val="747775"/>
          </p15:clr>
        </p15:guide>
        <p15:guide id="4" orient="horz" pos="1247">
          <p15:clr>
            <a:srgbClr val="747775"/>
          </p15:clr>
        </p15:guide>
        <p15:guide id="5" orient="horz" pos="2395">
          <p15:clr>
            <a:srgbClr val="747775"/>
          </p15:clr>
        </p15:guide>
        <p15:guide id="6" orient="horz" pos="2769">
          <p15:clr>
            <a:srgbClr val="747775"/>
          </p15:clr>
        </p15:guide>
        <p15:guide id="7" orient="horz" pos="2913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510" orient="horz"/>
        <p:guide pos="2880"/>
        <p:guide pos="718" orient="horz"/>
        <p:guide pos="1247" orient="horz"/>
        <p:guide pos="2395" orient="horz"/>
        <p:guide pos="2769" orient="horz"/>
        <p:guide pos="2913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ontserratSemiBold-bold.fntdata"/><Relationship Id="rId22" Type="http://schemas.openxmlformats.org/officeDocument/2006/relationships/font" Target="fonts/MontserratSemiBold-boldItalic.fntdata"/><Relationship Id="rId21" Type="http://schemas.openxmlformats.org/officeDocument/2006/relationships/font" Target="fonts/MontserratSemiBold-italic.fntdata"/><Relationship Id="rId24" Type="http://schemas.openxmlformats.org/officeDocument/2006/relationships/font" Target="fonts/Montserrat-bold.fntdata"/><Relationship Id="rId23" Type="http://schemas.openxmlformats.org/officeDocument/2006/relationships/font" Target="fonts/Montserrat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font" Target="fonts/Montserrat-boldItalic.fntdata"/><Relationship Id="rId25" Type="http://schemas.openxmlformats.org/officeDocument/2006/relationships/font" Target="fonts/Montserrat-italic.fntdata"/><Relationship Id="rId28" Type="http://schemas.openxmlformats.org/officeDocument/2006/relationships/font" Target="fonts/MontserratMedium-bold.fntdata"/><Relationship Id="rId27" Type="http://schemas.openxmlformats.org/officeDocument/2006/relationships/font" Target="fonts/MontserratMedium-regular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font" Target="fonts/MontserratMedium-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HelveticaNeueLight-regular.fntdata"/><Relationship Id="rId30" Type="http://schemas.openxmlformats.org/officeDocument/2006/relationships/font" Target="fonts/MontserratMedium-boldItalic.fntdata"/><Relationship Id="rId11" Type="http://schemas.openxmlformats.org/officeDocument/2006/relationships/slide" Target="slides/slide5.xml"/><Relationship Id="rId33" Type="http://schemas.openxmlformats.org/officeDocument/2006/relationships/font" Target="fonts/HelveticaNeueLight-italic.fntdata"/><Relationship Id="rId10" Type="http://schemas.openxmlformats.org/officeDocument/2006/relationships/slide" Target="slides/slide4.xml"/><Relationship Id="rId32" Type="http://schemas.openxmlformats.org/officeDocument/2006/relationships/font" Target="fonts/HelveticaNeueLight-bold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34" Type="http://schemas.openxmlformats.org/officeDocument/2006/relationships/font" Target="fonts/HelveticaNeueLight-boldItalic.fntdata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font" Target="fonts/MontserratSemiBold-regular.fntdata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e0ca36780d_0_1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2e0ca36780d_0_1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2e0ca36780d_0_2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2e0ca36780d_0_2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Важно е да се разбере, че SOLARGROUP, в рамките на проекта “Двигатели на Дуюнов”, не търгува с ценни книжа, въпреки че в бъдеще може да се занимава и с това. Ето защо сега компанията и нейните партньори не се нуждаят от специален статут на упълномощен участник на пазара на ценни книжа. Ние се занимаваме с привличане на инвестиции в проекти чрез механизма за краудинвестиране.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2e0ca36780d_0_2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2e0ca36780d_0_2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Дейността на нашата компания е абсолютно законна. Тя има всички необходими юридически основания — сега можете да ги видите на екрана си. 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2e0ca36780d_0_2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2e0ca36780d_0_2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e0ca36780d_0_1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2e0ca36780d_0_1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109220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Компанията SOLARGROUP щателно се грижи не само за подобряване на вътрешните процеси на компанията, но и за външните фактори, условията за провеждане на нашата дейност.</a:t>
            </a:r>
            <a:endParaRPr sz="1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109220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SOLARGROUP е международна компания, която обединява хората по целия свят, въпреки географските граници и политическите взаимоотношения.</a:t>
            </a:r>
            <a:endParaRPr sz="1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109220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За нас винаги е било важно да създадем благоприятни условия за правене на бизнес, прозрачност и откритост на нашия бизнес.</a:t>
            </a:r>
            <a:endParaRPr sz="1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109220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Ние непрекъснато търсим решения, които да ни позволят да следваме предвидения курс и едно от тези решения е релокацията на нашата компания от Република Вануату, където компанията е регистрирана от 2017 година, под юрисдикцията на Съюза на Коморските острови от 2024 година.</a:t>
            </a:r>
            <a:endParaRPr sz="1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109220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Нашият екип свърши огромна работа за тази цел.</a:t>
            </a:r>
            <a:endParaRPr sz="1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109220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11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e0ca36780d_0_1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2e0ca36780d_0_1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Република Вануату непрекъснато ожесточава изискванията и въвежда нови ограничения за бизнеса. Юрисдикцията в Съюза на Коморските острови ни дава възможност да водим бизнес независимо, свободно и икономически ефективно.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2e0ca36780d_0_2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2e0ca36780d_0_2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Към днешна дата нашата компания е преминала всички необходими регистрационни действия в новата юрисдикция и е получила специален международен посреднически и клирингов лиценз. Такъв лиценз дава възможност да се извършват, наред с други неща, издаване на ценни книжа и транзакции с тях. В момента компанията не се занимава с такава дейност, но в бъдеще това е възможно. В най-скоро време планираме да изпълним всички юридически формалности, свързани с нашето преместване. За инвеститорите и партньорите нищо няма да се промени. SOLARGROUP ще си остане същата компания, само със смяна на мястото на регистрация.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e0ca36780d_0_2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2e0ca36780d_0_2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Всеки инвеститор подписва договор за инвестиране в личния кабинет, в уебсайта на компанията SOLARGROUP. Можете да се запознаете с него предварително, а също така по всяко време след подписването можете да видите договора във вашия профил, в раздела “Документи”. Инвестициите винаги са риск. В нашия уебсайт предупреждаваме и за това. Опитваме се да бъдем максимално открити и честни с нашите инвеститори и партньори.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2e0ca36780d_0_2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2e0ca36780d_0_2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Партньор — това е агент на компанията, който доброволно и въз основа на международното законодателство действа като консултант по проекта. Той действа въз основа на директивата 86/653/ЕЕС за независимите търговски агенти, член 10 и член 11 от Конвенцията за защита на правата на човека и основните свободи, член 1 от Хагската конвенция, уреждаща дейността на представителите (агентите) при прехвърляне на търговски предложения на принципала, Конвенцията на УНИДРОА по отношение на процедурата за сключване на договори и правомощията на посредниците, Конвенцията на Бенелюкс (23.11.1973). Той има право да получава законно възнаграждение за разпространение на информация за компанията.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2e0ca36780d_0_2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2e0ca36780d_0_2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Партньорът не продава нищо, не търгува с ценни книжа. Също така той не е служител и официално лице на компанията. Партньорът не може да получава пари директно от инвеститорите на проекта в своя полза или в полза на компанията SOLARGROUP. Средствата на инвеститорите отиват директно в компанията и след това компанията изплаща възнаграждение на партньора. </a:t>
            </a:r>
            <a:endParaRPr sz="1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Всеки партньор действа въз основа на собствените си интереси и възможността за получаване на партньорско възнаграждение. Партньорът се занимава с тази дейност по свое желание и на доброволни начала и въз основа на директивата за независимите търговски агенти, член 10 и член 11 от Конвенцията за защита на правата на човека и основните свободи, член 1 от Хагската конвенция, регулираща дейността на агентите при предаване на търговски предложения на принципала и други международни документи.</a:t>
            </a:r>
            <a:endParaRPr sz="1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Благодарение на всичко това партньорът е освободен от юридическа отговорност и законно получава своето възнаграждение.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2e0ca36780d_0_2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2e0ca36780d_0_2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Отношенията между партньора и компанията се регулират от договора, който е достъпен в личния кабинет, в уебсайта на компанията SOLARGROUP. 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e0ca36780d_0_2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2e0ca36780d_0_2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Договорът дава право на партньора да информира хората за проекта по различни начини, да извършва консултации, да участва в маркетингови мероприятия.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 — по центру">
  <p:cSld name="TITLE_AND_BODY_1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66750" y="1700213"/>
            <a:ext cx="7810500" cy="17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9pPr>
          </a:lstStyle>
          <a:p/>
        </p:txBody>
      </p:sp>
      <p:sp>
        <p:nvSpPr>
          <p:cNvPr id="52" name="Google Shape;52;p13"/>
          <p:cNvSpPr txBox="1"/>
          <p:nvPr>
            <p:ph idx="12" type="sldNum"/>
          </p:nvPr>
        </p:nvSpPr>
        <p:spPr>
          <a:xfrm>
            <a:off x="4484637" y="4905375"/>
            <a:ext cx="170100" cy="1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rmAutofit lnSpcReduction="20000"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 sz="10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 — по центру 4">
  <p:cSld name="TITLE_AND_BODY_7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4"/>
          <p:cNvSpPr txBox="1"/>
          <p:nvPr>
            <p:ph type="title"/>
          </p:nvPr>
        </p:nvSpPr>
        <p:spPr>
          <a:xfrm>
            <a:off x="666750" y="1700213"/>
            <a:ext cx="7810500" cy="17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9pPr>
          </a:lstStyle>
          <a:p/>
        </p:txBody>
      </p:sp>
      <p:sp>
        <p:nvSpPr>
          <p:cNvPr id="55" name="Google Shape;55;p14"/>
          <p:cNvSpPr txBox="1"/>
          <p:nvPr>
            <p:ph idx="12" type="sldNum"/>
          </p:nvPr>
        </p:nvSpPr>
        <p:spPr>
          <a:xfrm>
            <a:off x="4484637" y="4905375"/>
            <a:ext cx="170100" cy="1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rmAutofit lnSpcReduction="20000"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 sz="10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7">
  <p:cSld name="TITLE_7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58" name="Google Shape;58;p1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59" name="Google Shape;59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 — по центру 5">
  <p:cSld name="TITLE_AND_BODY_8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6"/>
          <p:cNvSpPr txBox="1"/>
          <p:nvPr>
            <p:ph type="title"/>
          </p:nvPr>
        </p:nvSpPr>
        <p:spPr>
          <a:xfrm>
            <a:off x="666750" y="1700213"/>
            <a:ext cx="7810500" cy="17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9pPr>
          </a:lstStyle>
          <a:p/>
        </p:txBody>
      </p:sp>
      <p:sp>
        <p:nvSpPr>
          <p:cNvPr id="62" name="Google Shape;62;p16"/>
          <p:cNvSpPr txBox="1"/>
          <p:nvPr>
            <p:ph idx="12" type="sldNum"/>
          </p:nvPr>
        </p:nvSpPr>
        <p:spPr>
          <a:xfrm>
            <a:off x="4484637" y="4905375"/>
            <a:ext cx="170100" cy="1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rmAutofit lnSpcReduction="20000"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 sz="10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8">
  <p:cSld name="TITLE_8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7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65" name="Google Shape;65;p17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66" name="Google Shape;66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9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73" name="Google Shape;73;p19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74" name="Google Shape;74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0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77" name="Google Shape;77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0" name="Google Shape;80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81" name="Google Shape;81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4" name="Google Shape;84;p22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5" name="Google Shape;85;p22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6" name="Google Shape;86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9" name="Google Shape;89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4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92" name="Google Shape;92;p24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93" name="Google Shape;93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5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96" name="Google Shape;96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26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00" name="Google Shape;100;p26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01" name="Google Shape;101;p26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02" name="Google Shape;102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7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105" name="Google Shape;105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8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08" name="Google Shape;108;p28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09" name="Google Shape;109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 — по центру">
  <p:cSld name="TITLE_AND_BODY_1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0"/>
          <p:cNvSpPr txBox="1"/>
          <p:nvPr>
            <p:ph type="title"/>
          </p:nvPr>
        </p:nvSpPr>
        <p:spPr>
          <a:xfrm>
            <a:off x="666750" y="1700213"/>
            <a:ext cx="7810500" cy="17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9pPr>
          </a:lstStyle>
          <a:p/>
        </p:txBody>
      </p:sp>
      <p:sp>
        <p:nvSpPr>
          <p:cNvPr id="114" name="Google Shape;114;p30"/>
          <p:cNvSpPr txBox="1"/>
          <p:nvPr>
            <p:ph idx="12" type="sldNum"/>
          </p:nvPr>
        </p:nvSpPr>
        <p:spPr>
          <a:xfrm>
            <a:off x="4484637" y="4905375"/>
            <a:ext cx="170100" cy="1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 sz="10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theme" Target="../theme/theme2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6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9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3.xml"/><Relationship Id="rId8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9" name="Google Shape;69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70" name="Google Shape;70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8.png"/><Relationship Id="rId5" Type="http://schemas.openxmlformats.org/officeDocument/2006/relationships/image" Target="../media/image5.png"/><Relationship Id="rId6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1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Relationship Id="rId4" Type="http://schemas.openxmlformats.org/officeDocument/2006/relationships/image" Target="../media/image17.png"/><Relationship Id="rId5" Type="http://schemas.openxmlformats.org/officeDocument/2006/relationships/hyperlink" Target="https://cdn.solargroup.pro/e6c7170a-1806-4cc7-8f5c-91314f50db8f/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Relationship Id="rId4" Type="http://schemas.openxmlformats.org/officeDocument/2006/relationships/image" Target="../media/image13.jpg"/><Relationship Id="rId5" Type="http://schemas.openxmlformats.org/officeDocument/2006/relationships/image" Target="../media/image14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39200" y="680291"/>
            <a:ext cx="4665600" cy="3888674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31"/>
          <p:cNvSpPr txBox="1"/>
          <p:nvPr/>
        </p:nvSpPr>
        <p:spPr>
          <a:xfrm>
            <a:off x="0" y="1463550"/>
            <a:ext cx="91440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4000">
                <a:solidFill>
                  <a:srgbClr val="2678E0"/>
                </a:solidFill>
                <a:latin typeface="Montserrat"/>
                <a:ea typeface="Montserrat"/>
                <a:cs typeface="Montserrat"/>
                <a:sym typeface="Montserrat"/>
              </a:rPr>
              <a:t>ЮРИДИЧЕСКИ АСПЕКТИ </a:t>
            </a:r>
            <a:endParaRPr b="1" sz="4000">
              <a:solidFill>
                <a:srgbClr val="2678E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ru" sz="4000">
                <a:solidFill>
                  <a:srgbClr val="3F5670"/>
                </a:solidFill>
                <a:latin typeface="Montserrat"/>
                <a:ea typeface="Montserrat"/>
                <a:cs typeface="Montserrat"/>
                <a:sym typeface="Montserrat"/>
              </a:rPr>
              <a:t>В РАБОТАТА НА КОМПАНИЯТА </a:t>
            </a:r>
            <a:endParaRPr b="1" sz="40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b="1" lang="ru" sz="4000">
                <a:solidFill>
                  <a:srgbClr val="3F5670"/>
                </a:solidFill>
                <a:latin typeface="Montserrat"/>
                <a:ea typeface="Montserrat"/>
                <a:cs typeface="Montserrat"/>
                <a:sym typeface="Montserrat"/>
              </a:rPr>
              <a:t>SOLARGROUP</a:t>
            </a:r>
            <a:endParaRPr b="1" sz="40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21" name="Google Shape;121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68025" y="4691000"/>
            <a:ext cx="1207949" cy="26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40"/>
          <p:cNvSpPr txBox="1"/>
          <p:nvPr/>
        </p:nvSpPr>
        <p:spPr>
          <a:xfrm>
            <a:off x="289200" y="459650"/>
            <a:ext cx="8565600" cy="914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2600">
                <a:solidFill>
                  <a:srgbClr val="2677E0"/>
                </a:solidFill>
                <a:latin typeface="Montserrat"/>
                <a:ea typeface="Montserrat"/>
                <a:cs typeface="Montserrat"/>
                <a:sym typeface="Montserrat"/>
              </a:rPr>
              <a:t>SOLARGROUP И ПАЗАРА НА ЦЕННИ КНИЖА</a:t>
            </a:r>
            <a:endParaRPr b="1" sz="26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13" name="Google Shape;213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68025" y="4693825"/>
            <a:ext cx="1207949" cy="2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40"/>
          <p:cNvSpPr txBox="1"/>
          <p:nvPr/>
        </p:nvSpPr>
        <p:spPr>
          <a:xfrm>
            <a:off x="865725" y="1846175"/>
            <a:ext cx="7989000" cy="53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15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SOLARGROUP СЕ ЗАНИМАВА С ПРИВЛИЧАНЕ НА ИНВЕСТИЦИИ В ПРОЕКТИ ЧРЕЗ МЕХАНИЗМА ЗА КРАУДИНВЕСТИРАНЕ </a:t>
            </a:r>
            <a:endParaRPr sz="1500"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15" name="Google Shape;215;p40"/>
          <p:cNvSpPr/>
          <p:nvPr/>
        </p:nvSpPr>
        <p:spPr>
          <a:xfrm>
            <a:off x="348450" y="1847813"/>
            <a:ext cx="381000" cy="381000"/>
          </a:xfrm>
          <a:prstGeom prst="rect">
            <a:avLst/>
          </a:prstGeom>
          <a:solidFill>
            <a:srgbClr val="2677E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58EEE"/>
              </a:solidFill>
            </a:endParaRPr>
          </a:p>
        </p:txBody>
      </p:sp>
      <p:sp>
        <p:nvSpPr>
          <p:cNvPr id="216" name="Google Shape;216;p40"/>
          <p:cNvSpPr/>
          <p:nvPr/>
        </p:nvSpPr>
        <p:spPr>
          <a:xfrm rot="5400000">
            <a:off x="456350" y="1961513"/>
            <a:ext cx="200400" cy="153600"/>
          </a:xfrm>
          <a:prstGeom prst="triangle">
            <a:avLst>
              <a:gd fmla="val 4927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40"/>
          <p:cNvSpPr txBox="1"/>
          <p:nvPr/>
        </p:nvSpPr>
        <p:spPr>
          <a:xfrm>
            <a:off x="865725" y="2608175"/>
            <a:ext cx="7989000" cy="53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15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SOLARGROUP НЕ ТЪРГУВА С ЦЕННИ КНИЖА, СЛЕДОВАТЕЛНО НЕ СЕ НУЖДАЕ ОТ СТАТУТ НА УПЪЛНОМОЩЕН УЧАСТНИК НА ПАЗАРА</a:t>
            </a:r>
            <a:endParaRPr sz="1500"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18" name="Google Shape;218;p40"/>
          <p:cNvSpPr/>
          <p:nvPr/>
        </p:nvSpPr>
        <p:spPr>
          <a:xfrm>
            <a:off x="348450" y="2609813"/>
            <a:ext cx="381000" cy="381000"/>
          </a:xfrm>
          <a:prstGeom prst="rect">
            <a:avLst/>
          </a:prstGeom>
          <a:solidFill>
            <a:srgbClr val="2677E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58EEE"/>
              </a:solidFill>
            </a:endParaRPr>
          </a:p>
        </p:txBody>
      </p:sp>
      <p:sp>
        <p:nvSpPr>
          <p:cNvPr id="219" name="Google Shape;219;p40"/>
          <p:cNvSpPr/>
          <p:nvPr/>
        </p:nvSpPr>
        <p:spPr>
          <a:xfrm rot="5400000">
            <a:off x="456350" y="2723513"/>
            <a:ext cx="200400" cy="153600"/>
          </a:xfrm>
          <a:prstGeom prst="triangle">
            <a:avLst>
              <a:gd fmla="val 4927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40"/>
          <p:cNvSpPr txBox="1"/>
          <p:nvPr/>
        </p:nvSpPr>
        <p:spPr>
          <a:xfrm>
            <a:off x="865725" y="3370175"/>
            <a:ext cx="7989000" cy="53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15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ПАРТНЬОРИТЕ НА SOLARGROUP НЕ СА УПЪЛНОМОЩЕНИ БРОКЕРИ, ТЯХНАТА ДЕЙНОСТ НЕ ИЗИСКВА ПОЛУЧАВАНЕ НА ЛИЦЕНЗ</a:t>
            </a:r>
            <a:endParaRPr sz="1500"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21" name="Google Shape;221;p40"/>
          <p:cNvSpPr/>
          <p:nvPr/>
        </p:nvSpPr>
        <p:spPr>
          <a:xfrm>
            <a:off x="348450" y="3371813"/>
            <a:ext cx="381000" cy="381000"/>
          </a:xfrm>
          <a:prstGeom prst="rect">
            <a:avLst/>
          </a:prstGeom>
          <a:solidFill>
            <a:srgbClr val="2677E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58EEE"/>
              </a:solidFill>
            </a:endParaRPr>
          </a:p>
        </p:txBody>
      </p:sp>
      <p:sp>
        <p:nvSpPr>
          <p:cNvPr id="222" name="Google Shape;222;p40"/>
          <p:cNvSpPr/>
          <p:nvPr/>
        </p:nvSpPr>
        <p:spPr>
          <a:xfrm rot="5400000">
            <a:off x="456350" y="3485513"/>
            <a:ext cx="200400" cy="153600"/>
          </a:xfrm>
          <a:prstGeom prst="triangle">
            <a:avLst>
              <a:gd fmla="val 4927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41"/>
          <p:cNvSpPr txBox="1"/>
          <p:nvPr/>
        </p:nvSpPr>
        <p:spPr>
          <a:xfrm>
            <a:off x="289200" y="413850"/>
            <a:ext cx="8565600" cy="914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2600">
                <a:solidFill>
                  <a:srgbClr val="2677E0"/>
                </a:solidFill>
                <a:latin typeface="Montserrat"/>
                <a:ea typeface="Montserrat"/>
                <a:cs typeface="Montserrat"/>
                <a:sym typeface="Montserrat"/>
              </a:rPr>
              <a:t>ЮРИДИЧЕСКИ ОСНОВАНИЯ ЗА</a:t>
            </a:r>
            <a:endParaRPr b="1" sz="2600">
              <a:solidFill>
                <a:srgbClr val="2677E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2600">
                <a:solidFill>
                  <a:srgbClr val="2677E0"/>
                </a:solidFill>
                <a:latin typeface="Montserrat"/>
                <a:ea typeface="Montserrat"/>
                <a:cs typeface="Montserrat"/>
                <a:sym typeface="Montserrat"/>
              </a:rPr>
              <a:t>ДЕЙНОСТТА НА SOLARGROUP</a:t>
            </a:r>
            <a:endParaRPr b="1" sz="2600">
              <a:solidFill>
                <a:srgbClr val="2677E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28" name="Google Shape;228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68025" y="4693825"/>
            <a:ext cx="1207949" cy="2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41"/>
          <p:cNvSpPr txBox="1"/>
          <p:nvPr/>
        </p:nvSpPr>
        <p:spPr>
          <a:xfrm>
            <a:off x="311200" y="1452238"/>
            <a:ext cx="8232600" cy="5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36000" lIns="36000" spcFirstLastPara="1" rIns="36000" wrap="square" tIns="360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15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ДЕЙНОСТТА НА КОМПАНИЯТА И НАШИТЕ ПАРТНЬОРИ Е НАПЪЛНО ЗАКОННА</a:t>
            </a:r>
            <a:endParaRPr sz="1500"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30" name="Google Shape;230;p41"/>
          <p:cNvSpPr/>
          <p:nvPr/>
        </p:nvSpPr>
        <p:spPr>
          <a:xfrm>
            <a:off x="659937" y="3015388"/>
            <a:ext cx="8191500" cy="729300"/>
          </a:xfrm>
          <a:prstGeom prst="rect">
            <a:avLst/>
          </a:prstGeom>
          <a:solidFill>
            <a:srgbClr val="7CA5DB">
              <a:alpha val="1006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31" name="Google Shape;231;p41"/>
          <p:cNvSpPr/>
          <p:nvPr/>
        </p:nvSpPr>
        <p:spPr>
          <a:xfrm>
            <a:off x="659724" y="2218750"/>
            <a:ext cx="8191500" cy="735900"/>
          </a:xfrm>
          <a:prstGeom prst="rect">
            <a:avLst/>
          </a:prstGeom>
          <a:solidFill>
            <a:srgbClr val="7CA5DB">
              <a:alpha val="1006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32" name="Google Shape;232;p41"/>
          <p:cNvSpPr/>
          <p:nvPr/>
        </p:nvSpPr>
        <p:spPr>
          <a:xfrm>
            <a:off x="663244" y="3809569"/>
            <a:ext cx="8191500" cy="729300"/>
          </a:xfrm>
          <a:prstGeom prst="rect">
            <a:avLst/>
          </a:prstGeom>
          <a:solidFill>
            <a:srgbClr val="7CA5DB">
              <a:alpha val="1006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33" name="Google Shape;233;p41"/>
          <p:cNvSpPr/>
          <p:nvPr/>
        </p:nvSpPr>
        <p:spPr>
          <a:xfrm>
            <a:off x="289200" y="2218701"/>
            <a:ext cx="736200" cy="7359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34" name="Google Shape;234;p41"/>
          <p:cNvSpPr txBox="1"/>
          <p:nvPr/>
        </p:nvSpPr>
        <p:spPr>
          <a:xfrm>
            <a:off x="1172950" y="2449275"/>
            <a:ext cx="7522800" cy="27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1200">
                <a:solidFill>
                  <a:srgbClr val="2677E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ХАРТА НА ИКОНОМИЧЕСКИТЕ ПРАВА И ЗАДЪЛЖЕНИЯ НА ДЪРЖАВИТЕ, ПРИЕТА С РЕЗОЛЮЦИЯ 3281 (XXIX) НА ГЕНЕРАЛНАТА АСАМБЛЕЯ НА ООН ОТ 12 ДЕКЕМВРИ 1974 ГОДИНА </a:t>
            </a:r>
            <a:endParaRPr sz="1200">
              <a:solidFill>
                <a:srgbClr val="2677E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5" name="Google Shape;235;p41"/>
          <p:cNvSpPr/>
          <p:nvPr/>
        </p:nvSpPr>
        <p:spPr>
          <a:xfrm>
            <a:off x="289273" y="3012067"/>
            <a:ext cx="736200" cy="7359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36" name="Google Shape;236;p41"/>
          <p:cNvSpPr txBox="1"/>
          <p:nvPr/>
        </p:nvSpPr>
        <p:spPr>
          <a:xfrm>
            <a:off x="1176467" y="4051825"/>
            <a:ext cx="7482300" cy="24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1200">
                <a:solidFill>
                  <a:srgbClr val="2677E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ВЪТРЕШНИ УЧРЕДИТЕЛНИ ДОКУМЕНТИ НА КОМПАНИЯТА</a:t>
            </a:r>
            <a:endParaRPr sz="1200">
              <a:solidFill>
                <a:srgbClr val="2677E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7" name="Google Shape;237;p41"/>
          <p:cNvSpPr/>
          <p:nvPr/>
        </p:nvSpPr>
        <p:spPr>
          <a:xfrm>
            <a:off x="291728" y="3806241"/>
            <a:ext cx="736200" cy="7359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38" name="Google Shape;238;p41"/>
          <p:cNvSpPr txBox="1"/>
          <p:nvPr/>
        </p:nvSpPr>
        <p:spPr>
          <a:xfrm>
            <a:off x="1172950" y="3125043"/>
            <a:ext cx="7285800" cy="51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1200">
                <a:solidFill>
                  <a:srgbClr val="2677E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МЕЖДУНАРОДЕН БРОКЕРСКИ И КЛИРИНГОВ ЛИЦЕНЗ</a:t>
            </a:r>
            <a:endParaRPr sz="1200">
              <a:solidFill>
                <a:srgbClr val="2677E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9" name="Google Shape;239;p41"/>
          <p:cNvSpPr txBox="1"/>
          <p:nvPr/>
        </p:nvSpPr>
        <p:spPr>
          <a:xfrm>
            <a:off x="291727" y="2355449"/>
            <a:ext cx="736200" cy="5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sp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2800">
                <a:solidFill>
                  <a:srgbClr val="2677E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</a:t>
            </a:r>
            <a:endParaRPr sz="2800">
              <a:solidFill>
                <a:srgbClr val="2677E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40" name="Google Shape;240;p41"/>
          <p:cNvSpPr txBox="1"/>
          <p:nvPr/>
        </p:nvSpPr>
        <p:spPr>
          <a:xfrm>
            <a:off x="289201" y="3152067"/>
            <a:ext cx="736200" cy="5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sp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2800">
                <a:solidFill>
                  <a:srgbClr val="2677E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</a:t>
            </a:r>
            <a:endParaRPr sz="2800">
              <a:solidFill>
                <a:srgbClr val="2677E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41" name="Google Shape;241;p41"/>
          <p:cNvSpPr txBox="1"/>
          <p:nvPr/>
        </p:nvSpPr>
        <p:spPr>
          <a:xfrm>
            <a:off x="289201" y="3942063"/>
            <a:ext cx="736200" cy="5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sp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2800">
                <a:solidFill>
                  <a:srgbClr val="2677E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</a:t>
            </a:r>
            <a:endParaRPr sz="2800">
              <a:solidFill>
                <a:srgbClr val="2677E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42" name="Google Shape;242;p41"/>
          <p:cNvSpPr txBox="1"/>
          <p:nvPr/>
        </p:nvSpPr>
        <p:spPr>
          <a:xfrm>
            <a:off x="289200" y="1758700"/>
            <a:ext cx="33480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Google Shape;247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39200" y="680291"/>
            <a:ext cx="4665600" cy="3888674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42"/>
          <p:cNvSpPr txBox="1"/>
          <p:nvPr/>
        </p:nvSpPr>
        <p:spPr>
          <a:xfrm>
            <a:off x="673000" y="2224438"/>
            <a:ext cx="76923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b="1" lang="ru" sz="4000">
                <a:solidFill>
                  <a:srgbClr val="3F5670"/>
                </a:solidFill>
                <a:latin typeface="Montserrat"/>
                <a:ea typeface="Montserrat"/>
                <a:cs typeface="Montserrat"/>
                <a:sym typeface="Montserrat"/>
              </a:rPr>
              <a:t>ВЪПРОСИ И ОТГОВОРИ</a:t>
            </a:r>
            <a:endParaRPr sz="4000"/>
          </a:p>
        </p:txBody>
      </p:sp>
      <p:pic>
        <p:nvPicPr>
          <p:cNvPr id="249" name="Google Shape;249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68025" y="4691000"/>
            <a:ext cx="1207949" cy="26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68025" y="4691000"/>
            <a:ext cx="1207949" cy="2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32"/>
          <p:cNvSpPr txBox="1"/>
          <p:nvPr/>
        </p:nvSpPr>
        <p:spPr>
          <a:xfrm>
            <a:off x="289200" y="3061050"/>
            <a:ext cx="8565600" cy="40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1500">
                <a:solidFill>
                  <a:srgbClr val="3F5670"/>
                </a:solidFill>
                <a:latin typeface="Montserrat"/>
                <a:ea typeface="Montserrat"/>
                <a:cs typeface="Montserrat"/>
                <a:sym typeface="Montserrat"/>
              </a:rPr>
              <a:t>2017 ГОДИНА — РЕГИСТРАЦИЯ В РЕПУБЛИКА ВАНУАТУ.  </a:t>
            </a:r>
            <a:endParaRPr b="1" sz="15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8" name="Google Shape;128;p32"/>
          <p:cNvSpPr txBox="1"/>
          <p:nvPr/>
        </p:nvSpPr>
        <p:spPr>
          <a:xfrm>
            <a:off x="289200" y="448675"/>
            <a:ext cx="8565600" cy="4653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677E0"/>
              </a:buClr>
              <a:buSzPts val="8000"/>
              <a:buFont typeface="Helvetica Neue"/>
              <a:buNone/>
            </a:pPr>
            <a:r>
              <a:rPr b="1" lang="ru" sz="2600">
                <a:solidFill>
                  <a:srgbClr val="2677E0"/>
                </a:solidFill>
                <a:latin typeface="Montserrat"/>
                <a:ea typeface="Montserrat"/>
                <a:cs typeface="Montserrat"/>
                <a:sym typeface="Montserrat"/>
              </a:rPr>
              <a:t>МЯСТО НА РЕГИСТРАЦИЯ НА SOLARGROUP</a:t>
            </a:r>
            <a:endParaRPr sz="26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9" name="Google Shape;129;p32"/>
          <p:cNvSpPr txBox="1"/>
          <p:nvPr/>
        </p:nvSpPr>
        <p:spPr>
          <a:xfrm>
            <a:off x="289200" y="3365850"/>
            <a:ext cx="8565600" cy="40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1500">
                <a:solidFill>
                  <a:srgbClr val="3F5670"/>
                </a:solidFill>
                <a:latin typeface="Montserrat"/>
                <a:ea typeface="Montserrat"/>
                <a:cs typeface="Montserrat"/>
                <a:sym typeface="Montserrat"/>
              </a:rPr>
              <a:t>2024 ГОДИНА — СМЕНЯНЕ НА ЮРИСДИКЦИЯТА КЪМ СЪЮЗА НА КОМОРСКИТЕ ОСТРОВИ.</a:t>
            </a:r>
            <a:endParaRPr b="1" sz="15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0" name="Google Shape;130;p32"/>
          <p:cNvSpPr txBox="1"/>
          <p:nvPr/>
        </p:nvSpPr>
        <p:spPr>
          <a:xfrm>
            <a:off x="289200" y="3899250"/>
            <a:ext cx="8565600" cy="40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ПРИЧИНА — ПО-ПРИВЛЕКАТЕЛНИ УСЛОВИЯ ЗА ВОДЕНЕ НА БИЗНЕС КАТО ЧАСТ ОТ СТРАТЕГИЯТА ЗА ПО-НАТАТЪШНО РАЗВИТИЕ НА КОМПАНИЯТА</a:t>
            </a:r>
            <a:endParaRPr sz="1500"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131" name="Google Shape;131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79437" y="823526"/>
            <a:ext cx="3585126" cy="2561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68025" y="4693825"/>
            <a:ext cx="1207949" cy="2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33"/>
          <p:cNvSpPr txBox="1"/>
          <p:nvPr/>
        </p:nvSpPr>
        <p:spPr>
          <a:xfrm>
            <a:off x="289200" y="447500"/>
            <a:ext cx="8565600" cy="5028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2600">
                <a:solidFill>
                  <a:srgbClr val="2677E0"/>
                </a:solidFill>
                <a:latin typeface="Montserrat"/>
                <a:ea typeface="Montserrat"/>
                <a:cs typeface="Montserrat"/>
                <a:sym typeface="Montserrat"/>
              </a:rPr>
              <a:t>ЗАЩО СА ИЗБРАНИ КОМОРСКИТЕ ОСТРОВИ</a:t>
            </a:r>
            <a:endParaRPr b="1" sz="2600">
              <a:solidFill>
                <a:srgbClr val="2677E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8" name="Google Shape;138;p33"/>
          <p:cNvSpPr txBox="1"/>
          <p:nvPr/>
        </p:nvSpPr>
        <p:spPr>
          <a:xfrm>
            <a:off x="484790" y="2702275"/>
            <a:ext cx="3050100" cy="94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ПРАВНИ УСЛОВИЯ И ШИРОК СПЕКТЪР ОТ ВЪЗМОЖНОСТИ ЗА КРАУДИНВЕСТИРАНЕ</a:t>
            </a:r>
            <a:endParaRPr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39" name="Google Shape;139;p33"/>
          <p:cNvSpPr txBox="1"/>
          <p:nvPr/>
        </p:nvSpPr>
        <p:spPr>
          <a:xfrm>
            <a:off x="3368275" y="2702264"/>
            <a:ext cx="2340000" cy="66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МАКСИМАЛНА ИКОНОМИЧЕСКА ЕФЕКТИВНОСТ</a:t>
            </a:r>
            <a:endParaRPr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40" name="Google Shape;140;p33"/>
          <p:cNvSpPr txBox="1"/>
          <p:nvPr/>
        </p:nvSpPr>
        <p:spPr>
          <a:xfrm>
            <a:off x="5691925" y="2702275"/>
            <a:ext cx="2884500" cy="11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ВЪЗМОЖНОСТ ЗА ЗАКОННО ПРИЕМАНЕ НА ИНВЕСТИЦИИ ПО ЦЕЛИЯ СВЯТ</a:t>
            </a:r>
            <a:endParaRPr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141" name="Google Shape;141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07942" y="1944413"/>
            <a:ext cx="603793" cy="651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70092" y="1944413"/>
            <a:ext cx="590294" cy="651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3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791513" y="1944413"/>
            <a:ext cx="685301" cy="651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34"/>
          <p:cNvSpPr txBox="1"/>
          <p:nvPr/>
        </p:nvSpPr>
        <p:spPr>
          <a:xfrm>
            <a:off x="289200" y="459650"/>
            <a:ext cx="8565600" cy="914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2600">
                <a:solidFill>
                  <a:srgbClr val="2677E0"/>
                </a:solidFill>
                <a:latin typeface="Montserrat"/>
                <a:ea typeface="Montserrat"/>
                <a:cs typeface="Montserrat"/>
                <a:sym typeface="Montserrat"/>
              </a:rPr>
              <a:t>ЛИЦЕНЗ НА SOLARGROUP</a:t>
            </a:r>
            <a:endParaRPr b="1" sz="26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49" name="Google Shape;149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68025" y="4693825"/>
            <a:ext cx="1207949" cy="2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34"/>
          <p:cNvSpPr txBox="1"/>
          <p:nvPr/>
        </p:nvSpPr>
        <p:spPr>
          <a:xfrm>
            <a:off x="289200" y="2123200"/>
            <a:ext cx="5604600" cy="199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rgbClr val="3F5670"/>
                </a:solidFill>
                <a:latin typeface="Montserrat"/>
                <a:ea typeface="Montserrat"/>
                <a:cs typeface="Montserrat"/>
                <a:sym typeface="Montserrat"/>
              </a:rPr>
              <a:t>КОМПАНИЯТА ИМА МЕЖДУНАРОДЕН БРОКЕРСКИ И КЛИРИНГОВ ЛИЦЕНЗ № L15658 / SG ОТ 1 МАРТ 2024 ГОДИНА, КОЙТО Е ИЗДАДЕН ОТ ФИНАНСОВОТО УПРАВЛЕНИЕ НА АВТОНОМЕН ОСТРОВ АНЖУАН СЪГЛАСНО ПРАВИТЕЛСТВЕНО ПОСТАНОВЛЕНИЕ № 005 2005</a:t>
            </a:r>
            <a:endParaRPr sz="15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51" name="Google Shape;151;p34"/>
          <p:cNvPicPr preferRelativeResize="0"/>
          <p:nvPr/>
        </p:nvPicPr>
        <p:blipFill rotWithShape="1">
          <a:blip r:embed="rId4">
            <a:alphaModFix/>
          </a:blip>
          <a:srcRect b="0" l="29" r="29" t="0"/>
          <a:stretch/>
        </p:blipFill>
        <p:spPr>
          <a:xfrm>
            <a:off x="6276353" y="1382042"/>
            <a:ext cx="2252851" cy="3186002"/>
          </a:xfrm>
          <a:prstGeom prst="rect">
            <a:avLst/>
          </a:prstGeom>
          <a:noFill/>
          <a:ln>
            <a:noFill/>
          </a:ln>
          <a:effectLst>
            <a:outerShdw blurRad="142875" rotWithShape="0" algn="bl" dir="5400000" dist="3810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5"/>
          <p:cNvSpPr txBox="1"/>
          <p:nvPr/>
        </p:nvSpPr>
        <p:spPr>
          <a:xfrm>
            <a:off x="289200" y="459650"/>
            <a:ext cx="8565600" cy="914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2600">
                <a:solidFill>
                  <a:srgbClr val="2677E0"/>
                </a:solidFill>
                <a:latin typeface="Montserrat"/>
                <a:ea typeface="Montserrat"/>
                <a:cs typeface="Montserrat"/>
                <a:sym typeface="Montserrat"/>
              </a:rPr>
              <a:t>РЕГУЛИРАНЕ НА ОТНОШЕНИЯТА МЕЖДУ ИНВЕСТИТОРИТЕ В ПРОЕКТА И SOLARGROUP</a:t>
            </a:r>
            <a:endParaRPr b="1" sz="26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57" name="Google Shape;157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68025" y="4693825"/>
            <a:ext cx="1207949" cy="2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35"/>
          <p:cNvSpPr txBox="1"/>
          <p:nvPr/>
        </p:nvSpPr>
        <p:spPr>
          <a:xfrm>
            <a:off x="289200" y="1868632"/>
            <a:ext cx="5233200" cy="91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b="1" lang="ru" sz="1500">
                <a:solidFill>
                  <a:srgbClr val="3F5670"/>
                </a:solidFill>
                <a:latin typeface="Montserrat"/>
                <a:ea typeface="Montserrat"/>
                <a:cs typeface="Montserrat"/>
                <a:sym typeface="Montserrat"/>
              </a:rPr>
              <a:t>ВСЕКИ ИНВЕСТИТОР ПОДПИСВА (АКЦЕПТИРА) ДОГОВОР ЗА ИНВЕСТИРАНЕ В ЛИЧНИЯ КАБИНЕТ</a:t>
            </a:r>
            <a:endParaRPr b="1" sz="1500">
              <a:solidFill>
                <a:srgbClr val="2678E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59" name="Google Shape;159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74566" y="1803613"/>
            <a:ext cx="1656656" cy="2342834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5400000" dist="28575">
              <a:srgbClr val="000000">
                <a:alpha val="50000"/>
              </a:srgbClr>
            </a:outerShdw>
          </a:effectLst>
        </p:spPr>
      </p:pic>
      <p:pic>
        <p:nvPicPr>
          <p:cNvPr id="160" name="Google Shape;160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43392" y="2061754"/>
            <a:ext cx="1656656" cy="2342834"/>
          </a:xfrm>
          <a:prstGeom prst="rect">
            <a:avLst/>
          </a:prstGeom>
          <a:noFill/>
          <a:ln>
            <a:noFill/>
          </a:ln>
          <a:effectLst>
            <a:outerShdw blurRad="142875" rotWithShape="0" algn="bl" dir="5400000" dist="38100">
              <a:srgbClr val="000000">
                <a:alpha val="50000"/>
              </a:srgbClr>
            </a:outerShdw>
          </a:effectLst>
        </p:spPr>
      </p:pic>
      <p:sp>
        <p:nvSpPr>
          <p:cNvPr id="161" name="Google Shape;161;p35"/>
          <p:cNvSpPr txBox="1"/>
          <p:nvPr/>
        </p:nvSpPr>
        <p:spPr>
          <a:xfrm>
            <a:off x="289200" y="2783031"/>
            <a:ext cx="5233200" cy="117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 ОФИЦИАЛНИЯ УЕБСАЙТ НА КОМПАНИЯТА Е ПОСОЧЕНА ОБЩОДОСТЪПНА ИНФОРМАЦИЯ </a:t>
            </a:r>
            <a:r>
              <a:rPr lang="ru" sz="1500" u="sng">
                <a:solidFill>
                  <a:srgbClr val="2677E0"/>
                </a:solidFill>
                <a:latin typeface="Montserrat Medium"/>
                <a:ea typeface="Montserrat Medium"/>
                <a:cs typeface="Montserrat Medium"/>
                <a:sym typeface="Montserrat Medium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ОТНОСНО ВЪЗМОЖНИТЕ РИСКОВЕ ОТ ИНВЕСТИРАНЕТО</a:t>
            </a:r>
            <a:endParaRPr b="1" sz="1500">
              <a:solidFill>
                <a:srgbClr val="2677E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36"/>
          <p:cNvPicPr preferRelativeResize="0"/>
          <p:nvPr/>
        </p:nvPicPr>
        <p:blipFill rotWithShape="1">
          <a:blip r:embed="rId3">
            <a:alphaModFix amt="27000"/>
          </a:blip>
          <a:srcRect b="-46355" l="-10914" r="-10902" t="-10409"/>
          <a:stretch/>
        </p:blipFill>
        <p:spPr>
          <a:xfrm>
            <a:off x="1012230" y="1264100"/>
            <a:ext cx="7119539" cy="357460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36"/>
          <p:cNvSpPr txBox="1"/>
          <p:nvPr/>
        </p:nvSpPr>
        <p:spPr>
          <a:xfrm>
            <a:off x="433800" y="1781175"/>
            <a:ext cx="8276400" cy="177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2100">
                <a:solidFill>
                  <a:srgbClr val="3F5670"/>
                </a:solidFill>
                <a:latin typeface="Montserrat"/>
                <a:ea typeface="Montserrat"/>
                <a:cs typeface="Montserrat"/>
                <a:sym typeface="Montserrat"/>
              </a:rPr>
              <a:t>ПАРТНЬОР — ТОВА Е АГЕНТ НА КОМПАНИЯТА, КОЙТО ДОБРОВОЛНО И ВЪЗ ОСНОВА НА МЕЖДУНАРОДНОТО ЗАКОНОДАТЕЛСТВО ДЕЙСТВА КАТО КОНСУЛТАНТ ПО ПРОЕКТА </a:t>
            </a:r>
            <a:endParaRPr b="1" sz="21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68" name="Google Shape;168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68025" y="4691000"/>
            <a:ext cx="1207949" cy="2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36"/>
          <p:cNvSpPr txBox="1"/>
          <p:nvPr/>
        </p:nvSpPr>
        <p:spPr>
          <a:xfrm>
            <a:off x="289200" y="459650"/>
            <a:ext cx="8565600" cy="4206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ru" sz="2600">
                <a:solidFill>
                  <a:srgbClr val="2677E0"/>
                </a:solidFill>
                <a:latin typeface="Montserrat"/>
                <a:ea typeface="Montserrat"/>
                <a:cs typeface="Montserrat"/>
                <a:sym typeface="Montserrat"/>
              </a:rPr>
              <a:t>ЮРИДИЧЕСКИ СТАТУС НА ПАРТНЬОРА НА SOLARGROUP</a:t>
            </a:r>
            <a:endParaRPr b="1" sz="2600">
              <a:solidFill>
                <a:srgbClr val="2677E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0" name="Google Shape;170;p36"/>
          <p:cNvSpPr txBox="1"/>
          <p:nvPr/>
        </p:nvSpPr>
        <p:spPr>
          <a:xfrm>
            <a:off x="289200" y="3586600"/>
            <a:ext cx="8565600" cy="104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15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ЗА РАЗПРОСТРАНЕНИЕ НА ИНФОРМАЦИЯ ЗА КОМПАНИЯТА ТОЙ ПОЛУЧАВА ЗАКОННО ПАРИЧНО ВЪЗНАГРАЖДЕНИЕ </a:t>
            </a:r>
            <a:endParaRPr sz="1500"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7"/>
          <p:cNvSpPr/>
          <p:nvPr/>
        </p:nvSpPr>
        <p:spPr>
          <a:xfrm>
            <a:off x="289200" y="1483500"/>
            <a:ext cx="6180900" cy="2484000"/>
          </a:xfrm>
          <a:prstGeom prst="rect">
            <a:avLst/>
          </a:prstGeom>
          <a:solidFill>
            <a:srgbClr val="7CA5DB">
              <a:alpha val="1006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pic>
        <p:nvPicPr>
          <p:cNvPr id="176" name="Google Shape;176;p37"/>
          <p:cNvPicPr preferRelativeResize="0"/>
          <p:nvPr/>
        </p:nvPicPr>
        <p:blipFill rotWithShape="1">
          <a:blip r:embed="rId3">
            <a:alphaModFix/>
          </a:blip>
          <a:srcRect b="0" l="8130" r="0" t="0"/>
          <a:stretch/>
        </p:blipFill>
        <p:spPr>
          <a:xfrm>
            <a:off x="6470100" y="1185050"/>
            <a:ext cx="2291451" cy="2930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68025" y="4693825"/>
            <a:ext cx="1207949" cy="2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37"/>
          <p:cNvSpPr txBox="1"/>
          <p:nvPr/>
        </p:nvSpPr>
        <p:spPr>
          <a:xfrm>
            <a:off x="289200" y="459650"/>
            <a:ext cx="8565600" cy="4206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ru" sz="2600">
                <a:solidFill>
                  <a:srgbClr val="2677E0"/>
                </a:solidFill>
                <a:latin typeface="Montserrat"/>
                <a:ea typeface="Montserrat"/>
                <a:cs typeface="Montserrat"/>
                <a:sym typeface="Montserrat"/>
              </a:rPr>
              <a:t>ЮРИДИЧЕСКИ СТАТУС НА ПАРТНЬОРА НА SOLARGROUP</a:t>
            </a:r>
            <a:endParaRPr b="1" sz="2600">
              <a:solidFill>
                <a:srgbClr val="2677E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9" name="Google Shape;179;p37"/>
          <p:cNvSpPr txBox="1"/>
          <p:nvPr/>
        </p:nvSpPr>
        <p:spPr>
          <a:xfrm>
            <a:off x="289200" y="1864500"/>
            <a:ext cx="6180900" cy="3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21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5670"/>
              </a:buClr>
              <a:buSzPts val="1000"/>
              <a:buFont typeface="Montserrat Medium"/>
              <a:buChar char="●"/>
            </a:pPr>
            <a:r>
              <a:rPr lang="ru" sz="10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НЕ НОСИ ОТГОВОРНОСТ ЗА ДЕЙНОСТТА НА КОМПАНИЯТА</a:t>
            </a:r>
            <a:endParaRPr sz="1000"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80" name="Google Shape;180;p37"/>
          <p:cNvSpPr txBox="1"/>
          <p:nvPr/>
        </p:nvSpPr>
        <p:spPr>
          <a:xfrm>
            <a:off x="289200" y="3967600"/>
            <a:ext cx="8565600" cy="6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1500">
                <a:solidFill>
                  <a:srgbClr val="3F567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БЛАГОДАРЕНИЕ НА ТОВА ПАРТНЬОРЪТ Е ОСВОБОДЕН ОТ ЮРИДИЧЕСКА ОТГОВОРНОСТ И ЗАКОННО ПОЛУЧАВА СВОЕТО ВЪЗНАГРАЖДЕНИЕ</a:t>
            </a:r>
            <a:endParaRPr sz="1500">
              <a:solidFill>
                <a:srgbClr val="3F567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81" name="Google Shape;181;p37"/>
          <p:cNvSpPr txBox="1"/>
          <p:nvPr/>
        </p:nvSpPr>
        <p:spPr>
          <a:xfrm>
            <a:off x="289200" y="1483500"/>
            <a:ext cx="4611600" cy="3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500">
                <a:solidFill>
                  <a:srgbClr val="3F5670"/>
                </a:solidFill>
                <a:latin typeface="Montserrat"/>
                <a:ea typeface="Montserrat"/>
                <a:cs typeface="Montserrat"/>
                <a:sym typeface="Montserrat"/>
              </a:rPr>
              <a:t>ПАРТНЬОР</a:t>
            </a:r>
            <a:endParaRPr sz="1200"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82" name="Google Shape;182;p37"/>
          <p:cNvSpPr txBox="1"/>
          <p:nvPr/>
        </p:nvSpPr>
        <p:spPr>
          <a:xfrm>
            <a:off x="289200" y="2245500"/>
            <a:ext cx="6180900" cy="3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21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5670"/>
              </a:buClr>
              <a:buSzPts val="1000"/>
              <a:buFont typeface="Montserrat Medium"/>
              <a:buChar char="●"/>
            </a:pPr>
            <a:r>
              <a:rPr lang="ru" sz="10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НЕ МОЖЕ ДА ПОЛУЧАВА ПАРИ ОТ ИНВЕСТИТОРИТЕ В СВОЯ ПОЛЗА</a:t>
            </a:r>
            <a:endParaRPr sz="1000"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83" name="Google Shape;183;p37"/>
          <p:cNvSpPr txBox="1"/>
          <p:nvPr/>
        </p:nvSpPr>
        <p:spPr>
          <a:xfrm>
            <a:off x="289200" y="2626500"/>
            <a:ext cx="6180900" cy="3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21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5670"/>
              </a:buClr>
              <a:buSzPts val="1000"/>
              <a:buFont typeface="Montserrat Medium"/>
              <a:buChar char="●"/>
            </a:pPr>
            <a:r>
              <a:rPr lang="ru" sz="10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НЕ Е СЛУЖИТЕЛ НА SOLARGROUP</a:t>
            </a:r>
            <a:endParaRPr sz="1000"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84" name="Google Shape;184;p37"/>
          <p:cNvSpPr txBox="1"/>
          <p:nvPr/>
        </p:nvSpPr>
        <p:spPr>
          <a:xfrm>
            <a:off x="289200" y="3007500"/>
            <a:ext cx="6180900" cy="3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21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5670"/>
              </a:buClr>
              <a:buSzPts val="1000"/>
              <a:buFont typeface="Montserrat Medium"/>
              <a:buChar char="●"/>
            </a:pPr>
            <a:r>
              <a:rPr lang="ru" sz="10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НЕ ПОЛУЧАВА ЗАПЛАТА ОТ КОМПАНИЯТА</a:t>
            </a:r>
            <a:endParaRPr sz="1000"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85" name="Google Shape;185;p37"/>
          <p:cNvSpPr txBox="1"/>
          <p:nvPr/>
        </p:nvSpPr>
        <p:spPr>
          <a:xfrm>
            <a:off x="289200" y="3388500"/>
            <a:ext cx="6180900" cy="3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21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5670"/>
              </a:buClr>
              <a:buSzPts val="1000"/>
              <a:buFont typeface="Montserrat Medium"/>
              <a:buChar char="●"/>
            </a:pPr>
            <a:r>
              <a:rPr lang="ru" sz="10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НЕ Е УПЪЛНОМОЩЕНО ЛИЦЕ ПО ОТНОШЕНИЕ НА ОТКРИВАНЕТО НА КЛОНОВЕ И ПРЕДСТАВИТЕЛСТВА НА КОМПАНИЯТА</a:t>
            </a:r>
            <a:endParaRPr sz="1000"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8"/>
          <p:cNvSpPr txBox="1"/>
          <p:nvPr/>
        </p:nvSpPr>
        <p:spPr>
          <a:xfrm>
            <a:off x="289200" y="459650"/>
            <a:ext cx="8565600" cy="914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2600">
                <a:solidFill>
                  <a:srgbClr val="2677E0"/>
                </a:solidFill>
                <a:latin typeface="Montserrat"/>
                <a:ea typeface="Montserrat"/>
                <a:cs typeface="Montserrat"/>
                <a:sym typeface="Montserrat"/>
              </a:rPr>
              <a:t>РЕГУЛИРАНЕ НА ОТНОШЕНИЯТА МЕЖДУ ПАРТНЬОРИТЕ И SOLARGROUP</a:t>
            </a:r>
            <a:endParaRPr b="1" sz="26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91" name="Google Shape;191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68025" y="4693825"/>
            <a:ext cx="1207949" cy="2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38"/>
          <p:cNvSpPr txBox="1"/>
          <p:nvPr/>
        </p:nvSpPr>
        <p:spPr>
          <a:xfrm>
            <a:off x="289200" y="2236288"/>
            <a:ext cx="52332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500">
                <a:solidFill>
                  <a:srgbClr val="3F5670"/>
                </a:solidFill>
                <a:latin typeface="Montserrat"/>
                <a:ea typeface="Montserrat"/>
                <a:cs typeface="Montserrat"/>
                <a:sym typeface="Montserrat"/>
              </a:rPr>
              <a:t>ВСЕКИ ПАРТНЬОР ПОДПИСВА ДОГОВР ЗА ПРЕДОСТАВЯНЕ НА УСЛУГИ ЗА ПРИВЛИЧАНЕ НА ПОЛЗВАТЕЛИ НА УЕБСАЙТА НА SOLARGROUP, ВЪЗ ОСНОВА НА КОЕТО ПОЛУЧАВА СВОЕТО ВЪЗНАГРАЖДЕНИЕ</a:t>
            </a:r>
            <a:endParaRPr b="1" sz="15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93" name="Google Shape;193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74566" y="1803613"/>
            <a:ext cx="1656657" cy="2342835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5400000" dist="28575">
              <a:srgbClr val="000000">
                <a:alpha val="50000"/>
              </a:srgbClr>
            </a:outerShdw>
          </a:effectLst>
        </p:spPr>
      </p:pic>
      <p:pic>
        <p:nvPicPr>
          <p:cNvPr id="194" name="Google Shape;194;p38"/>
          <p:cNvPicPr preferRelativeResize="0"/>
          <p:nvPr/>
        </p:nvPicPr>
        <p:blipFill rotWithShape="1">
          <a:blip r:embed="rId5">
            <a:alphaModFix/>
          </a:blip>
          <a:srcRect b="0" l="0" r="0" t="-1389"/>
          <a:stretch/>
        </p:blipFill>
        <p:spPr>
          <a:xfrm>
            <a:off x="5843392" y="2061754"/>
            <a:ext cx="1656657" cy="2342835"/>
          </a:xfrm>
          <a:prstGeom prst="rect">
            <a:avLst/>
          </a:prstGeom>
          <a:noFill/>
          <a:ln>
            <a:noFill/>
          </a:ln>
          <a:effectLst>
            <a:outerShdw blurRad="142875" rotWithShape="0" algn="bl" dir="5400000" dist="3810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9"/>
          <p:cNvSpPr txBox="1"/>
          <p:nvPr/>
        </p:nvSpPr>
        <p:spPr>
          <a:xfrm>
            <a:off x="289200" y="459650"/>
            <a:ext cx="8565600" cy="914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2600">
                <a:solidFill>
                  <a:srgbClr val="2677E0"/>
                </a:solidFill>
                <a:latin typeface="Montserrat"/>
                <a:ea typeface="Montserrat"/>
                <a:cs typeface="Montserrat"/>
                <a:sym typeface="Montserrat"/>
              </a:rPr>
              <a:t>РЕГУЛИРАНЕ НА ОТНОШЕНИЯТА МЕЖДУ ПАРТНЬОРИТЕ И SOLARGROUP</a:t>
            </a:r>
            <a:endParaRPr b="1" sz="26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00" name="Google Shape;200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68025" y="4693825"/>
            <a:ext cx="1207949" cy="2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39"/>
          <p:cNvSpPr txBox="1"/>
          <p:nvPr/>
        </p:nvSpPr>
        <p:spPr>
          <a:xfrm>
            <a:off x="771600" y="1530100"/>
            <a:ext cx="76008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500">
                <a:solidFill>
                  <a:srgbClr val="3F5670"/>
                </a:solidFill>
                <a:latin typeface="Montserrat"/>
                <a:ea typeface="Montserrat"/>
                <a:cs typeface="Montserrat"/>
                <a:sym typeface="Montserrat"/>
              </a:rPr>
              <a:t>ДОГОВОРЪТ ДАВА ПРАВО НА ПАРТНЬОРА</a:t>
            </a:r>
            <a:endParaRPr b="1" sz="15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2" name="Google Shape;202;p39"/>
          <p:cNvSpPr txBox="1"/>
          <p:nvPr/>
        </p:nvSpPr>
        <p:spPr>
          <a:xfrm>
            <a:off x="767724" y="2854675"/>
            <a:ext cx="2196600" cy="66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ДА ИНФОРМИРА ЗА ПРОЕКТА НА SOLARGROUP</a:t>
            </a:r>
            <a:endParaRPr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03" name="Google Shape;203;p39"/>
          <p:cNvSpPr txBox="1"/>
          <p:nvPr/>
        </p:nvSpPr>
        <p:spPr>
          <a:xfrm>
            <a:off x="3368275" y="2854664"/>
            <a:ext cx="2340000" cy="66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ДА УЧАСТВА В МАРКЕТИНГОВИ МЕРОПРИЯТИЯ</a:t>
            </a:r>
            <a:endParaRPr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04" name="Google Shape;204;p39"/>
          <p:cNvSpPr txBox="1"/>
          <p:nvPr/>
        </p:nvSpPr>
        <p:spPr>
          <a:xfrm>
            <a:off x="6038450" y="2854675"/>
            <a:ext cx="2486700" cy="66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ДА ПОЛУЧАВА ВЪЗНАГРАЖДЕНИЕ ОТ КОМПАНИЯТА</a:t>
            </a:r>
            <a:endParaRPr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205" name="Google Shape;205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89750" y="2174813"/>
            <a:ext cx="495925" cy="495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90313" y="2174813"/>
            <a:ext cx="495925" cy="495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58313" y="2174813"/>
            <a:ext cx="495925" cy="495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