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718">
          <p15:clr>
            <a:srgbClr val="747775"/>
          </p15:clr>
        </p15:guide>
        <p15:guide id="4" orient="horz" pos="1247">
          <p15:clr>
            <a:srgbClr val="747775"/>
          </p15:clr>
        </p15:guide>
        <p15:guide id="5" orient="horz" pos="2395">
          <p15:clr>
            <a:srgbClr val="747775"/>
          </p15:clr>
        </p15:guide>
        <p15:guide id="6" orient="horz" pos="2769">
          <p15:clr>
            <a:srgbClr val="747775"/>
          </p15:clr>
        </p15:guide>
        <p15:guide id="7" orient="horz" pos="291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0" orient="horz"/>
        <p:guide pos="2880"/>
        <p:guide pos="718" orient="horz"/>
        <p:guide pos="1247" orient="horz"/>
        <p:guide pos="2395" orient="horz"/>
        <p:guide pos="2769" orient="horz"/>
        <p:guide pos="29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0ca36780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0ca36780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0ca36780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0ca36780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Важно е да се разбере, че SOLARGROUP, в рамките на проекта “Двигатели на Дуюнов”, не търгува с ценни книжа, въпреки че в бъдеще може да се занимава и с това. Ето защо сега компанията и нейните партньори не се нуждаят от специален статут на упълномощен участник на пазара на ценни книжа. Ние се занимаваме с привличане на инвестиции в проекти чрез механизма за краудинвестиране.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0ca36780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0ca36780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Дейността на нашата компания е абсолютно законна. Тя има всички необходими юридически основания — сега можете да ги видите на екрана си.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0ca36780d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0ca36780d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0ca36780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0ca36780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Компанията SOLARGROUP щателно се грижи не само за подобряване на вътрешните процеси на компанията, но и за външните фактори, условията за провеждане на нашата дейност.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SOLARGROUP е международна компания, която обединява хората по целия свят, въпреки географските граници и политическите взаимоотношения.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нас винаги е било важно да създадем благоприятни условия за правене на бизнес, прозрачност и откритост на нашия бизнес.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Ние непрекъснато търсим решения, които да ни позволят да следваме предвидения курс и едно от тези решения е релокацията на нашата компания от Република Вануату, където компанията е регистрирана от 2017 година, под юрисдикцията на Съюза на Коморските острови от 2024 година.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Нашият екип свърши огромна работа за тази цел.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a36780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ca3678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Република Вануату непрекъснато ожесточава изискванията и въвежда нови ограничения за бизнеса. Юрисдикцията в Съюза на Коморските острови ни дава възможност да водим бизнес независимо, свободно и икономически ефективно.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0ca36780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0ca36780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Към днешна дата нашата компания е преминала всички необходими регистрационни действия в новата юрисдикция и е получила специален международен посреднически и клирингов лиценз. Такъв лиценз дава възможност да се извършват, наред с други неща, издаване на ценни книжа и транзакции с тях. В момента компанията не се занимава с такава дейност, но в бъдеще това е възможно. В най-скоро време планираме да изпълним всички юридически формалности, свързани с нашето преместване. За инвеститорите и партньорите нищо няма да се промени. SOLARGROUP ще си остане същата компания, само със смяна на мястото на регистрация.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0ca36780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0ca36780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Всеки инвеститор подписва договор за инвестиране в личния кабинет, в уебсайта на компанията SOLARGROUP. Можете да се запознаете с него предварително, а също така по всяко време след подписването можете да видите договора във вашия профил, в раздела “Документи”. Инвестициите винаги са риск. В нашия уебсайт предупреждаваме и за това. Опитваме се да бъдем максимално открити и честни с нашите инвеститори и партньори.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0ca36780d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0ca36780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Партньор — това е агент на компанията, който доброволно и въз основа на международното законодателство действа като консултант по проекта. Той действа въз основа на директивата 86/653/ЕЕС за независимите търговски агенти, член 10 и член 11 от Конвенцията за защита на правата на човека и основните свободи, член 1 от Хагската конвенция, уреждаща дейността на представителите (агентите) при прехвърляне на търговски предложения на принципала, Конвенцията на УНИДРОА по отношение на процедурата за сключване на договори и правомощията на посредниците, Конвенцията на Бенелюкс (23.11.1973). Той има право да получава законно възнаграждение за разпространение на информация за компанията.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ca36780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0ca36780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Партньорът не продава нищо, не търгува с ценни книжа. Също така той не е служител и официално лице на компанията. Партньорът не може да получава пари директно от инвеститорите на проекта в своя полза или в полза на компанията SOLARGROUP. Средствата на инвеститорите отиват директно в компанията и след това компанията изплаща възнаграждение на партньора.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Всеки партньор действа въз основа на собствените си интереси и възможността за получаване на партньорско възнаграждение. Партньорът се занимава с тази дейност по свое желание и на доброволни начала и въз основа на директивата за независимите търговски агенти, член 10 и член 11 от Конвенцията за защита на правата на човека и основните свободи, член 1 от Хагската конвенция, регулираща дейността на агентите при предаване на търговски предложения на принципала и други международни документи.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Благодарение на всичко това партньорът е освободен от юридическа отговорност и законно получава своето възнаграждение.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0ca36780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0ca36780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Отношенията между партньора и компанията се регулират от договора, който е достъпен в личния кабинет, в уебсайта на компанията SOLARGROUP.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0ca3678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0ca3678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Договорът дава право на партньора да информира хората за проекта по различни начини, да извършва консултации, да участва в маркетингови мероприятия.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4">
  <p:cSld name="TITLE_AND_BODY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5">
  <p:cSld name="TITLE_AND_BODY_8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hyperlink" Target="https://cdn.solargroup.pro/e6c7170a-1806-4cc7-8f5c-91314f50db8f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/>
          <p:nvPr/>
        </p:nvSpPr>
        <p:spPr>
          <a:xfrm>
            <a:off x="0" y="14635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678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 АСПЕКТИ </a:t>
            </a:r>
            <a:endParaRPr b="1" sz="40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 РАБОТАТА НА КОМПАНИЯТА 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SOLARGROUP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SOLARGROUP И ПАЗАРА НА ЦЕННИ КНИЖА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865725" y="1846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СЕ ЗАНИМАВА С ПРИВЛИЧАНЕ НА ИНВЕСТИЦИИ В ПРОЕКТИ ЧРЕЗ МЕХАНИЗМА ЗА КРАУДИНВЕСТИРАНЕ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348450" y="1847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6" name="Google Shape;216;p40"/>
          <p:cNvSpPr/>
          <p:nvPr/>
        </p:nvSpPr>
        <p:spPr>
          <a:xfrm rot="5400000">
            <a:off x="456350" y="1961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865725" y="2608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НЕ ТЪРГУВА С ЦЕННИ КНИЖА, СЛЕДОВАТЕЛНО НЕ СЕ НУЖДАЕ ОТ СТАТУТ НА УПЪЛНОМОЩЕН УЧАСТНИК НА ПАЗАРА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348450" y="2609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9" name="Google Shape;219;p40"/>
          <p:cNvSpPr/>
          <p:nvPr/>
        </p:nvSpPr>
        <p:spPr>
          <a:xfrm rot="5400000">
            <a:off x="456350" y="2723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865725" y="3370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ПАРТНЬОРИТЕ НА SOLARGROUP НЕ СА УПЪЛНОМОЩЕНИ БРОКЕРИ, ТЯХНАТА ДЕЙНОСТ НЕ ИЗИСКВА ПОЛУЧАВАНЕ НА ЛИЦЕНЗ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348450" y="3371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22" name="Google Shape;222;p40"/>
          <p:cNvSpPr/>
          <p:nvPr/>
        </p:nvSpPr>
        <p:spPr>
          <a:xfrm rot="5400000">
            <a:off x="456350" y="3485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/>
        </p:nvSpPr>
        <p:spPr>
          <a:xfrm>
            <a:off x="289200" y="4138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 ОСНОВАНИЯ ЗА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ДЕЙНОСТТА НА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311200" y="1452238"/>
            <a:ext cx="8232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ДЕЙНОСТТА НА КОМПАНИЯТА И НАШИТЕ ПАРТНЬОРИ Е НАПЪЛНО ЗАКОННА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659937" y="3015388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41"/>
          <p:cNvSpPr/>
          <p:nvPr/>
        </p:nvSpPr>
        <p:spPr>
          <a:xfrm>
            <a:off x="659724" y="2218750"/>
            <a:ext cx="8191500" cy="7359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41"/>
          <p:cNvSpPr/>
          <p:nvPr/>
        </p:nvSpPr>
        <p:spPr>
          <a:xfrm>
            <a:off x="663244" y="3809569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41"/>
          <p:cNvSpPr/>
          <p:nvPr/>
        </p:nvSpPr>
        <p:spPr>
          <a:xfrm>
            <a:off x="289200" y="221870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41"/>
          <p:cNvSpPr txBox="1"/>
          <p:nvPr/>
        </p:nvSpPr>
        <p:spPr>
          <a:xfrm>
            <a:off x="1172950" y="2449275"/>
            <a:ext cx="7522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ХАРТА НА ИКОНОМИЧЕСКИТЕ ПРАВА И ЗАДЪЛЖЕНИЯ НА ДЪРЖАВИТЕ, ПРИЕТА С РЕЗОЛЮЦИЯ 3281 (XXIX) НА ГЕНЕРАЛНАТА АСАМБЛЕЯ НА ООН ОТ 12 ДЕКЕМВРИ 1974 ГОДИНА 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289273" y="3012067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41"/>
          <p:cNvSpPr txBox="1"/>
          <p:nvPr/>
        </p:nvSpPr>
        <p:spPr>
          <a:xfrm>
            <a:off x="1176467" y="4051825"/>
            <a:ext cx="7482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ВЪТРЕШНИ УЧРЕДИТЕЛНИ ДОКУМЕНТИ НА КОМПАНИЯТА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291728" y="380624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41"/>
          <p:cNvSpPr txBox="1"/>
          <p:nvPr/>
        </p:nvSpPr>
        <p:spPr>
          <a:xfrm>
            <a:off x="1172950" y="3125043"/>
            <a:ext cx="728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МЕЖДУНАРОДЕН БРОКЕРСКИ И КЛИРИНГОВ ЛИЦЕНЗ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291727" y="2355449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289201" y="3152067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289201" y="3942063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289200" y="1758700"/>
            <a:ext cx="33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673000" y="2224438"/>
            <a:ext cx="76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ВЪПРОСИ И ОТГОВОРИ</a:t>
            </a:r>
            <a:endParaRPr sz="4000"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/>
          <p:nvPr/>
        </p:nvSpPr>
        <p:spPr>
          <a:xfrm>
            <a:off x="289200" y="30610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2017 ГОДИНА — РЕГИСТРАЦИЯ В РЕПУБЛИКА ВАНУАТУ.  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289200" y="448675"/>
            <a:ext cx="8565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77E0"/>
              </a:buClr>
              <a:buSzPts val="8000"/>
              <a:buFont typeface="Helvetica Neue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МЯСТО НА РЕГИСТРАЦИЯ НА SOLARGROUP</a:t>
            </a:r>
            <a:endParaRPr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2"/>
          <p:cNvSpPr txBox="1"/>
          <p:nvPr/>
        </p:nvSpPr>
        <p:spPr>
          <a:xfrm>
            <a:off x="289200" y="33658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2024 ГОДИНА — СМЕНЯНЕ НА ЮРИСДИКЦИЯТА КЪМ СЪЮЗА НА КОМОРСКИТЕ ОСТРОВИ.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289200" y="38992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 — ПО-ПРИВЛЕКАТЕЛНИ УСЛОВИЯ ЗА ВОДЕНЕ НА БИЗНЕС КАТО ЧАСТ ОТ СТРАТЕГИЯТА ЗА ПО-НАТАТЪШНО РАЗВИТИЕ НА КОМПАНИЯТА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1" name="Google Shape;1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437" y="823526"/>
            <a:ext cx="3585126" cy="25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/>
        </p:nvSpPr>
        <p:spPr>
          <a:xfrm>
            <a:off x="289200" y="447500"/>
            <a:ext cx="856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ЗАЩО СА ИЗБРАНИ КОМОРСКИТЕ ОСТРОВИ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3"/>
          <p:cNvSpPr txBox="1"/>
          <p:nvPr/>
        </p:nvSpPr>
        <p:spPr>
          <a:xfrm>
            <a:off x="484790" y="2702275"/>
            <a:ext cx="30501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ПРАВНИ УСЛОВИЯ И ШИРОК СПЕКТЪР ОТ ВЪЗМОЖНОСТИ ЗА КРАУДИНВЕСТИРАНЕ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33"/>
          <p:cNvSpPr txBox="1"/>
          <p:nvPr/>
        </p:nvSpPr>
        <p:spPr>
          <a:xfrm>
            <a:off x="3368275" y="27022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МАКСИМАЛНА ИКОНОМИЧЕСКА ЕФЕКТИВНОСТ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5691925" y="2702275"/>
            <a:ext cx="28845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ВЪЗМОЖНОСТ ЗА ЗАКОННО ПРИЕМАНЕ НА ИНВЕСТИЦИИ ПО ЦЕЛИЯ СВЯТ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942" y="1944413"/>
            <a:ext cx="603793" cy="6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92" y="1944413"/>
            <a:ext cx="590294" cy="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513" y="1944413"/>
            <a:ext cx="685301" cy="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ЛИЦЕНЗ НА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289200" y="2123200"/>
            <a:ext cx="56046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КОМПАНИЯТА ИМА МЕЖДУНАРОДЕН БРОКЕРСКИ И КЛИРИНГОВ ЛИЦЕНЗ № L15658 / SG ОТ 1 МАРТ 2024 ГОДИНА, КОЙТО Е ИЗДАДЕН ОТ ФИНАНСОВОТО УПРАВЛЕНИЕ НА АВТОНОМЕН ОСТРОВ АНЖУАН СЪГЛАСНО ПРАВИТЕЛСТВЕНО ПОСТАНОВЛЕНИЕ № 005 2005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4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6276353" y="1382042"/>
            <a:ext cx="2252851" cy="318600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РЕГУЛИРАНЕ НА ОТНОШЕНИЯТА МЕЖДУ ИНВЕСТИТОРИТЕ В ПРОЕКТА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/>
        </p:nvSpPr>
        <p:spPr>
          <a:xfrm>
            <a:off x="289200" y="1868632"/>
            <a:ext cx="523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ВСЕКИ ИНВЕСТИТОР ПОДПИСВА (АКЦЕПТИРА) ДОГОВОР ЗА ИНВЕСТИРАНЕ В ЛИЧНИЯ КАБИНЕТ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566" y="1803613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392" y="2061754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161" name="Google Shape;161;p35"/>
          <p:cNvSpPr txBox="1"/>
          <p:nvPr/>
        </p:nvSpPr>
        <p:spPr>
          <a:xfrm>
            <a:off x="289200" y="2783031"/>
            <a:ext cx="5233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ОФИЦИАЛНИЯ УЕБСАЙТ НА КОМПАНИЯТА Е ПОСОЧЕНА ОБЩОДОСТЪПНА ИНФОРМАЦИЯ </a:t>
            </a:r>
            <a:r>
              <a:rPr lang="ru" sz="1500" u="sng">
                <a:solidFill>
                  <a:srgbClr val="2677E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ОТНОСНО ВЪЗМОЖНИТЕ РИСКОВЕ ОТ ИНВЕСТИРАНЕТО</a:t>
            </a:r>
            <a:endParaRPr b="1" sz="15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 rotWithShape="1">
          <a:blip r:embed="rId3">
            <a:alphaModFix amt="27000"/>
          </a:blip>
          <a:srcRect b="-46355" l="-10914" r="-10902" t="-10409"/>
          <a:stretch/>
        </p:blipFill>
        <p:spPr>
          <a:xfrm>
            <a:off x="1012230" y="1264100"/>
            <a:ext cx="7119539" cy="3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/>
        </p:nvSpPr>
        <p:spPr>
          <a:xfrm>
            <a:off x="433800" y="1781175"/>
            <a:ext cx="82764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ПАРТНЬОР — ТОВА Е АГЕНТ НА КОМПАНИЯТА, КОЙТО ДОБРОВОЛНО И ВЪЗ ОСНОВА НА МЕЖДУНАРОДНОТО ЗАКОНОДАТЕЛСТВО ДЕЙСТВА КАТО КОНСУЛТАНТ ПО ПРОЕКТА </a:t>
            </a:r>
            <a:endParaRPr b="1" sz="21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 СТАТУС НА ПАРТНЬОРА НА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6"/>
          <p:cNvSpPr txBox="1"/>
          <p:nvPr/>
        </p:nvSpPr>
        <p:spPr>
          <a:xfrm>
            <a:off x="289200" y="3586600"/>
            <a:ext cx="8565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РАЗПРОСТРАНЕНИЕ НА ИНФОРМАЦИЯ ЗА КОМПАНИЯТА ТОЙ ПОЛУЧАВА ЗАКОННО ПАРИЧНО ВЪЗНАГРАЖДЕНИЕ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/>
          <p:nvPr/>
        </p:nvSpPr>
        <p:spPr>
          <a:xfrm>
            <a:off x="289200" y="1483500"/>
            <a:ext cx="6180900" cy="24840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0" l="8130" r="0" t="0"/>
          <a:stretch/>
        </p:blipFill>
        <p:spPr>
          <a:xfrm>
            <a:off x="6470100" y="1185050"/>
            <a:ext cx="2291451" cy="29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 СТАТУС НА ПАРТНЬОРА НА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289200" y="1864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НОСИ ОТГОВОРНОСТ ЗА ДЕЙНОСТТА НА КОМПАНИЯТА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37"/>
          <p:cNvSpPr txBox="1"/>
          <p:nvPr/>
        </p:nvSpPr>
        <p:spPr>
          <a:xfrm>
            <a:off x="289200" y="3967600"/>
            <a:ext cx="8565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БЛАГОДАРЕНИЕ НА ТОВА ПАРТНЬОРЪТ Е ОСВОБОДЕН ОТ ЮРИДИЧЕСКА ОТГОВОРНОСТ И ЗАКОННО ПОЛУЧАВА СВОЕТО ВЪЗНАГРАЖДЕНИЕ</a:t>
            </a:r>
            <a:endParaRPr sz="1500">
              <a:solidFill>
                <a:srgbClr val="3F56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289200" y="1483500"/>
            <a:ext cx="46116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ПАРТНЬОР</a:t>
            </a:r>
            <a:endParaRPr sz="12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289200" y="2245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МОЖЕ ДА ПОЛУЧАВА ПАРИ ОТ ИНВЕСТИТОРИТЕ В СВОЯ ПОЛЗА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289200" y="2626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Е СЛУЖИТЕЛ НА SOLARGROUP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89200" y="3007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ПОЛУЧАВА ЗАПЛАТА ОТ КОМПАНИЯТА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289200" y="3388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Е УПЪЛНОМОЩЕНО ЛИЦЕ ПО ОТНОШЕНИЕ НА ОТКРИВАНЕТО НА КЛОНОВЕ И ПРЕДСТАВИТЕЛСТВА НА КОМПАНИЯТА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РЕГУЛИРАНЕ НА ОТНОШЕНИЯТА МЕЖДУ ПАРТНЬОРИТЕ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/>
          <p:nvPr/>
        </p:nvSpPr>
        <p:spPr>
          <a:xfrm>
            <a:off x="289200" y="2236288"/>
            <a:ext cx="523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ВСЕКИ ПАРТНЬОР ПОДПИСВА ДОГОВР ЗА ПРЕДОСТАВЯНЕ НА УСЛУГИ ЗА ПРИВЛИЧАНЕ НА ПОЛЗВАТЕЛИ НА УЕБСАЙТА НА SOLARGROUP, ВЪЗ ОСНОВА НА КОЕТО ПОЛУЧАВА СВОЕТО ВЪЗНАГРАЖДЕНИЕ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566" y="1803613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94" name="Google Shape;194;p38"/>
          <p:cNvPicPr preferRelativeResize="0"/>
          <p:nvPr/>
        </p:nvPicPr>
        <p:blipFill rotWithShape="1">
          <a:blip r:embed="rId5">
            <a:alphaModFix/>
          </a:blip>
          <a:srcRect b="0" l="0" r="0" t="-1389"/>
          <a:stretch/>
        </p:blipFill>
        <p:spPr>
          <a:xfrm>
            <a:off x="5843392" y="2061754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РЕГУЛИРАНЕ НА ОТНОШЕНИЯТА МЕЖДУ ПАРТНЬОРИТЕ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 txBox="1"/>
          <p:nvPr/>
        </p:nvSpPr>
        <p:spPr>
          <a:xfrm>
            <a:off x="771600" y="1530100"/>
            <a:ext cx="76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ДОГОВОРЪТ ДАВА ПРАВО НА ПАРТНЬОРА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767724" y="2854675"/>
            <a:ext cx="2196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 ИНФОРМИРА ЗА ПРОЕКТА НА SOLARGROUP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3368275" y="28546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 УЧАСТВА В МАРКЕТИНГОВИ МЕРОПРИЯТИЯ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6038450" y="2854675"/>
            <a:ext cx="2486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 ПОЛУЧАВА ВЪЗНАГРАЖДЕНИЕ ОТ КОМПАНИЯТА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50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