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1" r:id="rId6"/>
  </p:sldMasterIdLst>
  <p:notesMasterIdLst>
    <p:notesMasterId r:id="rId34"/>
  </p:notesMasterIdLst>
  <p:sldIdLst>
    <p:sldId id="256" r:id="rId7"/>
    <p:sldId id="1608" r:id="rId8"/>
    <p:sldId id="1632" r:id="rId9"/>
    <p:sldId id="263" r:id="rId10"/>
    <p:sldId id="275" r:id="rId11"/>
    <p:sldId id="1626" r:id="rId12"/>
    <p:sldId id="266" r:id="rId13"/>
    <p:sldId id="1634" r:id="rId14"/>
    <p:sldId id="1627" r:id="rId15"/>
    <p:sldId id="261" r:id="rId16"/>
    <p:sldId id="1628" r:id="rId17"/>
    <p:sldId id="1629" r:id="rId18"/>
    <p:sldId id="1630" r:id="rId19"/>
    <p:sldId id="1639" r:id="rId20"/>
    <p:sldId id="1644" r:id="rId21"/>
    <p:sldId id="1645" r:id="rId22"/>
    <p:sldId id="1646" r:id="rId23"/>
    <p:sldId id="1640" r:id="rId24"/>
    <p:sldId id="258" r:id="rId25"/>
    <p:sldId id="269" r:id="rId26"/>
    <p:sldId id="1643" r:id="rId27"/>
    <p:sldId id="1642" r:id="rId28"/>
    <p:sldId id="1613" r:id="rId29"/>
    <p:sldId id="1618" r:id="rId30"/>
    <p:sldId id="1609" r:id="rId31"/>
    <p:sldId id="1619" r:id="rId32"/>
    <p:sldId id="25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224"/>
    <a:srgbClr val="EC641D"/>
    <a:srgbClr val="003A6A"/>
    <a:srgbClr val="7097CE"/>
    <a:srgbClr val="006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A858F2-4F75-4FB1-97E8-A3ACE416A07F}" v="218" dt="2023-07-05T17:22:41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504" y="-1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Relationship Id="rId4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829E5-AA63-4C6B-9ED6-72D4281233A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1E1ECDD-852E-4CCB-BF24-2A81CF5257EF}">
      <dgm:prSet phldrT="[Text]"/>
      <dgm:spPr>
        <a:ln>
          <a:noFill/>
        </a:ln>
      </dgm:spPr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Welding/Fabrication</a:t>
          </a:r>
          <a:endParaRPr lang="en-GB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D5ADC82-717A-4F37-BC0C-A5892762D53B}" type="parTrans" cxnId="{F780CC6B-7A65-40A8-B2BC-2FA3F3252AC9}">
      <dgm:prSet/>
      <dgm:spPr/>
      <dgm:t>
        <a:bodyPr/>
        <a:lstStyle/>
        <a:p>
          <a:endParaRPr lang="en-GB"/>
        </a:p>
      </dgm:t>
    </dgm:pt>
    <dgm:pt modelId="{DAD6BBD8-99EF-42D4-8899-593F73501761}" type="sibTrans" cxnId="{F780CC6B-7A65-40A8-B2BC-2FA3F3252AC9}">
      <dgm:prSet/>
      <dgm:spPr/>
      <dgm:t>
        <a:bodyPr/>
        <a:lstStyle/>
        <a:p>
          <a:endParaRPr lang="en-GB"/>
        </a:p>
      </dgm:t>
    </dgm:pt>
    <dgm:pt modelId="{E5DEA66D-AC77-485C-A763-C2F33EEAEBE7}">
      <dgm:prSet phldrT="[Text]"/>
      <dgm:spPr>
        <a:ln>
          <a:noFill/>
        </a:ln>
      </dgm:spPr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Planning</a:t>
          </a:r>
          <a:endParaRPr lang="en-GB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7BCF72-E094-4BDC-ABB6-009CB8F0CF3A}" type="parTrans" cxnId="{8830F9F3-5FEC-45D9-AE71-8F34547F114B}">
      <dgm:prSet/>
      <dgm:spPr/>
      <dgm:t>
        <a:bodyPr/>
        <a:lstStyle/>
        <a:p>
          <a:endParaRPr lang="en-GB"/>
        </a:p>
      </dgm:t>
    </dgm:pt>
    <dgm:pt modelId="{5A4CB24D-DD5B-464D-8FC3-B470FB14F3EF}" type="sibTrans" cxnId="{8830F9F3-5FEC-45D9-AE71-8F34547F114B}">
      <dgm:prSet/>
      <dgm:spPr/>
      <dgm:t>
        <a:bodyPr/>
        <a:lstStyle/>
        <a:p>
          <a:endParaRPr lang="en-GB"/>
        </a:p>
      </dgm:t>
    </dgm:pt>
    <dgm:pt modelId="{13118D35-BC06-4ABD-8870-C022367E67BC}">
      <dgm:prSet phldrT="[Text]"/>
      <dgm:spPr>
        <a:ln>
          <a:noFill/>
        </a:ln>
      </dgm:spPr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Groundworks</a:t>
          </a:r>
          <a:endParaRPr lang="en-GB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2564C3-11ED-4176-9F4A-C408CD62D752}" type="parTrans" cxnId="{11092060-8BD4-4D91-AE5D-207137E4A78B}">
      <dgm:prSet/>
      <dgm:spPr/>
      <dgm:t>
        <a:bodyPr/>
        <a:lstStyle/>
        <a:p>
          <a:endParaRPr lang="en-GB"/>
        </a:p>
      </dgm:t>
    </dgm:pt>
    <dgm:pt modelId="{66C93105-BD77-4804-BA4F-048C8D6675F7}" type="sibTrans" cxnId="{11092060-8BD4-4D91-AE5D-207137E4A78B}">
      <dgm:prSet/>
      <dgm:spPr/>
      <dgm:t>
        <a:bodyPr/>
        <a:lstStyle/>
        <a:p>
          <a:endParaRPr lang="en-GB"/>
        </a:p>
      </dgm:t>
    </dgm:pt>
    <dgm:pt modelId="{0CBB5E89-4933-4D32-893F-56FDCB648FE8}">
      <dgm:prSet phldrT="[Text]"/>
      <dgm:spPr>
        <a:ln>
          <a:noFill/>
        </a:ln>
      </dgm:spPr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Legal/Planning</a:t>
          </a:r>
          <a:endParaRPr lang="en-GB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7B9814C-6CE0-45BA-AFAF-313AD0FCA78E}" type="parTrans" cxnId="{F8E178E3-0BE4-40E2-8658-7A914E037F58}">
      <dgm:prSet/>
      <dgm:spPr/>
      <dgm:t>
        <a:bodyPr/>
        <a:lstStyle/>
        <a:p>
          <a:endParaRPr lang="en-GB"/>
        </a:p>
      </dgm:t>
    </dgm:pt>
    <dgm:pt modelId="{38158F80-84B0-4A18-A07F-2CED37EF3D93}" type="sibTrans" cxnId="{F8E178E3-0BE4-40E2-8658-7A914E037F58}">
      <dgm:prSet/>
      <dgm:spPr/>
      <dgm:t>
        <a:bodyPr/>
        <a:lstStyle/>
        <a:p>
          <a:endParaRPr lang="en-GB"/>
        </a:p>
      </dgm:t>
    </dgm:pt>
    <dgm:pt modelId="{84FF6822-67E0-490D-913E-0A74B2767643}">
      <dgm:prSet phldrT="[Text]"/>
      <dgm:spPr>
        <a:ln>
          <a:noFill/>
        </a:ln>
      </dgm:spPr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Crewing Services</a:t>
          </a:r>
          <a:endParaRPr lang="en-GB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C8B7905-0D7A-4D35-8BD4-2B0BD83EF503}" type="parTrans" cxnId="{AF750359-3EB7-420A-85B6-15E8364AE9D7}">
      <dgm:prSet/>
      <dgm:spPr/>
      <dgm:t>
        <a:bodyPr/>
        <a:lstStyle/>
        <a:p>
          <a:endParaRPr lang="en-GB"/>
        </a:p>
      </dgm:t>
    </dgm:pt>
    <dgm:pt modelId="{143A3EE5-5984-4994-8795-2DF70E5549E4}" type="sibTrans" cxnId="{AF750359-3EB7-420A-85B6-15E8364AE9D7}">
      <dgm:prSet/>
      <dgm:spPr/>
      <dgm:t>
        <a:bodyPr/>
        <a:lstStyle/>
        <a:p>
          <a:endParaRPr lang="en-GB"/>
        </a:p>
      </dgm:t>
    </dgm:pt>
    <dgm:pt modelId="{D5522587-F078-42E0-AC59-D5D4CC3E03BD}">
      <dgm:prSet/>
      <dgm:spPr>
        <a:ln>
          <a:noFill/>
        </a:ln>
      </dgm:spPr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Communication</a:t>
          </a:r>
          <a:endParaRPr lang="en-GB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53187F2-73AE-44D6-A5C3-70DEE7F3E7B2}" type="parTrans" cxnId="{456083E7-054C-45FA-9785-2E26A6BB95B4}">
      <dgm:prSet/>
      <dgm:spPr/>
      <dgm:t>
        <a:bodyPr/>
        <a:lstStyle/>
        <a:p>
          <a:endParaRPr lang="en-GB"/>
        </a:p>
      </dgm:t>
    </dgm:pt>
    <dgm:pt modelId="{183B5605-A753-4540-B5EB-EF8EFD6CA119}" type="sibTrans" cxnId="{456083E7-054C-45FA-9785-2E26A6BB95B4}">
      <dgm:prSet/>
      <dgm:spPr/>
      <dgm:t>
        <a:bodyPr/>
        <a:lstStyle/>
        <a:p>
          <a:endParaRPr lang="en-GB"/>
        </a:p>
      </dgm:t>
    </dgm:pt>
    <dgm:pt modelId="{300B6A39-71B3-4C49-9652-6CDFB660A1F0}">
      <dgm:prSet/>
      <dgm:spPr>
        <a:ln>
          <a:noFill/>
        </a:ln>
      </dgm:spPr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Port Services</a:t>
          </a:r>
          <a:endParaRPr lang="en-GB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1BC892-8180-440B-A7BF-A717B17B340A}" type="parTrans" cxnId="{3BC34CF7-2E99-4254-A7EB-09B3CDEFE0D6}">
      <dgm:prSet/>
      <dgm:spPr/>
      <dgm:t>
        <a:bodyPr/>
        <a:lstStyle/>
        <a:p>
          <a:endParaRPr lang="en-GB"/>
        </a:p>
      </dgm:t>
    </dgm:pt>
    <dgm:pt modelId="{F65FC99A-A751-42B4-AD1B-54344EAB0564}" type="sibTrans" cxnId="{3BC34CF7-2E99-4254-A7EB-09B3CDEFE0D6}">
      <dgm:prSet/>
      <dgm:spPr/>
      <dgm:t>
        <a:bodyPr/>
        <a:lstStyle/>
        <a:p>
          <a:endParaRPr lang="en-GB"/>
        </a:p>
      </dgm:t>
    </dgm:pt>
    <dgm:pt modelId="{C97412FC-8709-48B6-A167-38726BA4A1AE}">
      <dgm:prSet/>
      <dgm:spPr>
        <a:ln>
          <a:noFill/>
        </a:ln>
      </dgm:spPr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Construction</a:t>
          </a:r>
          <a:endParaRPr lang="en-GB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DAE643-B355-4C76-AA11-84D9BE202ABF}" type="parTrans" cxnId="{3CBA8594-6071-4EA7-9090-B26D84BC362A}">
      <dgm:prSet/>
      <dgm:spPr/>
      <dgm:t>
        <a:bodyPr/>
        <a:lstStyle/>
        <a:p>
          <a:endParaRPr lang="en-GB"/>
        </a:p>
      </dgm:t>
    </dgm:pt>
    <dgm:pt modelId="{141A13FD-0A33-49CB-99DD-8CCC4B4EE49A}" type="sibTrans" cxnId="{3CBA8594-6071-4EA7-9090-B26D84BC362A}">
      <dgm:prSet/>
      <dgm:spPr/>
      <dgm:t>
        <a:bodyPr/>
        <a:lstStyle/>
        <a:p>
          <a:endParaRPr lang="en-GB"/>
        </a:p>
      </dgm:t>
    </dgm:pt>
    <dgm:pt modelId="{0A3673AE-72CB-425D-8354-62F1AB7C25FF}">
      <dgm:prSet/>
      <dgm:spPr>
        <a:ln>
          <a:noFill/>
        </a:ln>
      </dgm:spPr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Safety</a:t>
          </a:r>
          <a:endParaRPr lang="en-GB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6EBC02A-CFB1-458E-B741-F2865EE9900C}" type="parTrans" cxnId="{71CFCE82-7B6E-4C7B-8CC2-C8A0EA1278F7}">
      <dgm:prSet/>
      <dgm:spPr/>
      <dgm:t>
        <a:bodyPr/>
        <a:lstStyle/>
        <a:p>
          <a:endParaRPr lang="en-GB"/>
        </a:p>
      </dgm:t>
    </dgm:pt>
    <dgm:pt modelId="{3AFBF736-3D5B-4D9D-8E17-3D7929E96C93}" type="sibTrans" cxnId="{71CFCE82-7B6E-4C7B-8CC2-C8A0EA1278F7}">
      <dgm:prSet/>
      <dgm:spPr/>
      <dgm:t>
        <a:bodyPr/>
        <a:lstStyle/>
        <a:p>
          <a:endParaRPr lang="en-GB"/>
        </a:p>
      </dgm:t>
    </dgm:pt>
    <dgm:pt modelId="{79060965-5611-418B-8458-38F5745E2BA4}">
      <dgm:prSet/>
      <dgm:spPr>
        <a:ln>
          <a:noFill/>
        </a:ln>
      </dgm:spPr>
      <dgm:t>
        <a:bodyPr/>
        <a:lstStyle/>
        <a:p>
          <a:r>
            <a:rPr lang="en-US" dirty="0">
              <a:solidFill>
                <a:schemeClr val="lt1"/>
              </a:solidFill>
              <a:latin typeface="Helvetica" panose="020B0604020202020204" pitchFamily="34" charset="0"/>
              <a:ea typeface="Gill Sans"/>
              <a:cs typeface="Helvetica" panose="020B0604020202020204" pitchFamily="34" charset="0"/>
              <a:sym typeface="Gill Sans"/>
            </a:rPr>
            <a:t>Safety Equipment</a:t>
          </a:r>
        </a:p>
      </dgm:t>
    </dgm:pt>
    <dgm:pt modelId="{0FFBD09E-DBFB-44A0-9B6F-787412EB4FF3}" type="parTrans" cxnId="{BC43F8A3-9FFB-406F-954E-75797A5749A5}">
      <dgm:prSet/>
      <dgm:spPr/>
      <dgm:t>
        <a:bodyPr/>
        <a:lstStyle/>
        <a:p>
          <a:endParaRPr lang="en-GB"/>
        </a:p>
      </dgm:t>
    </dgm:pt>
    <dgm:pt modelId="{D0152DEA-18C6-4350-A523-924BA1EEEFB7}" type="sibTrans" cxnId="{BC43F8A3-9FFB-406F-954E-75797A5749A5}">
      <dgm:prSet/>
      <dgm:spPr/>
      <dgm:t>
        <a:bodyPr/>
        <a:lstStyle/>
        <a:p>
          <a:endParaRPr lang="en-GB"/>
        </a:p>
      </dgm:t>
    </dgm:pt>
    <dgm:pt modelId="{1DA2928A-1C1E-4015-998B-B28A77D16CB6}">
      <dgm:prSet/>
      <dgm:spPr>
        <a:ln>
          <a:noFill/>
        </a:ln>
      </dgm:spPr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Marine Science</a:t>
          </a:r>
          <a:endParaRPr lang="en-GB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3C1582F-9CF0-4446-B889-D8BCDA12B7B7}" type="parTrans" cxnId="{8D463C0C-F16A-441A-88E8-96E6DAA968C3}">
      <dgm:prSet/>
      <dgm:spPr/>
      <dgm:t>
        <a:bodyPr/>
        <a:lstStyle/>
        <a:p>
          <a:endParaRPr lang="en-GB"/>
        </a:p>
      </dgm:t>
    </dgm:pt>
    <dgm:pt modelId="{EB9D84D0-207C-473D-9717-22769BD607B3}" type="sibTrans" cxnId="{8D463C0C-F16A-441A-88E8-96E6DAA968C3}">
      <dgm:prSet/>
      <dgm:spPr/>
      <dgm:t>
        <a:bodyPr/>
        <a:lstStyle/>
        <a:p>
          <a:endParaRPr lang="en-GB"/>
        </a:p>
      </dgm:t>
    </dgm:pt>
    <dgm:pt modelId="{FF781E10-237B-4975-A796-CE9BB5C2A2C5}">
      <dgm:prSet/>
      <dgm:spPr>
        <a:ln>
          <a:noFill/>
        </a:ln>
      </dgm:spPr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Drones/Surveying</a:t>
          </a:r>
          <a:endParaRPr lang="en-GB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70FFC12-71EE-4A8A-9DCB-633D30ADE2BF}" type="parTrans" cxnId="{F085A9B5-4267-4B79-834E-D39C01C4CA81}">
      <dgm:prSet/>
      <dgm:spPr/>
      <dgm:t>
        <a:bodyPr/>
        <a:lstStyle/>
        <a:p>
          <a:endParaRPr lang="en-GB"/>
        </a:p>
      </dgm:t>
    </dgm:pt>
    <dgm:pt modelId="{B8F3CF57-1FDF-4F40-935F-A793611E8FF5}" type="sibTrans" cxnId="{F085A9B5-4267-4B79-834E-D39C01C4CA81}">
      <dgm:prSet/>
      <dgm:spPr/>
      <dgm:t>
        <a:bodyPr/>
        <a:lstStyle/>
        <a:p>
          <a:endParaRPr lang="en-GB"/>
        </a:p>
      </dgm:t>
    </dgm:pt>
    <dgm:pt modelId="{BC715B5C-8885-41D1-AC5D-173A03E2835E}" type="pres">
      <dgm:prSet presAssocID="{D86829E5-AA63-4C6B-9ED6-72D4281233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02A3BC-DCF4-4FF7-B3B8-59565471626D}" type="pres">
      <dgm:prSet presAssocID="{A1E1ECDD-852E-4CCB-BF24-2A81CF5257EF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068B9-365B-4708-831D-72C2D6814849}" type="pres">
      <dgm:prSet presAssocID="{DAD6BBD8-99EF-42D4-8899-593F73501761}" presName="sibTrans" presStyleCnt="0"/>
      <dgm:spPr/>
    </dgm:pt>
    <dgm:pt modelId="{8A1CA542-8057-4BA6-A2EE-B2DAFD2F37D0}" type="pres">
      <dgm:prSet presAssocID="{E5DEA66D-AC77-485C-A763-C2F33EEAEBE7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6F6F5-B9A2-4119-93B3-E478F2626481}" type="pres">
      <dgm:prSet presAssocID="{5A4CB24D-DD5B-464D-8FC3-B470FB14F3EF}" presName="sibTrans" presStyleCnt="0"/>
      <dgm:spPr/>
    </dgm:pt>
    <dgm:pt modelId="{DED05657-671A-4937-8AFC-04134EE85EF9}" type="pres">
      <dgm:prSet presAssocID="{13118D35-BC06-4ABD-8870-C022367E67BC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6DF07-16B5-4D5E-A97D-5F5CD2EDFF76}" type="pres">
      <dgm:prSet presAssocID="{66C93105-BD77-4804-BA4F-048C8D6675F7}" presName="sibTrans" presStyleCnt="0"/>
      <dgm:spPr/>
    </dgm:pt>
    <dgm:pt modelId="{E23F21EB-10F2-45C5-AA0E-0A4903B98A64}" type="pres">
      <dgm:prSet presAssocID="{79060965-5611-418B-8458-38F5745E2BA4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C727B-CF63-4EC4-A0FE-75A1903976A1}" type="pres">
      <dgm:prSet presAssocID="{D0152DEA-18C6-4350-A523-924BA1EEEFB7}" presName="sibTrans" presStyleCnt="0"/>
      <dgm:spPr/>
    </dgm:pt>
    <dgm:pt modelId="{EB03491F-A6C9-4E15-9920-07CBC2DBD384}" type="pres">
      <dgm:prSet presAssocID="{0CBB5E89-4933-4D32-893F-56FDCB648FE8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16843-2250-4C30-B6E1-D5430B4E1F1B}" type="pres">
      <dgm:prSet presAssocID="{38158F80-84B0-4A18-A07F-2CED37EF3D93}" presName="sibTrans" presStyleCnt="0"/>
      <dgm:spPr/>
    </dgm:pt>
    <dgm:pt modelId="{A4DB3CB9-0972-4AE2-8E0C-382E9B188B21}" type="pres">
      <dgm:prSet presAssocID="{84FF6822-67E0-490D-913E-0A74B2767643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3F4D1-5B62-474E-9947-7362D7B4E40F}" type="pres">
      <dgm:prSet presAssocID="{143A3EE5-5984-4994-8795-2DF70E5549E4}" presName="sibTrans" presStyleCnt="0"/>
      <dgm:spPr/>
    </dgm:pt>
    <dgm:pt modelId="{CB893B41-6237-429E-BB71-30144E668F7A}" type="pres">
      <dgm:prSet presAssocID="{D5522587-F078-42E0-AC59-D5D4CC3E03BD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CB52B-5CC6-4C74-A1B7-5B2F5538D6B0}" type="pres">
      <dgm:prSet presAssocID="{183B5605-A753-4540-B5EB-EF8EFD6CA119}" presName="sibTrans" presStyleCnt="0"/>
      <dgm:spPr/>
    </dgm:pt>
    <dgm:pt modelId="{D9544E60-C3A0-4440-A89C-D9E3A27D9BAC}" type="pres">
      <dgm:prSet presAssocID="{300B6A39-71B3-4C49-9652-6CDFB660A1F0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5CC04-7C96-4FF8-83A7-3871DBE93B5D}" type="pres">
      <dgm:prSet presAssocID="{F65FC99A-A751-42B4-AD1B-54344EAB0564}" presName="sibTrans" presStyleCnt="0"/>
      <dgm:spPr/>
    </dgm:pt>
    <dgm:pt modelId="{BDA5FF79-7A57-48ED-B43A-58094A375F11}" type="pres">
      <dgm:prSet presAssocID="{C97412FC-8709-48B6-A167-38726BA4A1AE}" presName="node" presStyleLbl="node1" presStyleIdx="8" presStyleCnt="12" custLinFactNeighborY="1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C0E3E-C2D3-4FCB-89D1-C97974B147AE}" type="pres">
      <dgm:prSet presAssocID="{141A13FD-0A33-49CB-99DD-8CCC4B4EE49A}" presName="sibTrans" presStyleCnt="0"/>
      <dgm:spPr/>
    </dgm:pt>
    <dgm:pt modelId="{592B6CFA-21CC-4137-AB85-582325878E7D}" type="pres">
      <dgm:prSet presAssocID="{0A3673AE-72CB-425D-8354-62F1AB7C25FF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D6AAE-050F-4C6E-B79F-D7218C2D1BFC}" type="pres">
      <dgm:prSet presAssocID="{3AFBF736-3D5B-4D9D-8E17-3D7929E96C93}" presName="sibTrans" presStyleCnt="0"/>
      <dgm:spPr/>
    </dgm:pt>
    <dgm:pt modelId="{F6055D98-D8F2-4890-ACA7-F2C710B5CA41}" type="pres">
      <dgm:prSet presAssocID="{FF781E10-237B-4975-A796-CE9BB5C2A2C5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1D680-D669-4883-B1E3-CA93AB5D18D6}" type="pres">
      <dgm:prSet presAssocID="{B8F3CF57-1FDF-4F40-935F-A793611E8FF5}" presName="sibTrans" presStyleCnt="0"/>
      <dgm:spPr/>
    </dgm:pt>
    <dgm:pt modelId="{1B0DEA0D-1A0E-4FD7-B22E-3E86DB61ADD7}" type="pres">
      <dgm:prSet presAssocID="{1DA2928A-1C1E-4015-998B-B28A77D16CB6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092060-8BD4-4D91-AE5D-207137E4A78B}" srcId="{D86829E5-AA63-4C6B-9ED6-72D4281233AB}" destId="{13118D35-BC06-4ABD-8870-C022367E67BC}" srcOrd="2" destOrd="0" parTransId="{842564C3-11ED-4176-9F4A-C408CD62D752}" sibTransId="{66C93105-BD77-4804-BA4F-048C8D6675F7}"/>
    <dgm:cxn modelId="{456083E7-054C-45FA-9785-2E26A6BB95B4}" srcId="{D86829E5-AA63-4C6B-9ED6-72D4281233AB}" destId="{D5522587-F078-42E0-AC59-D5D4CC3E03BD}" srcOrd="6" destOrd="0" parTransId="{153187F2-73AE-44D6-A5C3-70DEE7F3E7B2}" sibTransId="{183B5605-A753-4540-B5EB-EF8EFD6CA119}"/>
    <dgm:cxn modelId="{74A754EE-DA44-43B6-BC1F-7FE2423D57BE}" type="presOf" srcId="{0CBB5E89-4933-4D32-893F-56FDCB648FE8}" destId="{EB03491F-A6C9-4E15-9920-07CBC2DBD384}" srcOrd="0" destOrd="0" presId="urn:microsoft.com/office/officeart/2005/8/layout/default"/>
    <dgm:cxn modelId="{91CE848B-9BA4-4CD7-A2FF-C916227E52A2}" type="presOf" srcId="{FF781E10-237B-4975-A796-CE9BB5C2A2C5}" destId="{F6055D98-D8F2-4890-ACA7-F2C710B5CA41}" srcOrd="0" destOrd="0" presId="urn:microsoft.com/office/officeart/2005/8/layout/default"/>
    <dgm:cxn modelId="{400421C5-4DF8-4292-9EA7-53B4696905ED}" type="presOf" srcId="{D5522587-F078-42E0-AC59-D5D4CC3E03BD}" destId="{CB893B41-6237-429E-BB71-30144E668F7A}" srcOrd="0" destOrd="0" presId="urn:microsoft.com/office/officeart/2005/8/layout/default"/>
    <dgm:cxn modelId="{F780CC6B-7A65-40A8-B2BC-2FA3F3252AC9}" srcId="{D86829E5-AA63-4C6B-9ED6-72D4281233AB}" destId="{A1E1ECDD-852E-4CCB-BF24-2A81CF5257EF}" srcOrd="0" destOrd="0" parTransId="{5D5ADC82-717A-4F37-BC0C-A5892762D53B}" sibTransId="{DAD6BBD8-99EF-42D4-8899-593F73501761}"/>
    <dgm:cxn modelId="{6A4A200B-047D-41A8-AC76-C0CB5334E4D7}" type="presOf" srcId="{D86829E5-AA63-4C6B-9ED6-72D4281233AB}" destId="{BC715B5C-8885-41D1-AC5D-173A03E2835E}" srcOrd="0" destOrd="0" presId="urn:microsoft.com/office/officeart/2005/8/layout/default"/>
    <dgm:cxn modelId="{5FA380A2-19E0-49EA-A240-DE92B0A5CCA4}" type="presOf" srcId="{E5DEA66D-AC77-485C-A763-C2F33EEAEBE7}" destId="{8A1CA542-8057-4BA6-A2EE-B2DAFD2F37D0}" srcOrd="0" destOrd="0" presId="urn:microsoft.com/office/officeart/2005/8/layout/default"/>
    <dgm:cxn modelId="{8830F9F3-5FEC-45D9-AE71-8F34547F114B}" srcId="{D86829E5-AA63-4C6B-9ED6-72D4281233AB}" destId="{E5DEA66D-AC77-485C-A763-C2F33EEAEBE7}" srcOrd="1" destOrd="0" parTransId="{487BCF72-E094-4BDC-ABB6-009CB8F0CF3A}" sibTransId="{5A4CB24D-DD5B-464D-8FC3-B470FB14F3EF}"/>
    <dgm:cxn modelId="{58B11825-002E-4E86-B4EE-343E41BD0669}" type="presOf" srcId="{300B6A39-71B3-4C49-9652-6CDFB660A1F0}" destId="{D9544E60-C3A0-4440-A89C-D9E3A27D9BAC}" srcOrd="0" destOrd="0" presId="urn:microsoft.com/office/officeart/2005/8/layout/default"/>
    <dgm:cxn modelId="{3CBA8594-6071-4EA7-9090-B26D84BC362A}" srcId="{D86829E5-AA63-4C6B-9ED6-72D4281233AB}" destId="{C97412FC-8709-48B6-A167-38726BA4A1AE}" srcOrd="8" destOrd="0" parTransId="{AADAE643-B355-4C76-AA11-84D9BE202ABF}" sibTransId="{141A13FD-0A33-49CB-99DD-8CCC4B4EE49A}"/>
    <dgm:cxn modelId="{F085A9B5-4267-4B79-834E-D39C01C4CA81}" srcId="{D86829E5-AA63-4C6B-9ED6-72D4281233AB}" destId="{FF781E10-237B-4975-A796-CE9BB5C2A2C5}" srcOrd="10" destOrd="0" parTransId="{970FFC12-71EE-4A8A-9DCB-633D30ADE2BF}" sibTransId="{B8F3CF57-1FDF-4F40-935F-A793611E8FF5}"/>
    <dgm:cxn modelId="{63997020-C73A-46E9-84EE-49212B1EE709}" type="presOf" srcId="{79060965-5611-418B-8458-38F5745E2BA4}" destId="{E23F21EB-10F2-45C5-AA0E-0A4903B98A64}" srcOrd="0" destOrd="0" presId="urn:microsoft.com/office/officeart/2005/8/layout/default"/>
    <dgm:cxn modelId="{71CFCE82-7B6E-4C7B-8CC2-C8A0EA1278F7}" srcId="{D86829E5-AA63-4C6B-9ED6-72D4281233AB}" destId="{0A3673AE-72CB-425D-8354-62F1AB7C25FF}" srcOrd="9" destOrd="0" parTransId="{96EBC02A-CFB1-458E-B741-F2865EE9900C}" sibTransId="{3AFBF736-3D5B-4D9D-8E17-3D7929E96C93}"/>
    <dgm:cxn modelId="{8D463C0C-F16A-441A-88E8-96E6DAA968C3}" srcId="{D86829E5-AA63-4C6B-9ED6-72D4281233AB}" destId="{1DA2928A-1C1E-4015-998B-B28A77D16CB6}" srcOrd="11" destOrd="0" parTransId="{43C1582F-9CF0-4446-B889-D8BCDA12B7B7}" sibTransId="{EB9D84D0-207C-473D-9717-22769BD607B3}"/>
    <dgm:cxn modelId="{95520520-92F7-435B-9AF0-0DC42DF90FA6}" type="presOf" srcId="{84FF6822-67E0-490D-913E-0A74B2767643}" destId="{A4DB3CB9-0972-4AE2-8E0C-382E9B188B21}" srcOrd="0" destOrd="0" presId="urn:microsoft.com/office/officeart/2005/8/layout/default"/>
    <dgm:cxn modelId="{49B98651-E085-4C95-ADB2-3AAA83F4FAB1}" type="presOf" srcId="{1DA2928A-1C1E-4015-998B-B28A77D16CB6}" destId="{1B0DEA0D-1A0E-4FD7-B22E-3E86DB61ADD7}" srcOrd="0" destOrd="0" presId="urn:microsoft.com/office/officeart/2005/8/layout/default"/>
    <dgm:cxn modelId="{086E9D74-DEDB-46A9-B8AE-1E54E7BB6296}" type="presOf" srcId="{C97412FC-8709-48B6-A167-38726BA4A1AE}" destId="{BDA5FF79-7A57-48ED-B43A-58094A375F11}" srcOrd="0" destOrd="0" presId="urn:microsoft.com/office/officeart/2005/8/layout/default"/>
    <dgm:cxn modelId="{BC43F8A3-9FFB-406F-954E-75797A5749A5}" srcId="{D86829E5-AA63-4C6B-9ED6-72D4281233AB}" destId="{79060965-5611-418B-8458-38F5745E2BA4}" srcOrd="3" destOrd="0" parTransId="{0FFBD09E-DBFB-44A0-9B6F-787412EB4FF3}" sibTransId="{D0152DEA-18C6-4350-A523-924BA1EEEFB7}"/>
    <dgm:cxn modelId="{3BC34CF7-2E99-4254-A7EB-09B3CDEFE0D6}" srcId="{D86829E5-AA63-4C6B-9ED6-72D4281233AB}" destId="{300B6A39-71B3-4C49-9652-6CDFB660A1F0}" srcOrd="7" destOrd="0" parTransId="{C01BC892-8180-440B-A7BF-A717B17B340A}" sibTransId="{F65FC99A-A751-42B4-AD1B-54344EAB0564}"/>
    <dgm:cxn modelId="{AF750359-3EB7-420A-85B6-15E8364AE9D7}" srcId="{D86829E5-AA63-4C6B-9ED6-72D4281233AB}" destId="{84FF6822-67E0-490D-913E-0A74B2767643}" srcOrd="5" destOrd="0" parTransId="{FC8B7905-0D7A-4D35-8BD4-2B0BD83EF503}" sibTransId="{143A3EE5-5984-4994-8795-2DF70E5549E4}"/>
    <dgm:cxn modelId="{F7E0BCCC-EEB9-4DCC-AB21-C88AB4129905}" type="presOf" srcId="{0A3673AE-72CB-425D-8354-62F1AB7C25FF}" destId="{592B6CFA-21CC-4137-AB85-582325878E7D}" srcOrd="0" destOrd="0" presId="urn:microsoft.com/office/officeart/2005/8/layout/default"/>
    <dgm:cxn modelId="{F8E178E3-0BE4-40E2-8658-7A914E037F58}" srcId="{D86829E5-AA63-4C6B-9ED6-72D4281233AB}" destId="{0CBB5E89-4933-4D32-893F-56FDCB648FE8}" srcOrd="4" destOrd="0" parTransId="{07B9814C-6CE0-45BA-AFAF-313AD0FCA78E}" sibTransId="{38158F80-84B0-4A18-A07F-2CED37EF3D93}"/>
    <dgm:cxn modelId="{48BF8028-F96A-4C68-A809-460596E4D7DF}" type="presOf" srcId="{A1E1ECDD-852E-4CCB-BF24-2A81CF5257EF}" destId="{D402A3BC-DCF4-4FF7-B3B8-59565471626D}" srcOrd="0" destOrd="0" presId="urn:microsoft.com/office/officeart/2005/8/layout/default"/>
    <dgm:cxn modelId="{6893376B-939D-4F52-860D-317BBDFCAB6A}" type="presOf" srcId="{13118D35-BC06-4ABD-8870-C022367E67BC}" destId="{DED05657-671A-4937-8AFC-04134EE85EF9}" srcOrd="0" destOrd="0" presId="urn:microsoft.com/office/officeart/2005/8/layout/default"/>
    <dgm:cxn modelId="{C446023D-9A11-40C2-8DDB-FA1D03C15699}" type="presParOf" srcId="{BC715B5C-8885-41D1-AC5D-173A03E2835E}" destId="{D402A3BC-DCF4-4FF7-B3B8-59565471626D}" srcOrd="0" destOrd="0" presId="urn:microsoft.com/office/officeart/2005/8/layout/default"/>
    <dgm:cxn modelId="{C9F864C9-FBB4-4BC7-8CA7-8D696462DDDA}" type="presParOf" srcId="{BC715B5C-8885-41D1-AC5D-173A03E2835E}" destId="{CE5068B9-365B-4708-831D-72C2D6814849}" srcOrd="1" destOrd="0" presId="urn:microsoft.com/office/officeart/2005/8/layout/default"/>
    <dgm:cxn modelId="{767B4238-F6D2-42A1-AEA9-2793CFB81F89}" type="presParOf" srcId="{BC715B5C-8885-41D1-AC5D-173A03E2835E}" destId="{8A1CA542-8057-4BA6-A2EE-B2DAFD2F37D0}" srcOrd="2" destOrd="0" presId="urn:microsoft.com/office/officeart/2005/8/layout/default"/>
    <dgm:cxn modelId="{FFA2879E-F13A-4E1C-A844-272467D45E44}" type="presParOf" srcId="{BC715B5C-8885-41D1-AC5D-173A03E2835E}" destId="{23E6F6F5-B9A2-4119-93B3-E478F2626481}" srcOrd="3" destOrd="0" presId="urn:microsoft.com/office/officeart/2005/8/layout/default"/>
    <dgm:cxn modelId="{1EFEF5EB-4539-4A76-B513-F221FBD85143}" type="presParOf" srcId="{BC715B5C-8885-41D1-AC5D-173A03E2835E}" destId="{DED05657-671A-4937-8AFC-04134EE85EF9}" srcOrd="4" destOrd="0" presId="urn:microsoft.com/office/officeart/2005/8/layout/default"/>
    <dgm:cxn modelId="{2AFBA1CC-EB2A-40F5-8A48-2CCC6CF10F51}" type="presParOf" srcId="{BC715B5C-8885-41D1-AC5D-173A03E2835E}" destId="{E096DF07-16B5-4D5E-A97D-5F5CD2EDFF76}" srcOrd="5" destOrd="0" presId="urn:microsoft.com/office/officeart/2005/8/layout/default"/>
    <dgm:cxn modelId="{3887CDDC-6901-4E2B-B7DF-70A9B30385DB}" type="presParOf" srcId="{BC715B5C-8885-41D1-AC5D-173A03E2835E}" destId="{E23F21EB-10F2-45C5-AA0E-0A4903B98A64}" srcOrd="6" destOrd="0" presId="urn:microsoft.com/office/officeart/2005/8/layout/default"/>
    <dgm:cxn modelId="{05FEC129-6D74-4D8E-9AA3-57DD55A7AB86}" type="presParOf" srcId="{BC715B5C-8885-41D1-AC5D-173A03E2835E}" destId="{7F5C727B-CF63-4EC4-A0FE-75A1903976A1}" srcOrd="7" destOrd="0" presId="urn:microsoft.com/office/officeart/2005/8/layout/default"/>
    <dgm:cxn modelId="{BAD906D4-7EF8-4449-9771-E1CBA6262847}" type="presParOf" srcId="{BC715B5C-8885-41D1-AC5D-173A03E2835E}" destId="{EB03491F-A6C9-4E15-9920-07CBC2DBD384}" srcOrd="8" destOrd="0" presId="urn:microsoft.com/office/officeart/2005/8/layout/default"/>
    <dgm:cxn modelId="{4078C316-D0E5-4A30-A544-CFE4323E7D44}" type="presParOf" srcId="{BC715B5C-8885-41D1-AC5D-173A03E2835E}" destId="{E2816843-2250-4C30-B6E1-D5430B4E1F1B}" srcOrd="9" destOrd="0" presId="urn:microsoft.com/office/officeart/2005/8/layout/default"/>
    <dgm:cxn modelId="{4274D0C0-A1A0-47D9-859F-25EDC151EB7F}" type="presParOf" srcId="{BC715B5C-8885-41D1-AC5D-173A03E2835E}" destId="{A4DB3CB9-0972-4AE2-8E0C-382E9B188B21}" srcOrd="10" destOrd="0" presId="urn:microsoft.com/office/officeart/2005/8/layout/default"/>
    <dgm:cxn modelId="{A1B8CC26-5031-400F-9E99-52ED0A3D6930}" type="presParOf" srcId="{BC715B5C-8885-41D1-AC5D-173A03E2835E}" destId="{6953F4D1-5B62-474E-9947-7362D7B4E40F}" srcOrd="11" destOrd="0" presId="urn:microsoft.com/office/officeart/2005/8/layout/default"/>
    <dgm:cxn modelId="{5BFB55C7-3E58-427D-B920-573FA34E8481}" type="presParOf" srcId="{BC715B5C-8885-41D1-AC5D-173A03E2835E}" destId="{CB893B41-6237-429E-BB71-30144E668F7A}" srcOrd="12" destOrd="0" presId="urn:microsoft.com/office/officeart/2005/8/layout/default"/>
    <dgm:cxn modelId="{8D7AA4EF-77DE-43B3-8FDB-F96DDF180390}" type="presParOf" srcId="{BC715B5C-8885-41D1-AC5D-173A03E2835E}" destId="{8E4CB52B-5CC6-4C74-A1B7-5B2F5538D6B0}" srcOrd="13" destOrd="0" presId="urn:microsoft.com/office/officeart/2005/8/layout/default"/>
    <dgm:cxn modelId="{F28DC1BC-1B5D-4217-8E88-E253D21A52FF}" type="presParOf" srcId="{BC715B5C-8885-41D1-AC5D-173A03E2835E}" destId="{D9544E60-C3A0-4440-A89C-D9E3A27D9BAC}" srcOrd="14" destOrd="0" presId="urn:microsoft.com/office/officeart/2005/8/layout/default"/>
    <dgm:cxn modelId="{C9D81A2B-8FA4-4507-A0A5-8BA7DFD02013}" type="presParOf" srcId="{BC715B5C-8885-41D1-AC5D-173A03E2835E}" destId="{2E75CC04-7C96-4FF8-83A7-3871DBE93B5D}" srcOrd="15" destOrd="0" presId="urn:microsoft.com/office/officeart/2005/8/layout/default"/>
    <dgm:cxn modelId="{F3B18996-0BD2-4B40-8300-BD8B79E834FF}" type="presParOf" srcId="{BC715B5C-8885-41D1-AC5D-173A03E2835E}" destId="{BDA5FF79-7A57-48ED-B43A-58094A375F11}" srcOrd="16" destOrd="0" presId="urn:microsoft.com/office/officeart/2005/8/layout/default"/>
    <dgm:cxn modelId="{D8475368-E467-47ED-AF6C-51EC26EA8D9D}" type="presParOf" srcId="{BC715B5C-8885-41D1-AC5D-173A03E2835E}" destId="{794C0E3E-C2D3-4FCB-89D1-C97974B147AE}" srcOrd="17" destOrd="0" presId="urn:microsoft.com/office/officeart/2005/8/layout/default"/>
    <dgm:cxn modelId="{E196D113-6FB3-415F-9843-CF07F27A7359}" type="presParOf" srcId="{BC715B5C-8885-41D1-AC5D-173A03E2835E}" destId="{592B6CFA-21CC-4137-AB85-582325878E7D}" srcOrd="18" destOrd="0" presId="urn:microsoft.com/office/officeart/2005/8/layout/default"/>
    <dgm:cxn modelId="{9C4A74FD-EAD6-4236-9F01-0227702C6698}" type="presParOf" srcId="{BC715B5C-8885-41D1-AC5D-173A03E2835E}" destId="{4C5D6AAE-050F-4C6E-B79F-D7218C2D1BFC}" srcOrd="19" destOrd="0" presId="urn:microsoft.com/office/officeart/2005/8/layout/default"/>
    <dgm:cxn modelId="{5521FB30-B399-4FCA-8A92-D5FE5AA31BF5}" type="presParOf" srcId="{BC715B5C-8885-41D1-AC5D-173A03E2835E}" destId="{F6055D98-D8F2-4890-ACA7-F2C710B5CA41}" srcOrd="20" destOrd="0" presId="urn:microsoft.com/office/officeart/2005/8/layout/default"/>
    <dgm:cxn modelId="{34694006-D0F3-40A5-A38F-36EDC3FEEA8D}" type="presParOf" srcId="{BC715B5C-8885-41D1-AC5D-173A03E2835E}" destId="{8981D680-D669-4883-B1E3-CA93AB5D18D6}" srcOrd="21" destOrd="0" presId="urn:microsoft.com/office/officeart/2005/8/layout/default"/>
    <dgm:cxn modelId="{4BC3CF25-7219-47CD-92FA-1D40F88F1E4A}" type="presParOf" srcId="{BC715B5C-8885-41D1-AC5D-173A03E2835E}" destId="{1B0DEA0D-1A0E-4FD7-B22E-3E86DB61ADD7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2A3BC-DCF4-4FF7-B3B8-59565471626D}">
      <dsp:nvSpPr>
        <dsp:cNvPr id="0" name=""/>
        <dsp:cNvSpPr/>
      </dsp:nvSpPr>
      <dsp:spPr>
        <a:xfrm>
          <a:off x="2560" y="224538"/>
          <a:ext cx="2031675" cy="1219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Helvetica" panose="020B0604020202020204" pitchFamily="34" charset="0"/>
              <a:cs typeface="Helvetica" panose="020B0604020202020204" pitchFamily="34" charset="0"/>
            </a:rPr>
            <a:t>Welding/Fabrication</a:t>
          </a:r>
          <a:endParaRPr lang="en-GB" sz="21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560" y="224538"/>
        <a:ext cx="2031675" cy="1219005"/>
      </dsp:txXfrm>
    </dsp:sp>
    <dsp:sp modelId="{8A1CA542-8057-4BA6-A2EE-B2DAFD2F37D0}">
      <dsp:nvSpPr>
        <dsp:cNvPr id="0" name=""/>
        <dsp:cNvSpPr/>
      </dsp:nvSpPr>
      <dsp:spPr>
        <a:xfrm>
          <a:off x="2237404" y="224538"/>
          <a:ext cx="2031675" cy="1219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Helvetica" panose="020B0604020202020204" pitchFamily="34" charset="0"/>
              <a:cs typeface="Helvetica" panose="020B0604020202020204" pitchFamily="34" charset="0"/>
            </a:rPr>
            <a:t>Planning</a:t>
          </a:r>
          <a:endParaRPr lang="en-GB" sz="21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37404" y="224538"/>
        <a:ext cx="2031675" cy="1219005"/>
      </dsp:txXfrm>
    </dsp:sp>
    <dsp:sp modelId="{DED05657-671A-4937-8AFC-04134EE85EF9}">
      <dsp:nvSpPr>
        <dsp:cNvPr id="0" name=""/>
        <dsp:cNvSpPr/>
      </dsp:nvSpPr>
      <dsp:spPr>
        <a:xfrm>
          <a:off x="4472247" y="224538"/>
          <a:ext cx="2031675" cy="1219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Helvetica" panose="020B0604020202020204" pitchFamily="34" charset="0"/>
              <a:cs typeface="Helvetica" panose="020B0604020202020204" pitchFamily="34" charset="0"/>
            </a:rPr>
            <a:t>Groundworks</a:t>
          </a:r>
          <a:endParaRPr lang="en-GB" sz="21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472247" y="224538"/>
        <a:ext cx="2031675" cy="1219005"/>
      </dsp:txXfrm>
    </dsp:sp>
    <dsp:sp modelId="{E23F21EB-10F2-45C5-AA0E-0A4903B98A64}">
      <dsp:nvSpPr>
        <dsp:cNvPr id="0" name=""/>
        <dsp:cNvSpPr/>
      </dsp:nvSpPr>
      <dsp:spPr>
        <a:xfrm>
          <a:off x="6707091" y="224538"/>
          <a:ext cx="2031675" cy="1219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chemeClr val="lt1"/>
              </a:solidFill>
              <a:latin typeface="Helvetica" panose="020B0604020202020204" pitchFamily="34" charset="0"/>
              <a:ea typeface="Gill Sans"/>
              <a:cs typeface="Helvetica" panose="020B0604020202020204" pitchFamily="34" charset="0"/>
              <a:sym typeface="Gill Sans"/>
            </a:rPr>
            <a:t>Safety Equipment</a:t>
          </a:r>
        </a:p>
      </dsp:txBody>
      <dsp:txXfrm>
        <a:off x="6707091" y="224538"/>
        <a:ext cx="2031675" cy="1219005"/>
      </dsp:txXfrm>
    </dsp:sp>
    <dsp:sp modelId="{EB03491F-A6C9-4E15-9920-07CBC2DBD384}">
      <dsp:nvSpPr>
        <dsp:cNvPr id="0" name=""/>
        <dsp:cNvSpPr/>
      </dsp:nvSpPr>
      <dsp:spPr>
        <a:xfrm>
          <a:off x="2560" y="1646711"/>
          <a:ext cx="2031675" cy="1219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Helvetica" panose="020B0604020202020204" pitchFamily="34" charset="0"/>
              <a:cs typeface="Helvetica" panose="020B0604020202020204" pitchFamily="34" charset="0"/>
            </a:rPr>
            <a:t>Legal/Planning</a:t>
          </a:r>
          <a:endParaRPr lang="en-GB" sz="21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560" y="1646711"/>
        <a:ext cx="2031675" cy="1219005"/>
      </dsp:txXfrm>
    </dsp:sp>
    <dsp:sp modelId="{A4DB3CB9-0972-4AE2-8E0C-382E9B188B21}">
      <dsp:nvSpPr>
        <dsp:cNvPr id="0" name=""/>
        <dsp:cNvSpPr/>
      </dsp:nvSpPr>
      <dsp:spPr>
        <a:xfrm>
          <a:off x="2237404" y="1646711"/>
          <a:ext cx="2031675" cy="1219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Helvetica" panose="020B0604020202020204" pitchFamily="34" charset="0"/>
              <a:cs typeface="Helvetica" panose="020B0604020202020204" pitchFamily="34" charset="0"/>
            </a:rPr>
            <a:t>Crewing Services</a:t>
          </a:r>
          <a:endParaRPr lang="en-GB" sz="21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37404" y="1646711"/>
        <a:ext cx="2031675" cy="1219005"/>
      </dsp:txXfrm>
    </dsp:sp>
    <dsp:sp modelId="{CB893B41-6237-429E-BB71-30144E668F7A}">
      <dsp:nvSpPr>
        <dsp:cNvPr id="0" name=""/>
        <dsp:cNvSpPr/>
      </dsp:nvSpPr>
      <dsp:spPr>
        <a:xfrm>
          <a:off x="4472247" y="1646711"/>
          <a:ext cx="2031675" cy="1219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Helvetica" panose="020B0604020202020204" pitchFamily="34" charset="0"/>
              <a:cs typeface="Helvetica" panose="020B0604020202020204" pitchFamily="34" charset="0"/>
            </a:rPr>
            <a:t>Communication</a:t>
          </a:r>
          <a:endParaRPr lang="en-GB" sz="21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472247" y="1646711"/>
        <a:ext cx="2031675" cy="1219005"/>
      </dsp:txXfrm>
    </dsp:sp>
    <dsp:sp modelId="{D9544E60-C3A0-4440-A89C-D9E3A27D9BAC}">
      <dsp:nvSpPr>
        <dsp:cNvPr id="0" name=""/>
        <dsp:cNvSpPr/>
      </dsp:nvSpPr>
      <dsp:spPr>
        <a:xfrm>
          <a:off x="6707091" y="1646711"/>
          <a:ext cx="2031675" cy="1219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Helvetica" panose="020B0604020202020204" pitchFamily="34" charset="0"/>
              <a:cs typeface="Helvetica" panose="020B0604020202020204" pitchFamily="34" charset="0"/>
            </a:rPr>
            <a:t>Port Services</a:t>
          </a:r>
          <a:endParaRPr lang="en-GB" sz="21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707091" y="1646711"/>
        <a:ext cx="2031675" cy="1219005"/>
      </dsp:txXfrm>
    </dsp:sp>
    <dsp:sp modelId="{BDA5FF79-7A57-48ED-B43A-58094A375F11}">
      <dsp:nvSpPr>
        <dsp:cNvPr id="0" name=""/>
        <dsp:cNvSpPr/>
      </dsp:nvSpPr>
      <dsp:spPr>
        <a:xfrm>
          <a:off x="2560" y="3091570"/>
          <a:ext cx="2031675" cy="1219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Helvetica" panose="020B0604020202020204" pitchFamily="34" charset="0"/>
              <a:cs typeface="Helvetica" panose="020B0604020202020204" pitchFamily="34" charset="0"/>
            </a:rPr>
            <a:t>Construction</a:t>
          </a:r>
          <a:endParaRPr lang="en-GB" sz="21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560" y="3091570"/>
        <a:ext cx="2031675" cy="1219005"/>
      </dsp:txXfrm>
    </dsp:sp>
    <dsp:sp modelId="{592B6CFA-21CC-4137-AB85-582325878E7D}">
      <dsp:nvSpPr>
        <dsp:cNvPr id="0" name=""/>
        <dsp:cNvSpPr/>
      </dsp:nvSpPr>
      <dsp:spPr>
        <a:xfrm>
          <a:off x="2237404" y="3068884"/>
          <a:ext cx="2031675" cy="1219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Helvetica" panose="020B0604020202020204" pitchFamily="34" charset="0"/>
              <a:cs typeface="Helvetica" panose="020B0604020202020204" pitchFamily="34" charset="0"/>
            </a:rPr>
            <a:t>Safety</a:t>
          </a:r>
          <a:endParaRPr lang="en-GB" sz="21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37404" y="3068884"/>
        <a:ext cx="2031675" cy="1219005"/>
      </dsp:txXfrm>
    </dsp:sp>
    <dsp:sp modelId="{F6055D98-D8F2-4890-ACA7-F2C710B5CA41}">
      <dsp:nvSpPr>
        <dsp:cNvPr id="0" name=""/>
        <dsp:cNvSpPr/>
      </dsp:nvSpPr>
      <dsp:spPr>
        <a:xfrm>
          <a:off x="4472247" y="3068884"/>
          <a:ext cx="2031675" cy="1219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Helvetica" panose="020B0604020202020204" pitchFamily="34" charset="0"/>
              <a:cs typeface="Helvetica" panose="020B0604020202020204" pitchFamily="34" charset="0"/>
            </a:rPr>
            <a:t>Drones/Surveying</a:t>
          </a:r>
          <a:endParaRPr lang="en-GB" sz="21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472247" y="3068884"/>
        <a:ext cx="2031675" cy="1219005"/>
      </dsp:txXfrm>
    </dsp:sp>
    <dsp:sp modelId="{1B0DEA0D-1A0E-4FD7-B22E-3E86DB61ADD7}">
      <dsp:nvSpPr>
        <dsp:cNvPr id="0" name=""/>
        <dsp:cNvSpPr/>
      </dsp:nvSpPr>
      <dsp:spPr>
        <a:xfrm>
          <a:off x="6707091" y="3068884"/>
          <a:ext cx="2031675" cy="1219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Helvetica" panose="020B0604020202020204" pitchFamily="34" charset="0"/>
              <a:cs typeface="Helvetica" panose="020B0604020202020204" pitchFamily="34" charset="0"/>
            </a:rPr>
            <a:t>Marine Science</a:t>
          </a:r>
          <a:endParaRPr lang="en-GB" sz="21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707091" y="3068884"/>
        <a:ext cx="2031675" cy="1219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E0425-346C-4F46-B8DF-B1D78970AE67}" type="datetimeFigureOut">
              <a:rPr lang="en-GB" smtClean="0"/>
              <a:t>05/07/23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E6ACB-C488-45AA-B04E-5B01DDADD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21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are we here?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E6ACB-C488-45AA-B04E-5B01DDADD36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165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Career in sales, marketing and relationship management</a:t>
            </a:r>
            <a:endParaRPr dirty="0"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2778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917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 detail to flag:</a:t>
            </a:r>
          </a:p>
          <a:p>
            <a:r>
              <a:rPr lang="en-US" dirty="0"/>
              <a:t>OPEX future ways of working</a:t>
            </a:r>
          </a:p>
          <a:p>
            <a:r>
              <a:rPr lang="en-US" dirty="0"/>
              <a:t>future construction opportunity- net bio-diversity gain/ coexistence </a:t>
            </a:r>
          </a:p>
          <a:p>
            <a:r>
              <a:rPr lang="en-US" dirty="0"/>
              <a:t>Hydrogen </a:t>
            </a:r>
            <a:r>
              <a:rPr lang="en-US" dirty="0" err="1"/>
              <a:t>opp</a:t>
            </a:r>
            <a:r>
              <a:rPr lang="en-US" dirty="0"/>
              <a:t> around </a:t>
            </a:r>
            <a:r>
              <a:rPr lang="en-US" dirty="0" err="1"/>
              <a:t>bacton</a:t>
            </a:r>
            <a:endParaRPr lang="en-US" dirty="0"/>
          </a:p>
          <a:p>
            <a:r>
              <a:rPr lang="en-US" dirty="0"/>
              <a:t>Clean marine- three active ports</a:t>
            </a:r>
          </a:p>
          <a:p>
            <a:r>
              <a:rPr lang="en-US" dirty="0"/>
              <a:t>Academic work in region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4E6120-70E1-0349-B04C-C5C9ABEC85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543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Anglian water, Vattenfall, </a:t>
            </a:r>
            <a:r>
              <a:rPr lang="en-US" dirty="0" err="1"/>
              <a:t>ceraphi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E6ACB-C488-45AA-B04E-5B01DDADD36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734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Anglian water, Vattenfall, </a:t>
            </a:r>
            <a:r>
              <a:rPr lang="en-US" dirty="0" err="1"/>
              <a:t>ceraphi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E6ACB-C488-45AA-B04E-5B01DDADD36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530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Anglian water, Vattenfall, </a:t>
            </a:r>
            <a:r>
              <a:rPr lang="en-US" dirty="0" err="1"/>
              <a:t>ceraphi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E6ACB-C488-45AA-B04E-5B01DDADD36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988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you use LinkedIn?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E6ACB-C488-45AA-B04E-5B01DDADD36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59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customXml" Target="../../customXml/item4.xml"/><Relationship Id="rId2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B316BCE-6838-4CDD-94A7-ECF28C1AB9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7389" y="0"/>
            <a:ext cx="9269925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6028779-60B4-4568-A133-44C4EB400E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6221" y="6226036"/>
            <a:ext cx="1649319" cy="4346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1081710-9DE7-45F5-8E00-9FD5270D6C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7237" y="6234585"/>
            <a:ext cx="1998465" cy="35972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1C0C9A7-D8CE-47CF-BDD2-AD257633E6D7}"/>
              </a:ext>
            </a:extLst>
          </p:cNvPr>
          <p:cNvSpPr/>
          <p:nvPr userDrawn="1"/>
        </p:nvSpPr>
        <p:spPr>
          <a:xfrm>
            <a:off x="1887941" y="1514901"/>
            <a:ext cx="9234984" cy="3384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3D48AC0-6542-4219-A789-425C61DCC768}"/>
              </a:ext>
            </a:extLst>
          </p:cNvPr>
          <p:cNvSpPr/>
          <p:nvPr userDrawn="1"/>
        </p:nvSpPr>
        <p:spPr>
          <a:xfrm>
            <a:off x="1069075" y="1514901"/>
            <a:ext cx="818865" cy="33846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998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A5DA6C-CA78-4387-B949-001000982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15B15BE-40D9-4B93-9FA2-5EA40D0E5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41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95C8BB3-342C-413E-89B0-0A196FD3C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9649F8F-A70F-450C-ABD4-185E37C71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462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men on a boat&#10;&#10;Description automatically generated with low confidence">
            <a:extLst>
              <a:ext uri="{FF2B5EF4-FFF2-40B4-BE49-F238E27FC236}">
                <a16:creationId xmlns="" xmlns:a16="http://schemas.microsoft.com/office/drawing/2014/main" id="{01372EB0-230B-B444-A25D-126E35B32A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1926DA6-A1B9-7947-8CE2-D137C65AD6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7810" y="2279794"/>
            <a:ext cx="6063823" cy="391621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296B2D62-7462-B64D-B2B4-460ACA2FC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1467" y="3683000"/>
            <a:ext cx="5194534" cy="991569"/>
          </a:xfrm>
        </p:spPr>
        <p:txBody>
          <a:bodyPr/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0" indent="0">
              <a:spcBef>
                <a:spcPts val="1200"/>
              </a:spcBef>
              <a:buNone/>
              <a:defRPr b="1" i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marL="0" indent="0">
              <a:buNone/>
              <a:defRPr b="1" i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marL="1028700" indent="0">
              <a:buNone/>
              <a:defRPr b="1" i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1371600" indent="0">
              <a:buNone/>
              <a:defRPr b="1" i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/>
            <a:r>
              <a:rPr lang="en-GB" dirty="0"/>
              <a:t>PAGE TITLE HERE PAGE 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D1C4E55C-3BA1-254C-859A-79409E4D9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1466" y="4797921"/>
            <a:ext cx="5194534" cy="791319"/>
          </a:xfrm>
        </p:spPr>
        <p:txBody>
          <a:bodyPr>
            <a:normAutofit/>
          </a:bodyPr>
          <a:lstStyle>
            <a:lvl1pPr marL="0" indent="0">
              <a:buNone/>
              <a:defRPr lang="en-GB" sz="1600" b="1" i="0" dirty="0" smtClean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dirty="0"/>
              <a:t>Presenter Name Surname Date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="" xmlns:a16="http://schemas.microsoft.com/office/drawing/2014/main" id="{CF41DA8B-E150-764F-A953-368CB7FA99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63" y="2708920"/>
            <a:ext cx="2159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8375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2" pos="332">
          <p15:clr>
            <a:srgbClr val="FBAE40"/>
          </p15:clr>
        </p15:guide>
        <p15:guide id="4" orient="horz" pos="3903">
          <p15:clr>
            <a:srgbClr val="FBAE40"/>
          </p15:clr>
        </p15:guide>
        <p15:guide id="6" pos="63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B57702AA-DCBF-6745-9CAF-9CB375DF094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371" y="467004"/>
            <a:ext cx="5664629" cy="873765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CLICK HERE TO ADD SLIDE HEADING</a:t>
            </a: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="" xmlns:a16="http://schemas.microsoft.com/office/drawing/2014/main" id="{F784C756-C676-8C4A-A318-432AB2C2BC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580329"/>
            <a:ext cx="11473605" cy="3864896"/>
          </a:xfrm>
        </p:spPr>
        <p:txBody>
          <a:bodyPr lIns="0">
            <a:noAutofit/>
          </a:bodyPr>
          <a:lstStyle>
            <a:lvl1pPr marL="342900" marR="0" indent="-342900" algn="l" defTabSz="685800" rtl="0" eaLnBrk="1" fontAlgn="auto" latinLnBrk="0" hangingPunct="1">
              <a:lnSpc>
                <a:spcPts val="2500"/>
              </a:lnSpc>
              <a:spcBef>
                <a:spcPts val="1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000" baseline="0">
                <a:solidFill>
                  <a:schemeClr val="accent1"/>
                </a:solidFill>
              </a:defRPr>
            </a:lvl1pPr>
            <a:lvl2pPr>
              <a:buClr>
                <a:srgbClr val="00A7B5"/>
              </a:buClr>
              <a:defRPr sz="1800">
                <a:solidFill>
                  <a:schemeClr val="accent1"/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20pt</a:t>
            </a:r>
          </a:p>
          <a:p>
            <a:pPr lvl="1"/>
            <a:r>
              <a:rPr lang="en-US" dirty="0"/>
              <a:t>Secondary bullet</a:t>
            </a:r>
          </a:p>
          <a:p>
            <a:pPr lvl="0"/>
            <a:r>
              <a:rPr lang="en-US" dirty="0" err="1"/>
              <a:t>Colour</a:t>
            </a:r>
            <a:r>
              <a:rPr lang="en-US" dirty="0"/>
              <a:t>: Blue-Gray, Accent 1</a:t>
            </a:r>
          </a:p>
          <a:p>
            <a:pPr lvl="0"/>
            <a:r>
              <a:rPr lang="en-US" dirty="0"/>
              <a:t>Line spacing: exactly 25pt</a:t>
            </a:r>
          </a:p>
          <a:p>
            <a:pPr lvl="0"/>
            <a:r>
              <a:rPr lang="en-US" dirty="0"/>
              <a:t>Paragraph spacing before: 15pt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="" xmlns:a16="http://schemas.microsoft.com/office/drawing/2014/main" id="{7C760E05-A231-6942-A2EB-AF1F70BC8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7708" y="6196013"/>
            <a:ext cx="1547242" cy="500578"/>
          </a:xfrm>
          <a:prstGeom prst="rect">
            <a:avLst/>
          </a:prstGeom>
        </p:spPr>
      </p:pic>
      <p:sp>
        <p:nvSpPr>
          <p:cNvPr id="15" name="Triangle 1">
            <a:extLst>
              <a:ext uri="{FF2B5EF4-FFF2-40B4-BE49-F238E27FC236}">
                <a16:creationId xmlns="" xmlns:a16="http://schemas.microsoft.com/office/drawing/2014/main" id="{531D8EFE-AFCA-4073-9E73-3CE9744E672E}"/>
              </a:ext>
            </a:extLst>
          </p:cNvPr>
          <p:cNvSpPr/>
          <p:nvPr userDrawn="1"/>
        </p:nvSpPr>
        <p:spPr>
          <a:xfrm>
            <a:off x="4011724" y="5733256"/>
            <a:ext cx="8184232" cy="1124744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="" xmlns:a16="http://schemas.microsoft.com/office/drawing/2014/main" id="{366C86AC-51DF-4723-AB12-24F7170C26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64" y="6126501"/>
            <a:ext cx="1547242" cy="50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3568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2" pos="332">
          <p15:clr>
            <a:srgbClr val="FBAE40"/>
          </p15:clr>
        </p15:guide>
        <p15:guide id="3" pos="7348">
          <p15:clr>
            <a:srgbClr val="FBAE40"/>
          </p15:clr>
        </p15:guide>
        <p15:guide id="4" orient="horz" pos="3903">
          <p15:clr>
            <a:srgbClr val="FBAE40"/>
          </p15:clr>
        </p15:guide>
        <p15:guide id="5" orient="horz" pos="754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4201">
          <p15:clr>
            <a:srgbClr val="FBAE40"/>
          </p15:clr>
        </p15:guide>
        <p15:guide id="8" orient="horz" pos="255">
          <p15:clr>
            <a:srgbClr val="FBAE40"/>
          </p15:clr>
        </p15:guide>
        <p15:guide id="9" orient="horz" pos="107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3F8C90E-2C09-3646-8F0A-1BBA71269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-1"/>
            <a:ext cx="6096000" cy="6627079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877D98DD-457C-1240-8D81-3E5FBBE72C7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371" y="467004"/>
            <a:ext cx="4800533" cy="873765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CLICK HERE TO ADD SLIDE HEADING</a:t>
            </a:r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="" xmlns:a16="http://schemas.microsoft.com/office/drawing/2014/main" id="{85686836-08B3-4843-AB0B-2CA3FE0457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580328"/>
            <a:ext cx="5280917" cy="4854575"/>
          </a:xfrm>
        </p:spPr>
        <p:txBody>
          <a:bodyPr lIns="0">
            <a:noAutofit/>
          </a:bodyPr>
          <a:lstStyle>
            <a:lvl1pPr marL="342900" marR="0" indent="-342900" algn="l" defTabSz="685800" rtl="0" eaLnBrk="1" fontAlgn="auto" latinLnBrk="0" hangingPunct="1">
              <a:lnSpc>
                <a:spcPts val="2500"/>
              </a:lnSpc>
              <a:spcBef>
                <a:spcPts val="1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000" baseline="0">
                <a:solidFill>
                  <a:schemeClr val="accent1"/>
                </a:solidFill>
              </a:defRPr>
            </a:lvl1pPr>
            <a:lvl2pPr>
              <a:buClr>
                <a:srgbClr val="00A7B5"/>
              </a:buClr>
              <a:defRPr sz="1800">
                <a:solidFill>
                  <a:schemeClr val="accent1"/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20pt</a:t>
            </a:r>
          </a:p>
          <a:p>
            <a:pPr lvl="1"/>
            <a:r>
              <a:rPr lang="en-US" dirty="0"/>
              <a:t>Secondary bullet</a:t>
            </a:r>
          </a:p>
          <a:p>
            <a:pPr lvl="0"/>
            <a:r>
              <a:rPr lang="en-US" dirty="0" err="1"/>
              <a:t>Colour</a:t>
            </a:r>
            <a:r>
              <a:rPr lang="en-US" dirty="0"/>
              <a:t>: Blue-Gray, Accent 1</a:t>
            </a:r>
          </a:p>
          <a:p>
            <a:pPr lvl="0"/>
            <a:r>
              <a:rPr lang="en-US" dirty="0"/>
              <a:t>Line spacing: exactly 25pt</a:t>
            </a:r>
          </a:p>
          <a:p>
            <a:pPr lvl="0"/>
            <a:r>
              <a:rPr lang="en-US" dirty="0"/>
              <a:t>Paragraph spacing before: 15pt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="" xmlns:a16="http://schemas.microsoft.com/office/drawing/2014/main" id="{7320AC7F-587F-9C4F-B537-A41D0ABE9B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7708" y="6196013"/>
            <a:ext cx="1547242" cy="500578"/>
          </a:xfrm>
          <a:prstGeom prst="rect">
            <a:avLst/>
          </a:prstGeom>
        </p:spPr>
      </p:pic>
      <p:sp>
        <p:nvSpPr>
          <p:cNvPr id="7" name="Triangle 1">
            <a:extLst>
              <a:ext uri="{FF2B5EF4-FFF2-40B4-BE49-F238E27FC236}">
                <a16:creationId xmlns="" xmlns:a16="http://schemas.microsoft.com/office/drawing/2014/main" id="{77E7062C-95A9-42CD-8E62-F80D6CCF583D}"/>
              </a:ext>
            </a:extLst>
          </p:cNvPr>
          <p:cNvSpPr/>
          <p:nvPr userDrawn="1"/>
        </p:nvSpPr>
        <p:spPr>
          <a:xfrm>
            <a:off x="4007768" y="5733256"/>
            <a:ext cx="8184232" cy="1124744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="" xmlns:a16="http://schemas.microsoft.com/office/drawing/2014/main" id="{AB71F7B7-5700-41A2-ACC9-55238028DA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408" y="6126501"/>
            <a:ext cx="1547242" cy="500578"/>
          </a:xfrm>
          <a:prstGeom prst="rect">
            <a:avLst/>
          </a:prstGeom>
        </p:spPr>
      </p:pic>
      <p:sp>
        <p:nvSpPr>
          <p:cNvPr id="14" name="Triangle 1">
            <a:extLst>
              <a:ext uri="{FF2B5EF4-FFF2-40B4-BE49-F238E27FC236}">
                <a16:creationId xmlns="" xmlns:a16="http://schemas.microsoft.com/office/drawing/2014/main" id="{AEC7DE96-4F76-4EC4-8FC1-18FD614004B7}"/>
              </a:ext>
            </a:extLst>
          </p:cNvPr>
          <p:cNvSpPr/>
          <p:nvPr userDrawn="1"/>
        </p:nvSpPr>
        <p:spPr>
          <a:xfrm>
            <a:off x="4007768" y="5768766"/>
            <a:ext cx="8184232" cy="1124744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="" xmlns:a16="http://schemas.microsoft.com/office/drawing/2014/main" id="{CD0173D5-E782-4BFF-A3A8-FF161239F5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408" y="6162011"/>
            <a:ext cx="1547242" cy="50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1401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4">
          <p15:clr>
            <a:srgbClr val="FBAE40"/>
          </p15:clr>
        </p15:guide>
        <p15:guide id="2" pos="332">
          <p15:clr>
            <a:srgbClr val="FBAE40"/>
          </p15:clr>
        </p15:guide>
        <p15:guide id="3" pos="7348">
          <p15:clr>
            <a:srgbClr val="FBAE40"/>
          </p15:clr>
        </p15:guide>
        <p15:guide id="4" orient="horz" pos="3903">
          <p15:clr>
            <a:srgbClr val="FBAE40"/>
          </p15:clr>
        </p15:guide>
        <p15:guide id="5" orient="horz" pos="84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420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1AE3D2D-0203-B547-83BD-362BE4092A4B}"/>
              </a:ext>
            </a:extLst>
          </p:cNvPr>
          <p:cNvSpPr/>
          <p:nvPr userDrawn="1"/>
        </p:nvSpPr>
        <p:spPr>
          <a:xfrm flipH="1">
            <a:off x="0" y="0"/>
            <a:ext cx="811318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6">
            <a:extLst>
              <a:ext uri="{FF2B5EF4-FFF2-40B4-BE49-F238E27FC236}">
                <a16:creationId xmlns="" xmlns:a16="http://schemas.microsoft.com/office/drawing/2014/main" id="{45514322-743F-3D48-A4AA-EBB57FA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050" y="1580328"/>
            <a:ext cx="7105649" cy="4854575"/>
          </a:xfrm>
        </p:spPr>
        <p:txBody>
          <a:bodyPr lIns="0">
            <a:noAutofit/>
          </a:bodyPr>
          <a:lstStyle>
            <a:lvl1pPr marL="342900" marR="0" indent="-342900" algn="l" defTabSz="685800" rtl="0" eaLnBrk="1" fontAlgn="auto" latinLnBrk="0" hangingPunct="1">
              <a:lnSpc>
                <a:spcPts val="25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20pt</a:t>
            </a:r>
          </a:p>
          <a:p>
            <a:pPr lvl="1"/>
            <a:r>
              <a:rPr lang="en-US" dirty="0"/>
              <a:t>Secondary bullet</a:t>
            </a:r>
          </a:p>
          <a:p>
            <a:pPr lvl="0"/>
            <a:r>
              <a:rPr lang="en-US" dirty="0" err="1"/>
              <a:t>Colour</a:t>
            </a:r>
            <a:r>
              <a:rPr lang="en-US" dirty="0"/>
              <a:t>: white</a:t>
            </a:r>
          </a:p>
          <a:p>
            <a:pPr lvl="1"/>
            <a:endParaRPr lang="en-US" dirty="0"/>
          </a:p>
          <a:p>
            <a:pPr marL="342900" marR="0" lvl="0" indent="-342900" algn="l" defTabSz="685800" rtl="0" eaLnBrk="1" fontAlgn="auto" latinLnBrk="0" hangingPunct="1">
              <a:lnSpc>
                <a:spcPts val="25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Line spacing: exactly 25pt</a:t>
            </a:r>
          </a:p>
          <a:p>
            <a:pPr lvl="0"/>
            <a:r>
              <a:rPr lang="en-US" dirty="0"/>
              <a:t>Paragraph spacing before: 15pt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63A99967-C6A1-5A47-A837-E98A26C90EC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372" y="467004"/>
            <a:ext cx="7201329" cy="873765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CLICK HERE TO ADD SLIDE HEADING</a:t>
            </a:r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="" xmlns:a16="http://schemas.microsoft.com/office/drawing/2014/main" id="{F63426E7-FD44-C743-8862-18518AFADC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91551" y="1340769"/>
            <a:ext cx="3073400" cy="41764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="" xmlns:a16="http://schemas.microsoft.com/office/drawing/2014/main" id="{3982B6C8-059C-E046-89C5-4321AD68E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7708" y="6196013"/>
            <a:ext cx="1547242" cy="500578"/>
          </a:xfrm>
          <a:prstGeom prst="rect">
            <a:avLst/>
          </a:prstGeom>
        </p:spPr>
      </p:pic>
      <p:sp>
        <p:nvSpPr>
          <p:cNvPr id="10" name="Triangle 1">
            <a:extLst>
              <a:ext uri="{FF2B5EF4-FFF2-40B4-BE49-F238E27FC236}">
                <a16:creationId xmlns="" xmlns:a16="http://schemas.microsoft.com/office/drawing/2014/main" id="{60CA1D45-5A18-4F42-906C-0EF971A08B58}"/>
              </a:ext>
            </a:extLst>
          </p:cNvPr>
          <p:cNvSpPr/>
          <p:nvPr userDrawn="1"/>
        </p:nvSpPr>
        <p:spPr>
          <a:xfrm>
            <a:off x="4007768" y="5768767"/>
            <a:ext cx="8184232" cy="1124744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="" xmlns:a16="http://schemas.microsoft.com/office/drawing/2014/main" id="{45034C31-3D3E-439D-965A-BFF2E7D8C3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408" y="6153250"/>
            <a:ext cx="1547242" cy="50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644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4">
          <p15:clr>
            <a:srgbClr val="FBAE40"/>
          </p15:clr>
        </p15:guide>
        <p15:guide id="2" pos="332">
          <p15:clr>
            <a:srgbClr val="FBAE40"/>
          </p15:clr>
        </p15:guide>
        <p15:guide id="3" pos="7348">
          <p15:clr>
            <a:srgbClr val="FBAE40"/>
          </p15:clr>
        </p15:guide>
        <p15:guide id="4" orient="horz" pos="3903">
          <p15:clr>
            <a:srgbClr val="FBAE40"/>
          </p15:clr>
        </p15:guide>
        <p15:guide id="5" orient="horz" pos="84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4201">
          <p15:clr>
            <a:srgbClr val="FBAE40"/>
          </p15:clr>
        </p15:guide>
        <p15:guide id="8" pos="2569">
          <p15:clr>
            <a:srgbClr val="FBAE40"/>
          </p15:clr>
        </p15:guide>
        <p15:guide id="9" pos="5111">
          <p15:clr>
            <a:srgbClr val="FBAE40"/>
          </p15:clr>
        </p15:guide>
        <p15:guide id="10" pos="2268">
          <p15:clr>
            <a:srgbClr val="FBAE40"/>
          </p15:clr>
        </p15:guide>
        <p15:guide id="11" pos="2872">
          <p15:clr>
            <a:srgbClr val="FBAE40"/>
          </p15:clr>
        </p15:guide>
        <p15:guide id="12" pos="4808">
          <p15:clr>
            <a:srgbClr val="FBAE40"/>
          </p15:clr>
        </p15:guide>
        <p15:guide id="13" pos="541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C79B0BF-224A-A046-BDD3-FF4D420119F8}"/>
              </a:ext>
            </a:extLst>
          </p:cNvPr>
          <p:cNvSpPr/>
          <p:nvPr userDrawn="1"/>
        </p:nvSpPr>
        <p:spPr>
          <a:xfrm flipH="1">
            <a:off x="0" y="0"/>
            <a:ext cx="8119189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1AE3D2D-0203-B547-83BD-362BE4092A4B}"/>
              </a:ext>
            </a:extLst>
          </p:cNvPr>
          <p:cNvSpPr/>
          <p:nvPr userDrawn="1"/>
        </p:nvSpPr>
        <p:spPr>
          <a:xfrm flipH="1">
            <a:off x="1" y="0"/>
            <a:ext cx="407881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D6F554C9-A824-6945-9D29-D27E33FEBCD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372" y="467004"/>
            <a:ext cx="3169080" cy="873765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CLICK HERE TO ADD SLIDE HEADING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96A02777-622B-BF42-89DC-AC7CC56010E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471744" y="467004"/>
            <a:ext cx="3169080" cy="873765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CLICK HERE TO ADD SLIDE HEADING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="" xmlns:a16="http://schemas.microsoft.com/office/drawing/2014/main" id="{1E052776-8DF4-044F-B7A6-BD480D6EC8B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497940" y="467004"/>
            <a:ext cx="3169080" cy="873765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CLICK HERE TO ADD SLIDE HEADING</a:t>
            </a:r>
            <a:endParaRPr lang="en-US" dirty="0"/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="" xmlns:a16="http://schemas.microsoft.com/office/drawing/2014/main" id="{05A87FBB-6F99-2143-AB5D-6A4770CF90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7708" y="6196013"/>
            <a:ext cx="1547242" cy="500578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="" xmlns:a16="http://schemas.microsoft.com/office/drawing/2014/main" id="{EFB7AFEB-CF95-DA40-94B8-6EF950D640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7422" y="1522672"/>
            <a:ext cx="3073401" cy="4115916"/>
          </a:xfrm>
        </p:spPr>
        <p:txBody>
          <a:bodyPr lIns="0">
            <a:noAutofit/>
          </a:bodyPr>
          <a:lstStyle>
            <a:lvl1pPr marL="285750" marR="0" indent="-285750" algn="l" defTabSz="685800" rtl="0" eaLnBrk="1" fontAlgn="auto" latinLnBrk="0" hangingPunct="1">
              <a:lnSpc>
                <a:spcPts val="2500"/>
              </a:lnSpc>
              <a:spcBef>
                <a:spcPts val="1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000" baseline="0">
                <a:solidFill>
                  <a:schemeClr val="accent1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20pt</a:t>
            </a:r>
          </a:p>
          <a:p>
            <a:pPr lvl="0"/>
            <a:r>
              <a:rPr lang="en-US" dirty="0" err="1"/>
              <a:t>Colour</a:t>
            </a:r>
            <a:r>
              <a:rPr lang="en-US" dirty="0"/>
              <a:t>: white</a:t>
            </a:r>
          </a:p>
          <a:p>
            <a:pPr lvl="1"/>
            <a:r>
              <a:rPr lang="en-US" dirty="0"/>
              <a:t>Secondary bullet</a:t>
            </a:r>
          </a:p>
          <a:p>
            <a:pPr lvl="0"/>
            <a:r>
              <a:rPr lang="en-US" dirty="0"/>
              <a:t>Line spacing: exactly 25pt</a:t>
            </a:r>
          </a:p>
          <a:p>
            <a:pPr lvl="0"/>
            <a:r>
              <a:rPr lang="en-US" dirty="0"/>
              <a:t>Paragraph spacing before: 15pt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="" xmlns:a16="http://schemas.microsoft.com/office/drawing/2014/main" id="{FFF04CF0-4A35-A84E-84A4-C289793379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7050" y="1522672"/>
            <a:ext cx="3073401" cy="4115916"/>
          </a:xfrm>
        </p:spPr>
        <p:txBody>
          <a:bodyPr lIns="0">
            <a:noAutofit/>
          </a:bodyPr>
          <a:lstStyle>
            <a:lvl1pPr marL="285750" marR="0" indent="-285750" algn="l" defTabSz="685800" rtl="0" eaLnBrk="1" fontAlgn="auto" latinLnBrk="0" hangingPunct="1">
              <a:lnSpc>
                <a:spcPts val="25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sz="2000" baseline="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20pt</a:t>
            </a:r>
          </a:p>
          <a:p>
            <a:pPr lvl="0"/>
            <a:r>
              <a:rPr lang="en-US" dirty="0" err="1"/>
              <a:t>Colour</a:t>
            </a:r>
            <a:r>
              <a:rPr lang="en-US" dirty="0"/>
              <a:t>: white</a:t>
            </a:r>
          </a:p>
          <a:p>
            <a:pPr lvl="1"/>
            <a:r>
              <a:rPr lang="en-US" dirty="0"/>
              <a:t>Secondary bullet	</a:t>
            </a:r>
          </a:p>
          <a:p>
            <a:pPr lvl="0"/>
            <a:r>
              <a:rPr lang="en-US" dirty="0"/>
              <a:t>Line spacing: exactly 25pt</a:t>
            </a:r>
          </a:p>
          <a:p>
            <a:pPr lvl="0"/>
            <a:r>
              <a:rPr lang="en-US" dirty="0"/>
              <a:t>Paragraph spacing before: 15pt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="" xmlns:a16="http://schemas.microsoft.com/office/drawing/2014/main" id="{FEFBA4F8-34B6-8F41-9F28-EC8C19EDED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93617" y="1522672"/>
            <a:ext cx="3073401" cy="4115916"/>
          </a:xfrm>
        </p:spPr>
        <p:txBody>
          <a:bodyPr lIns="0">
            <a:noAutofit/>
          </a:bodyPr>
          <a:lstStyle>
            <a:lvl1pPr marL="285750" marR="0" indent="-285750" algn="l" defTabSz="685800" rtl="0" eaLnBrk="1" fontAlgn="auto" latinLnBrk="0" hangingPunct="1">
              <a:lnSpc>
                <a:spcPts val="2500"/>
              </a:lnSpc>
              <a:spcBef>
                <a:spcPts val="1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000" baseline="0">
                <a:solidFill>
                  <a:schemeClr val="accent1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20pt</a:t>
            </a:r>
          </a:p>
          <a:p>
            <a:pPr lvl="1"/>
            <a:r>
              <a:rPr lang="en-US" dirty="0"/>
              <a:t>Secondary bullet</a:t>
            </a:r>
          </a:p>
          <a:p>
            <a:pPr lvl="0"/>
            <a:r>
              <a:rPr lang="en-US" dirty="0" err="1"/>
              <a:t>Colour</a:t>
            </a:r>
            <a:r>
              <a:rPr lang="en-US" dirty="0"/>
              <a:t>: white</a:t>
            </a:r>
          </a:p>
          <a:p>
            <a:pPr lvl="0"/>
            <a:r>
              <a:rPr lang="en-US" dirty="0"/>
              <a:t>Line spacing: exactly 25pt</a:t>
            </a:r>
          </a:p>
          <a:p>
            <a:pPr lvl="0"/>
            <a:r>
              <a:rPr lang="en-US" dirty="0"/>
              <a:t>Paragraph spacing before: 15pt</a:t>
            </a:r>
          </a:p>
        </p:txBody>
      </p:sp>
      <p:sp>
        <p:nvSpPr>
          <p:cNvPr id="21" name="Triangle 1">
            <a:extLst>
              <a:ext uri="{FF2B5EF4-FFF2-40B4-BE49-F238E27FC236}">
                <a16:creationId xmlns="" xmlns:a16="http://schemas.microsoft.com/office/drawing/2014/main" id="{F0FA660C-3FF0-43B0-9BBC-9A5740C12199}"/>
              </a:ext>
            </a:extLst>
          </p:cNvPr>
          <p:cNvSpPr/>
          <p:nvPr userDrawn="1"/>
        </p:nvSpPr>
        <p:spPr>
          <a:xfrm>
            <a:off x="4007768" y="5733256"/>
            <a:ext cx="8184232" cy="1124744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="" xmlns:a16="http://schemas.microsoft.com/office/drawing/2014/main" id="{C9FA55F1-5D1F-4815-8B1D-08E6BEF7D4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408" y="6117739"/>
            <a:ext cx="1547242" cy="50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1977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4">
          <p15:clr>
            <a:srgbClr val="FBAE40"/>
          </p15:clr>
        </p15:guide>
        <p15:guide id="2" pos="332">
          <p15:clr>
            <a:srgbClr val="FBAE40"/>
          </p15:clr>
        </p15:guide>
        <p15:guide id="3" pos="7348">
          <p15:clr>
            <a:srgbClr val="FBAE40"/>
          </p15:clr>
        </p15:guide>
        <p15:guide id="4" orient="horz" pos="3903">
          <p15:clr>
            <a:srgbClr val="FBAE40"/>
          </p15:clr>
        </p15:guide>
        <p15:guide id="5" orient="horz" pos="84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4201">
          <p15:clr>
            <a:srgbClr val="FBAE40"/>
          </p15:clr>
        </p15:guide>
        <p15:guide id="8" pos="2569">
          <p15:clr>
            <a:srgbClr val="FBAE40"/>
          </p15:clr>
        </p15:guide>
        <p15:guide id="9" pos="5111">
          <p15:clr>
            <a:srgbClr val="FBAE40"/>
          </p15:clr>
        </p15:guide>
        <p15:guide id="10" pos="2268">
          <p15:clr>
            <a:srgbClr val="FBAE40"/>
          </p15:clr>
        </p15:guide>
        <p15:guide id="11" pos="2872">
          <p15:clr>
            <a:srgbClr val="FBAE40"/>
          </p15:clr>
        </p15:guide>
        <p15:guide id="12" pos="4808">
          <p15:clr>
            <a:srgbClr val="FBAE40"/>
          </p15:clr>
        </p15:guide>
        <p15:guide id="13" pos="541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er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25F8B04-82BC-A34E-AA81-D5287BB15C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 Placeholder 7">
            <a:extLst>
              <a:ext uri="{FF2B5EF4-FFF2-40B4-BE49-F238E27FC236}">
                <a16:creationId xmlns="" xmlns:a16="http://schemas.microsoft.com/office/drawing/2014/main" id="{997112B8-CE98-FE48-A79E-C70ACCB562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83" y="1983089"/>
            <a:ext cx="5376333" cy="991569"/>
          </a:xfrm>
        </p:spPr>
        <p:txBody>
          <a:bodyPr/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0" indent="0">
              <a:spcBef>
                <a:spcPts val="1200"/>
              </a:spcBef>
              <a:buNone/>
              <a:defRPr b="1" i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marL="0" indent="0">
              <a:buNone/>
              <a:defRPr b="1" i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marL="1028700" indent="0">
              <a:buNone/>
              <a:defRPr b="1" i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1371600" indent="0">
              <a:buNone/>
              <a:defRPr b="1" i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/>
            <a:r>
              <a:rPr lang="en-GB" dirty="0"/>
              <a:t>PAGE TITLE HERE PAGE TITLE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A172137-3819-A946-AEC0-038DB282F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7768" y="2961531"/>
            <a:ext cx="8019578" cy="3992431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="" xmlns:a16="http://schemas.microsoft.com/office/drawing/2014/main" id="{F1F6B78D-5E45-BB4B-B23A-8E02798ED9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7708" y="6196013"/>
            <a:ext cx="1547242" cy="500578"/>
          </a:xfrm>
          <a:prstGeom prst="rect">
            <a:avLst/>
          </a:prstGeom>
        </p:spPr>
      </p:pic>
      <p:sp>
        <p:nvSpPr>
          <p:cNvPr id="9" name="Triangle 1">
            <a:extLst>
              <a:ext uri="{FF2B5EF4-FFF2-40B4-BE49-F238E27FC236}">
                <a16:creationId xmlns="" xmlns:a16="http://schemas.microsoft.com/office/drawing/2014/main" id="{C594A427-4843-4D41-8C4B-DDD56B0F8404}"/>
              </a:ext>
            </a:extLst>
          </p:cNvPr>
          <p:cNvSpPr/>
          <p:nvPr userDrawn="1"/>
        </p:nvSpPr>
        <p:spPr>
          <a:xfrm>
            <a:off x="4007768" y="5733256"/>
            <a:ext cx="8184232" cy="1124744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="" xmlns:a16="http://schemas.microsoft.com/office/drawing/2014/main" id="{B3D21FCF-C2A3-49BC-A52E-454584D4A2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408" y="6117739"/>
            <a:ext cx="1547242" cy="50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4126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2" pos="332">
          <p15:clr>
            <a:srgbClr val="FBAE40"/>
          </p15:clr>
        </p15:guide>
        <p15:guide id="3" pos="7348">
          <p15:clr>
            <a:srgbClr val="FBAE40"/>
          </p15:clr>
        </p15:guide>
        <p15:guide id="4" orient="horz" pos="3903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420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C70C460-637B-4588-AA00-26A437CE8A35}"/>
              </a:ext>
            </a:extLst>
          </p:cNvPr>
          <p:cNvSpPr/>
          <p:nvPr userDrawn="1"/>
        </p:nvSpPr>
        <p:spPr>
          <a:xfrm>
            <a:off x="8113184" y="0"/>
            <a:ext cx="4078816" cy="6525344"/>
          </a:xfrm>
          <a:prstGeom prst="rect">
            <a:avLst/>
          </a:prstGeom>
          <a:solidFill>
            <a:srgbClr val="333F48"/>
          </a:solidFill>
          <a:ln>
            <a:solidFill>
              <a:srgbClr val="333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1AE3D2D-0203-B547-83BD-362BE4092A4B}"/>
              </a:ext>
            </a:extLst>
          </p:cNvPr>
          <p:cNvSpPr/>
          <p:nvPr userDrawn="1"/>
        </p:nvSpPr>
        <p:spPr>
          <a:xfrm flipH="1">
            <a:off x="0" y="0"/>
            <a:ext cx="811318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6">
            <a:extLst>
              <a:ext uri="{FF2B5EF4-FFF2-40B4-BE49-F238E27FC236}">
                <a16:creationId xmlns="" xmlns:a16="http://schemas.microsoft.com/office/drawing/2014/main" id="{45514322-743F-3D48-A4AA-EBB57FA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050" y="1580328"/>
            <a:ext cx="7105649" cy="4854575"/>
          </a:xfrm>
        </p:spPr>
        <p:txBody>
          <a:bodyPr lIns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Email us: info@ore.catapult.org.uk</a:t>
            </a:r>
          </a:p>
          <a:p>
            <a:pPr lvl="0"/>
            <a:r>
              <a:rPr lang="en-US" dirty="0"/>
              <a:t>Visit us: ore.catapult.org.uk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Engage with us:</a:t>
            </a:r>
          </a:p>
          <a:p>
            <a:pPr lvl="0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63A99967-C6A1-5A47-A837-E98A26C90EC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372" y="467004"/>
            <a:ext cx="7201329" cy="873765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CONTACT US</a:t>
            </a:r>
            <a:endParaRPr lang="en-US" dirty="0"/>
          </a:p>
        </p:txBody>
      </p:sp>
      <p:pic>
        <p:nvPicPr>
          <p:cNvPr id="19" name="Picture 39" descr="Related image">
            <a:extLst>
              <a:ext uri="{FF2B5EF4-FFF2-40B4-BE49-F238E27FC236}">
                <a16:creationId xmlns="" xmlns:a16="http://schemas.microsoft.com/office/drawing/2014/main" id="{5C112999-255B-4150-B968-4F5230BDC6B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1704" y="4149080"/>
            <a:ext cx="470492" cy="43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1" descr="Image result for youtube icon">
            <a:extLst>
              <a:ext uri="{FF2B5EF4-FFF2-40B4-BE49-F238E27FC236}">
                <a16:creationId xmlns="" xmlns:a16="http://schemas.microsoft.com/office/drawing/2014/main" id="{D62854F5-5AAB-4D24-905D-366D89A5F1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6818" y="4144726"/>
            <a:ext cx="501806" cy="44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3" descr="Image result for facebook icon">
            <a:extLst>
              <a:ext uri="{FF2B5EF4-FFF2-40B4-BE49-F238E27FC236}">
                <a16:creationId xmlns="" xmlns:a16="http://schemas.microsoft.com/office/drawing/2014/main" id="{3362DEB7-6AA6-4230-98C9-6516020EC7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0682" y="4142936"/>
            <a:ext cx="432049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9" descr="Related image">
            <a:extLst>
              <a:ext uri="{FF2B5EF4-FFF2-40B4-BE49-F238E27FC236}">
                <a16:creationId xmlns="" xmlns:a16="http://schemas.microsoft.com/office/drawing/2014/main" id="{2F065253-F008-419A-938F-3419F630E23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5942" y="4144726"/>
            <a:ext cx="501806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03164FA-4D4B-42AC-A1F6-01D0D30BC017}"/>
              </a:ext>
            </a:extLst>
          </p:cNvPr>
          <p:cNvSpPr txBox="1"/>
          <p:nvPr userDrawn="1"/>
        </p:nvSpPr>
        <p:spPr>
          <a:xfrm>
            <a:off x="8567825" y="173259"/>
            <a:ext cx="332747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GLASGOW</a:t>
            </a:r>
          </a:p>
          <a:p>
            <a:pPr>
              <a:lnSpc>
                <a:spcPct val="200000"/>
              </a:lnSpc>
            </a:pPr>
            <a:r>
              <a:rPr lang="en-US" sz="2000" b="1" dirty="0"/>
              <a:t>BLYTH</a:t>
            </a:r>
          </a:p>
          <a:p>
            <a:pPr>
              <a:lnSpc>
                <a:spcPct val="200000"/>
              </a:lnSpc>
            </a:pPr>
            <a:r>
              <a:rPr lang="en-US" sz="2000" b="1" dirty="0"/>
              <a:t>LEVENMOUTH</a:t>
            </a:r>
          </a:p>
          <a:p>
            <a:pPr>
              <a:lnSpc>
                <a:spcPct val="200000"/>
              </a:lnSpc>
            </a:pPr>
            <a:r>
              <a:rPr lang="en-US" sz="2000" b="1" dirty="0"/>
              <a:t>GRIMSBY</a:t>
            </a:r>
          </a:p>
          <a:p>
            <a:pPr>
              <a:lnSpc>
                <a:spcPct val="200000"/>
              </a:lnSpc>
            </a:pPr>
            <a:r>
              <a:rPr lang="en-US" sz="2000" b="1" dirty="0"/>
              <a:t>ABERDEEN</a:t>
            </a:r>
          </a:p>
          <a:p>
            <a:pPr>
              <a:lnSpc>
                <a:spcPct val="200000"/>
              </a:lnSpc>
            </a:pPr>
            <a:r>
              <a:rPr lang="en-US" sz="2000" b="1" dirty="0"/>
              <a:t>CHINA</a:t>
            </a:r>
          </a:p>
          <a:p>
            <a:pPr>
              <a:lnSpc>
                <a:spcPct val="200000"/>
              </a:lnSpc>
            </a:pPr>
            <a:r>
              <a:rPr lang="en-US" sz="2000" b="1" dirty="0"/>
              <a:t>LOWESTOFT</a:t>
            </a:r>
          </a:p>
          <a:p>
            <a:pPr>
              <a:lnSpc>
                <a:spcPct val="200000"/>
              </a:lnSpc>
            </a:pPr>
            <a:r>
              <a:rPr lang="en-US" sz="2000" b="1" dirty="0"/>
              <a:t>PEMBROKESHIRE</a:t>
            </a:r>
          </a:p>
          <a:p>
            <a:pPr>
              <a:lnSpc>
                <a:spcPct val="200000"/>
              </a:lnSpc>
            </a:pPr>
            <a:r>
              <a:rPr lang="en-US" sz="2000" b="1" dirty="0"/>
              <a:t>CORNWALL</a:t>
            </a:r>
          </a:p>
          <a:p>
            <a:endParaRPr lang="en-GB" dirty="0"/>
          </a:p>
        </p:txBody>
      </p:sp>
      <p:sp>
        <p:nvSpPr>
          <p:cNvPr id="17" name="Triangle 1">
            <a:extLst>
              <a:ext uri="{FF2B5EF4-FFF2-40B4-BE49-F238E27FC236}">
                <a16:creationId xmlns="" xmlns:a16="http://schemas.microsoft.com/office/drawing/2014/main" id="{6753A217-3622-46EA-B1B9-D52CB914DE18}"/>
              </a:ext>
            </a:extLst>
          </p:cNvPr>
          <p:cNvSpPr/>
          <p:nvPr userDrawn="1"/>
        </p:nvSpPr>
        <p:spPr>
          <a:xfrm>
            <a:off x="4024750" y="5741585"/>
            <a:ext cx="8184232" cy="1124744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="" xmlns:a16="http://schemas.microsoft.com/office/drawing/2014/main" id="{DCC98F76-D49C-450E-ADB8-11DFA3089F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390" y="6126068"/>
            <a:ext cx="1547242" cy="50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478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4">
          <p15:clr>
            <a:srgbClr val="FBAE40"/>
          </p15:clr>
        </p15:guide>
        <p15:guide id="2" pos="332">
          <p15:clr>
            <a:srgbClr val="FBAE40"/>
          </p15:clr>
        </p15:guide>
        <p15:guide id="3" pos="7348">
          <p15:clr>
            <a:srgbClr val="FBAE40"/>
          </p15:clr>
        </p15:guide>
        <p15:guide id="4" orient="horz" pos="3903">
          <p15:clr>
            <a:srgbClr val="FBAE40"/>
          </p15:clr>
        </p15:guide>
        <p15:guide id="5" orient="horz" pos="84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4201">
          <p15:clr>
            <a:srgbClr val="FBAE40"/>
          </p15:clr>
        </p15:guide>
        <p15:guide id="8" pos="2569">
          <p15:clr>
            <a:srgbClr val="FBAE40"/>
          </p15:clr>
        </p15:guide>
        <p15:guide id="9" pos="5111">
          <p15:clr>
            <a:srgbClr val="FBAE40"/>
          </p15:clr>
        </p15:guide>
        <p15:guide id="10" pos="2268">
          <p15:clr>
            <a:srgbClr val="FBAE40"/>
          </p15:clr>
        </p15:guide>
        <p15:guide id="11" pos="2872">
          <p15:clr>
            <a:srgbClr val="FBAE40"/>
          </p15:clr>
        </p15:guide>
        <p15:guide id="12" pos="4808">
          <p15:clr>
            <a:srgbClr val="FBAE40"/>
          </p15:clr>
        </p15:guide>
        <p15:guide id="13" pos="541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1AE3D2D-0203-B547-83BD-362BE4092A4B}"/>
              </a:ext>
            </a:extLst>
          </p:cNvPr>
          <p:cNvSpPr/>
          <p:nvPr userDrawn="1"/>
        </p:nvSpPr>
        <p:spPr>
          <a:xfrm flipH="1">
            <a:off x="0" y="0"/>
            <a:ext cx="811318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riangle 1">
            <a:extLst>
              <a:ext uri="{FF2B5EF4-FFF2-40B4-BE49-F238E27FC236}">
                <a16:creationId xmlns="" xmlns:a16="http://schemas.microsoft.com/office/drawing/2014/main" id="{1A83657F-40E3-453D-848C-154B52B313A1}"/>
              </a:ext>
            </a:extLst>
          </p:cNvPr>
          <p:cNvSpPr/>
          <p:nvPr userDrawn="1"/>
        </p:nvSpPr>
        <p:spPr>
          <a:xfrm>
            <a:off x="2927648" y="5877272"/>
            <a:ext cx="9264352" cy="980728"/>
          </a:xfrm>
          <a:prstGeom prst="triangle">
            <a:avLst>
              <a:gd name="adj" fmla="val 10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="" xmlns:a16="http://schemas.microsoft.com/office/drawing/2014/main" id="{920A5B56-20F7-48EB-AEDE-4AF745F19D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242" y="6165304"/>
            <a:ext cx="1617709" cy="3925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6DACDF6-D7A3-BF41-8591-481D20E73DDD}"/>
              </a:ext>
            </a:extLst>
          </p:cNvPr>
          <p:cNvSpPr txBox="1"/>
          <p:nvPr userDrawn="1"/>
        </p:nvSpPr>
        <p:spPr>
          <a:xfrm>
            <a:off x="431371" y="820383"/>
            <a:ext cx="585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CONTACT US</a:t>
            </a:r>
          </a:p>
        </p:txBody>
      </p:sp>
      <p:pic>
        <p:nvPicPr>
          <p:cNvPr id="5" name="Picture 4" descr="A picture containing ax, vector graphics, tool&#10;&#10;Description automatically generated">
            <a:extLst>
              <a:ext uri="{FF2B5EF4-FFF2-40B4-BE49-F238E27FC236}">
                <a16:creationId xmlns="" xmlns:a16="http://schemas.microsoft.com/office/drawing/2014/main" id="{524DDBC1-D028-F143-BE77-1D1D37176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67" y="3820356"/>
            <a:ext cx="590307" cy="359768"/>
          </a:xfrm>
          <a:prstGeom prst="rect">
            <a:avLst/>
          </a:prstGeom>
        </p:spPr>
      </p:pic>
      <p:pic>
        <p:nvPicPr>
          <p:cNvPr id="7" name="Picture 6" descr="A picture containing text, silhouette, vector graphics, clipart&#10;&#10;Description automatically generated">
            <a:extLst>
              <a:ext uri="{FF2B5EF4-FFF2-40B4-BE49-F238E27FC236}">
                <a16:creationId xmlns="" xmlns:a16="http://schemas.microsoft.com/office/drawing/2014/main" id="{D98BE881-6EF2-6042-949C-622130F6EB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120" y="3820357"/>
            <a:ext cx="479691" cy="359768"/>
          </a:xfrm>
          <a:prstGeom prst="rect">
            <a:avLst/>
          </a:prstGeom>
        </p:spPr>
      </p:pic>
      <p:pic>
        <p:nvPicPr>
          <p:cNvPr id="15" name="Picture 14" descr="Shape, arrow&#10;&#10;Description automatically generated">
            <a:extLst>
              <a:ext uri="{FF2B5EF4-FFF2-40B4-BE49-F238E27FC236}">
                <a16:creationId xmlns="" xmlns:a16="http://schemas.microsoft.com/office/drawing/2014/main" id="{BF06D2D9-804A-094F-87D9-B4AEA8605B5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658" y="3837559"/>
            <a:ext cx="586783" cy="309546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="" xmlns:a16="http://schemas.microsoft.com/office/drawing/2014/main" id="{843300C4-D02D-0C4B-93B1-3E8721ABF7E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285" y="3820357"/>
            <a:ext cx="479691" cy="3597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5B45B8F-5B22-C24B-81DF-2D1D9D349A40}"/>
              </a:ext>
            </a:extLst>
          </p:cNvPr>
          <p:cNvSpPr txBox="1"/>
          <p:nvPr userDrawn="1"/>
        </p:nvSpPr>
        <p:spPr>
          <a:xfrm>
            <a:off x="388126" y="1574658"/>
            <a:ext cx="5664629" cy="91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1500"/>
              </a:spcBef>
            </a:pPr>
            <a:r>
              <a:rPr lang="en-GB" sz="2000" dirty="0" err="1">
                <a:solidFill>
                  <a:schemeClr val="tx1"/>
                </a:solidFill>
              </a:rPr>
              <a:t>info@ore.catapult.org.uk</a:t>
            </a:r>
            <a:endParaRPr lang="en-GB" sz="2000" dirty="0">
              <a:solidFill>
                <a:schemeClr val="tx1"/>
              </a:solidFill>
            </a:endParaRPr>
          </a:p>
          <a:p>
            <a:pPr>
              <a:lnSpc>
                <a:spcPts val="2500"/>
              </a:lnSpc>
              <a:spcBef>
                <a:spcPts val="1500"/>
              </a:spcBef>
            </a:pPr>
            <a:r>
              <a:rPr lang="en-GB" sz="2000" dirty="0" err="1">
                <a:solidFill>
                  <a:schemeClr val="tx1"/>
                </a:solidFill>
              </a:rPr>
              <a:t>ore.catapult.org.uk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39A9652-089F-1445-9E80-54D6DEB2C4EC}"/>
              </a:ext>
            </a:extLst>
          </p:cNvPr>
          <p:cNvSpPr txBox="1"/>
          <p:nvPr userDrawn="1"/>
        </p:nvSpPr>
        <p:spPr>
          <a:xfrm>
            <a:off x="431371" y="3055583"/>
            <a:ext cx="585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ENGAGE WITH 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A14AA80-7A95-464B-A56F-8F4D53F8D940}"/>
              </a:ext>
            </a:extLst>
          </p:cNvPr>
          <p:cNvSpPr txBox="1"/>
          <p:nvPr userDrawn="1"/>
        </p:nvSpPr>
        <p:spPr>
          <a:xfrm>
            <a:off x="8457173" y="980729"/>
            <a:ext cx="3073400" cy="4437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2000"/>
              </a:spcBef>
            </a:pPr>
            <a:r>
              <a:rPr lang="en-GB" sz="1600" b="1" dirty="0">
                <a:solidFill>
                  <a:schemeClr val="bg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GLASGOW</a:t>
            </a:r>
          </a:p>
          <a:p>
            <a:pPr>
              <a:lnSpc>
                <a:spcPts val="2000"/>
              </a:lnSpc>
              <a:spcBef>
                <a:spcPts val="2000"/>
              </a:spcBef>
            </a:pPr>
            <a:r>
              <a:rPr lang="en-GB" sz="1600" b="1" dirty="0">
                <a:solidFill>
                  <a:schemeClr val="bg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BLYTH</a:t>
            </a:r>
          </a:p>
          <a:p>
            <a:pPr>
              <a:lnSpc>
                <a:spcPts val="2000"/>
              </a:lnSpc>
              <a:spcBef>
                <a:spcPts val="2000"/>
              </a:spcBef>
            </a:pPr>
            <a:r>
              <a:rPr lang="en-GB" sz="1600" b="1" dirty="0">
                <a:solidFill>
                  <a:schemeClr val="bg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LEVENMOUTH</a:t>
            </a:r>
          </a:p>
          <a:p>
            <a:pPr>
              <a:lnSpc>
                <a:spcPts val="2000"/>
              </a:lnSpc>
              <a:spcBef>
                <a:spcPts val="2000"/>
              </a:spcBef>
            </a:pPr>
            <a:r>
              <a:rPr lang="en-GB" sz="1600" b="1" dirty="0">
                <a:solidFill>
                  <a:schemeClr val="bg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GRIMSBY</a:t>
            </a:r>
          </a:p>
          <a:p>
            <a:pPr>
              <a:lnSpc>
                <a:spcPts val="2000"/>
              </a:lnSpc>
              <a:spcBef>
                <a:spcPts val="2000"/>
              </a:spcBef>
            </a:pPr>
            <a:r>
              <a:rPr lang="en-GB" sz="1600" b="1" dirty="0">
                <a:solidFill>
                  <a:schemeClr val="bg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ABERDEEN</a:t>
            </a:r>
          </a:p>
          <a:p>
            <a:pPr>
              <a:lnSpc>
                <a:spcPts val="2000"/>
              </a:lnSpc>
              <a:spcBef>
                <a:spcPts val="2000"/>
              </a:spcBef>
            </a:pPr>
            <a:r>
              <a:rPr lang="en-GB" sz="1600" b="1" dirty="0">
                <a:solidFill>
                  <a:schemeClr val="bg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CHINA</a:t>
            </a:r>
          </a:p>
          <a:p>
            <a:pPr>
              <a:lnSpc>
                <a:spcPts val="2000"/>
              </a:lnSpc>
              <a:spcBef>
                <a:spcPts val="2000"/>
              </a:spcBef>
            </a:pPr>
            <a:r>
              <a:rPr lang="en-GB" sz="1600" b="1" dirty="0">
                <a:solidFill>
                  <a:schemeClr val="bg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LOWESTOFT</a:t>
            </a:r>
          </a:p>
          <a:p>
            <a:pPr>
              <a:lnSpc>
                <a:spcPts val="2000"/>
              </a:lnSpc>
              <a:spcBef>
                <a:spcPts val="2000"/>
              </a:spcBef>
            </a:pPr>
            <a:r>
              <a:rPr lang="en-GB" sz="1600" b="1" dirty="0">
                <a:solidFill>
                  <a:schemeClr val="bg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PEMBROKESHIRE</a:t>
            </a:r>
          </a:p>
          <a:p>
            <a:pPr>
              <a:lnSpc>
                <a:spcPts val="2000"/>
              </a:lnSpc>
              <a:spcBef>
                <a:spcPts val="2000"/>
              </a:spcBef>
            </a:pPr>
            <a:r>
              <a:rPr lang="en-GB" sz="1600" b="1" dirty="0">
                <a:solidFill>
                  <a:schemeClr val="bg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CORNWALL</a:t>
            </a:r>
          </a:p>
        </p:txBody>
      </p:sp>
    </p:spTree>
    <p:extLst>
      <p:ext uri="{BB962C8B-B14F-4D97-AF65-F5344CB8AC3E}">
        <p14:creationId xmlns:p14="http://schemas.microsoft.com/office/powerpoint/2010/main" val="173759699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903">
          <p15:clr>
            <a:srgbClr val="FBAE40"/>
          </p15:clr>
        </p15:guide>
        <p15:guide id="5" orient="horz" pos="75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4201">
          <p15:clr>
            <a:srgbClr val="FBAE40"/>
          </p15:clr>
        </p15:guide>
        <p15:guide id="8" pos="1927">
          <p15:clr>
            <a:srgbClr val="FBAE40"/>
          </p15:clr>
        </p15:guide>
        <p15:guide id="9" pos="3833">
          <p15:clr>
            <a:srgbClr val="FBAE40"/>
          </p15:clr>
        </p15:guide>
        <p15:guide id="10" pos="1701">
          <p15:clr>
            <a:srgbClr val="FBAE40"/>
          </p15:clr>
        </p15:guide>
        <p15:guide id="11" pos="2154">
          <p15:clr>
            <a:srgbClr val="FBAE40"/>
          </p15:clr>
        </p15:guide>
        <p15:guide id="12" pos="3606">
          <p15:clr>
            <a:srgbClr val="FBAE40"/>
          </p15:clr>
        </p15:guide>
        <p15:guide id="13" pos="40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49A0B0-E4B0-4216-B343-06D5EB673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D6AECD-4B7E-4C04-8B76-C0D4412B1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734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D596BE-A453-0A45-81F2-4C39D1A6F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03CD88-7A61-DB4B-878E-6F4949FB4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51" y="1336432"/>
            <a:ext cx="11256041" cy="485335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1154DA-394D-F642-BE18-353975B3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C9C6C1-9068-7246-A003-6ABB27A2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298B-F04A-1D41-9FC5-3E52403BA8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85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5729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C9D1B5-579D-4A80-ABBE-C48A18E2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E098D3-3328-493D-826F-30E7CD10E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240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C9E531-7DD9-43B0-BA50-34E3FEDF3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3877F2-9212-484E-A016-263EFDA4E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9BD04E0-C35A-4CF8-83AC-01DC009B2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49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2C45C2-D813-442A-8F9E-A321B1EC0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CFAA154-3288-4DE7-B815-CE132A5A5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03E1C39-2B4A-4C91-BC56-D3B4C30FA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1895093-28EA-46EA-9165-3D02A7D5D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C891996-DE4A-4960-AA20-2F77819E55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98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E29D16-1E2A-4614-BE94-C958EDDC9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7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45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0E794E-2168-405B-94D4-CF78262E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8FDF5F-7024-492F-906D-AB63697EC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4FFDA42-9E2E-4030-9022-D3D4F18A4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51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E95277-1804-462F-B6B7-840C523BF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E8B1928-1B2F-4C2B-A3BE-B76E139FF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B11BA0-97A9-4D82-8FFC-6F604AA59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35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E8F6215-DD79-4CE0-984B-3284CCF2E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434"/>
            <a:ext cx="10515600" cy="615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CE6271-D7DC-4935-B00E-A0FA29300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32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B288C01-A1EB-0A43-B76B-450C52C4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7668474-F32B-5F43-AA6E-9D55A1599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6DDDBC-63E2-D748-8308-40B575D6E9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9909E-5AD0-624D-B10A-C02664B0FCA2}" type="datetime1">
              <a:rPr lang="en-GB" smtClean="0"/>
              <a:t>05/07/23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534B85-83F9-EC40-9562-A98199B5D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B86E19-388A-0A4C-BE67-CC5150FA5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0ADD6-9F46-9B46-A22B-E73122A83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2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61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63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65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67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59.sv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75.sv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Relationship Id="rId9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4" Type="http://schemas.openxmlformats.org/officeDocument/2006/relationships/image" Target="../media/image76.png"/><Relationship Id="rId5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svg"/><Relationship Id="rId5" Type="http://schemas.openxmlformats.org/officeDocument/2006/relationships/image" Target="../media/image23.png"/><Relationship Id="rId6" Type="http://schemas.openxmlformats.org/officeDocument/2006/relationships/image" Target="../media/image25.svg"/><Relationship Id="rId7" Type="http://schemas.openxmlformats.org/officeDocument/2006/relationships/image" Target="../media/image24.png"/><Relationship Id="rId8" Type="http://schemas.openxmlformats.org/officeDocument/2006/relationships/image" Target="../media/image27.svg"/><Relationship Id="rId9" Type="http://schemas.openxmlformats.org/officeDocument/2006/relationships/image" Target="../media/image25.png"/><Relationship Id="rId10" Type="http://schemas.openxmlformats.org/officeDocument/2006/relationships/image" Target="../media/image29.sv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31.svg"/><Relationship Id="rId6" Type="http://schemas.openxmlformats.org/officeDocument/2006/relationships/image" Target="../media/image28.png"/><Relationship Id="rId7" Type="http://schemas.openxmlformats.org/officeDocument/2006/relationships/image" Target="../media/image33.svg"/><Relationship Id="rId8" Type="http://schemas.openxmlformats.org/officeDocument/2006/relationships/image" Target="../media/image29.png"/><Relationship Id="rId9" Type="http://schemas.openxmlformats.org/officeDocument/2006/relationships/image" Target="../media/image35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svg"/><Relationship Id="rId1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42.svg"/><Relationship Id="rId10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pn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9.sv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BD07C4C-D0BC-4D69-AE12-99605E8838B7}"/>
              </a:ext>
            </a:extLst>
          </p:cNvPr>
          <p:cNvSpPr txBox="1"/>
          <p:nvPr/>
        </p:nvSpPr>
        <p:spPr>
          <a:xfrm>
            <a:off x="2142342" y="2059557"/>
            <a:ext cx="84948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Helvetica" pitchFamily="2" charset="0"/>
              </a:rPr>
              <a:t>SKILLS FOR ENERGY</a:t>
            </a:r>
          </a:p>
          <a:p>
            <a:r>
              <a:rPr lang="en-US" sz="4000"/>
              <a:t>Sharing a story:  LinkedIn as a tool for marketing and recruitment</a:t>
            </a:r>
            <a:endParaRPr lang="en-US" sz="4000" dirty="0"/>
          </a:p>
          <a:p>
            <a:r>
              <a:rPr lang="en-US" sz="2800" b="1" dirty="0">
                <a:latin typeface="Helvetica" pitchFamily="2" charset="0"/>
              </a:rPr>
              <a:t>Sophie Skipp</a:t>
            </a:r>
          </a:p>
        </p:txBody>
      </p:sp>
    </p:spTree>
    <p:extLst>
      <p:ext uri="{BB962C8B-B14F-4D97-AF65-F5344CB8AC3E}">
        <p14:creationId xmlns:p14="http://schemas.microsoft.com/office/powerpoint/2010/main" val="959801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F12DCD8-3C7E-44E9-A68D-96034EB73277}"/>
              </a:ext>
            </a:extLst>
          </p:cNvPr>
          <p:cNvSpPr/>
          <p:nvPr/>
        </p:nvSpPr>
        <p:spPr>
          <a:xfrm>
            <a:off x="7210425" y="0"/>
            <a:ext cx="49815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D0A4D22-089C-4253-BA5C-C4D97919DEF3}"/>
              </a:ext>
            </a:extLst>
          </p:cNvPr>
          <p:cNvSpPr txBox="1"/>
          <p:nvPr/>
        </p:nvSpPr>
        <p:spPr>
          <a:xfrm>
            <a:off x="7448550" y="333375"/>
            <a:ext cx="4467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Who could work in the energy sector?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9E1091F-5A70-4625-BEBC-9A5247067B9E}"/>
              </a:ext>
            </a:extLst>
          </p:cNvPr>
          <p:cNvSpPr txBox="1"/>
          <p:nvPr/>
        </p:nvSpPr>
        <p:spPr>
          <a:xfrm>
            <a:off x="7548565" y="1944916"/>
            <a:ext cx="446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role for almost every goal!</a:t>
            </a:r>
          </a:p>
        </p:txBody>
      </p:sp>
      <p:sp>
        <p:nvSpPr>
          <p:cNvPr id="2" name="Google Shape;148;p17">
            <a:extLst>
              <a:ext uri="{FF2B5EF4-FFF2-40B4-BE49-F238E27FC236}">
                <a16:creationId xmlns="" xmlns:a16="http://schemas.microsoft.com/office/drawing/2014/main" id="{E136FCD5-CA05-1F3A-5363-19C9A266D6D6}"/>
              </a:ext>
            </a:extLst>
          </p:cNvPr>
          <p:cNvSpPr txBox="1"/>
          <p:nvPr/>
        </p:nvSpPr>
        <p:spPr>
          <a:xfrm>
            <a:off x="476536" y="1014240"/>
            <a:ext cx="19962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Civil Engineer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5" name="Google Shape;149;p17">
            <a:extLst>
              <a:ext uri="{FF2B5EF4-FFF2-40B4-BE49-F238E27FC236}">
                <a16:creationId xmlns="" xmlns:a16="http://schemas.microsoft.com/office/drawing/2014/main" id="{76B1B83F-8D30-6F90-04C9-1C20FDBF8E3F}"/>
              </a:ext>
            </a:extLst>
          </p:cNvPr>
          <p:cNvSpPr txBox="1"/>
          <p:nvPr/>
        </p:nvSpPr>
        <p:spPr>
          <a:xfrm>
            <a:off x="2526327" y="886528"/>
            <a:ext cx="21894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Laboratory Scientist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6" name="Google Shape;150;p17">
            <a:extLst>
              <a:ext uri="{FF2B5EF4-FFF2-40B4-BE49-F238E27FC236}">
                <a16:creationId xmlns="" xmlns:a16="http://schemas.microsoft.com/office/drawing/2014/main" id="{962CB0D9-16A5-A856-C9AD-5E2BDEA5496A}"/>
              </a:ext>
            </a:extLst>
          </p:cNvPr>
          <p:cNvSpPr txBox="1"/>
          <p:nvPr/>
        </p:nvSpPr>
        <p:spPr>
          <a:xfrm>
            <a:off x="2081056" y="2601532"/>
            <a:ext cx="19060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Business Analyst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10" name="Google Shape;151;p17">
            <a:extLst>
              <a:ext uri="{FF2B5EF4-FFF2-40B4-BE49-F238E27FC236}">
                <a16:creationId xmlns="" xmlns:a16="http://schemas.microsoft.com/office/drawing/2014/main" id="{93A22868-C05B-7FE0-D9FE-D250DF02E0C8}"/>
              </a:ext>
            </a:extLst>
          </p:cNvPr>
          <p:cNvSpPr txBox="1"/>
          <p:nvPr/>
        </p:nvSpPr>
        <p:spPr>
          <a:xfrm>
            <a:off x="5008360" y="2952440"/>
            <a:ext cx="2395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Maintenance Technician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11" name="Google Shape;154;p17">
            <a:extLst>
              <a:ext uri="{FF2B5EF4-FFF2-40B4-BE49-F238E27FC236}">
                <a16:creationId xmlns="" xmlns:a16="http://schemas.microsoft.com/office/drawing/2014/main" id="{9C469677-28B1-3681-9063-B880E2474A4D}"/>
              </a:ext>
            </a:extLst>
          </p:cNvPr>
          <p:cNvSpPr txBox="1"/>
          <p:nvPr/>
        </p:nvSpPr>
        <p:spPr>
          <a:xfrm>
            <a:off x="5661383" y="1760250"/>
            <a:ext cx="12621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Welder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12" name="Google Shape;155;p17">
            <a:extLst>
              <a:ext uri="{FF2B5EF4-FFF2-40B4-BE49-F238E27FC236}">
                <a16:creationId xmlns="" xmlns:a16="http://schemas.microsoft.com/office/drawing/2014/main" id="{ADC663ED-351C-C88A-EBE0-2B7B0AC44918}"/>
              </a:ext>
            </a:extLst>
          </p:cNvPr>
          <p:cNvSpPr txBox="1"/>
          <p:nvPr/>
        </p:nvSpPr>
        <p:spPr>
          <a:xfrm>
            <a:off x="1370990" y="5518562"/>
            <a:ext cx="27775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Construction Management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13" name="Google Shape;158;p17">
            <a:extLst>
              <a:ext uri="{FF2B5EF4-FFF2-40B4-BE49-F238E27FC236}">
                <a16:creationId xmlns="" xmlns:a16="http://schemas.microsoft.com/office/drawing/2014/main" id="{9AEDE3A8-D75B-C580-7BF7-CBB2F5476BF6}"/>
              </a:ext>
            </a:extLst>
          </p:cNvPr>
          <p:cNvSpPr txBox="1"/>
          <p:nvPr/>
        </p:nvSpPr>
        <p:spPr>
          <a:xfrm>
            <a:off x="502294" y="3191052"/>
            <a:ext cx="19704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Software Engineer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14" name="Google Shape;159;p17">
            <a:extLst>
              <a:ext uri="{FF2B5EF4-FFF2-40B4-BE49-F238E27FC236}">
                <a16:creationId xmlns="" xmlns:a16="http://schemas.microsoft.com/office/drawing/2014/main" id="{5B2A7F29-0728-ED3B-2BE8-AF7A5CD6EF24}"/>
              </a:ext>
            </a:extLst>
          </p:cNvPr>
          <p:cNvSpPr txBox="1"/>
          <p:nvPr/>
        </p:nvSpPr>
        <p:spPr>
          <a:xfrm>
            <a:off x="895574" y="3856898"/>
            <a:ext cx="215983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Offshore Wind Turbine Technician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15" name="Google Shape;160;p17">
            <a:extLst>
              <a:ext uri="{FF2B5EF4-FFF2-40B4-BE49-F238E27FC236}">
                <a16:creationId xmlns="" xmlns:a16="http://schemas.microsoft.com/office/drawing/2014/main" id="{934A53B3-1997-E7F6-6DEC-3429DDA2F8A1}"/>
              </a:ext>
            </a:extLst>
          </p:cNvPr>
          <p:cNvSpPr txBox="1"/>
          <p:nvPr/>
        </p:nvSpPr>
        <p:spPr>
          <a:xfrm>
            <a:off x="5094711" y="898779"/>
            <a:ext cx="19704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Digital Marketing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16" name="Google Shape;161;p17">
            <a:extLst>
              <a:ext uri="{FF2B5EF4-FFF2-40B4-BE49-F238E27FC236}">
                <a16:creationId xmlns="" xmlns:a16="http://schemas.microsoft.com/office/drawing/2014/main" id="{4E5899AE-B617-5D3C-D2A9-1E0B3D6D3D5B}"/>
              </a:ext>
            </a:extLst>
          </p:cNvPr>
          <p:cNvSpPr txBox="1"/>
          <p:nvPr/>
        </p:nvSpPr>
        <p:spPr>
          <a:xfrm>
            <a:off x="210207" y="1824113"/>
            <a:ext cx="149395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Grounds Maintenance</a:t>
            </a:r>
          </a:p>
        </p:txBody>
      </p:sp>
      <p:sp>
        <p:nvSpPr>
          <p:cNvPr id="17" name="Google Shape;163;p17">
            <a:extLst>
              <a:ext uri="{FF2B5EF4-FFF2-40B4-BE49-F238E27FC236}">
                <a16:creationId xmlns="" xmlns:a16="http://schemas.microsoft.com/office/drawing/2014/main" id="{6DF73CBC-E1CC-F025-0A63-C9E267DB0654}"/>
              </a:ext>
            </a:extLst>
          </p:cNvPr>
          <p:cNvSpPr txBox="1"/>
          <p:nvPr/>
        </p:nvSpPr>
        <p:spPr>
          <a:xfrm>
            <a:off x="4686388" y="4948724"/>
            <a:ext cx="15197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Cad Design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18" name="Google Shape;164;p17">
            <a:extLst>
              <a:ext uri="{FF2B5EF4-FFF2-40B4-BE49-F238E27FC236}">
                <a16:creationId xmlns="" xmlns:a16="http://schemas.microsoft.com/office/drawing/2014/main" id="{59E172DB-5E1E-1261-D2B5-6EADF2CA2C4B}"/>
              </a:ext>
            </a:extLst>
          </p:cNvPr>
          <p:cNvSpPr txBox="1"/>
          <p:nvPr/>
        </p:nvSpPr>
        <p:spPr>
          <a:xfrm>
            <a:off x="4325269" y="6022975"/>
            <a:ext cx="1915663" cy="377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Chef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19" name="Google Shape;165;p17">
            <a:extLst>
              <a:ext uri="{FF2B5EF4-FFF2-40B4-BE49-F238E27FC236}">
                <a16:creationId xmlns="" xmlns:a16="http://schemas.microsoft.com/office/drawing/2014/main" id="{3CE9452D-C237-8C5E-9AA8-CD736530C81F}"/>
              </a:ext>
            </a:extLst>
          </p:cNvPr>
          <p:cNvSpPr txBox="1"/>
          <p:nvPr/>
        </p:nvSpPr>
        <p:spPr>
          <a:xfrm>
            <a:off x="2217470" y="323460"/>
            <a:ext cx="21765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College Tutor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20" name="Google Shape;166;p17">
            <a:extLst>
              <a:ext uri="{FF2B5EF4-FFF2-40B4-BE49-F238E27FC236}">
                <a16:creationId xmlns="" xmlns:a16="http://schemas.microsoft.com/office/drawing/2014/main" id="{93528900-5B3A-83FF-3E5B-626BB75DC210}"/>
              </a:ext>
            </a:extLst>
          </p:cNvPr>
          <p:cNvSpPr txBox="1"/>
          <p:nvPr/>
        </p:nvSpPr>
        <p:spPr>
          <a:xfrm>
            <a:off x="2449460" y="1750223"/>
            <a:ext cx="235412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Social Media Manager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21" name="Google Shape;167;p17">
            <a:extLst>
              <a:ext uri="{FF2B5EF4-FFF2-40B4-BE49-F238E27FC236}">
                <a16:creationId xmlns="" xmlns:a16="http://schemas.microsoft.com/office/drawing/2014/main" id="{B0EEF1B6-35FA-4727-BB20-EB0CA357578C}"/>
              </a:ext>
            </a:extLst>
          </p:cNvPr>
          <p:cNvSpPr txBox="1"/>
          <p:nvPr/>
        </p:nvSpPr>
        <p:spPr>
          <a:xfrm>
            <a:off x="528190" y="4714229"/>
            <a:ext cx="27775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Mechanical Engineer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22" name="Google Shape;168;p17">
            <a:extLst>
              <a:ext uri="{FF2B5EF4-FFF2-40B4-BE49-F238E27FC236}">
                <a16:creationId xmlns="" xmlns:a16="http://schemas.microsoft.com/office/drawing/2014/main" id="{89347887-CDE1-0867-CA3D-103E86284823}"/>
              </a:ext>
            </a:extLst>
          </p:cNvPr>
          <p:cNvSpPr txBox="1"/>
          <p:nvPr/>
        </p:nvSpPr>
        <p:spPr>
          <a:xfrm>
            <a:off x="462107" y="6151933"/>
            <a:ext cx="2259103" cy="377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Quantity Surveyor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23" name="Google Shape;169;p17">
            <a:extLst>
              <a:ext uri="{FF2B5EF4-FFF2-40B4-BE49-F238E27FC236}">
                <a16:creationId xmlns="" xmlns:a16="http://schemas.microsoft.com/office/drawing/2014/main" id="{D7F32AE2-CC82-2914-3E22-522DD5BE58D4}"/>
              </a:ext>
            </a:extLst>
          </p:cNvPr>
          <p:cNvSpPr txBox="1"/>
          <p:nvPr/>
        </p:nvSpPr>
        <p:spPr>
          <a:xfrm>
            <a:off x="3863463" y="3779699"/>
            <a:ext cx="17353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Accountant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24" name="Google Shape;170;p17">
            <a:extLst>
              <a:ext uri="{FF2B5EF4-FFF2-40B4-BE49-F238E27FC236}">
                <a16:creationId xmlns="" xmlns:a16="http://schemas.microsoft.com/office/drawing/2014/main" id="{A365CE0C-D31A-FF4C-62DA-E87D8AEC1635}"/>
              </a:ext>
            </a:extLst>
          </p:cNvPr>
          <p:cNvSpPr txBox="1"/>
          <p:nvPr/>
        </p:nvSpPr>
        <p:spPr>
          <a:xfrm>
            <a:off x="4425731" y="2329180"/>
            <a:ext cx="14939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Mechanic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B354DD2-FB1A-41B5-B971-5FE54C576A8F}"/>
              </a:ext>
            </a:extLst>
          </p:cNvPr>
          <p:cNvSpPr txBox="1"/>
          <p:nvPr/>
        </p:nvSpPr>
        <p:spPr>
          <a:xfrm>
            <a:off x="5668105" y="4210205"/>
            <a:ext cx="1398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Medic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0FDC705-1CCE-E64A-661C-737F257632B2}"/>
              </a:ext>
            </a:extLst>
          </p:cNvPr>
          <p:cNvSpPr txBox="1"/>
          <p:nvPr/>
        </p:nvSpPr>
        <p:spPr>
          <a:xfrm>
            <a:off x="351634" y="512736"/>
            <a:ext cx="1398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Cadet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28" name="Google Shape;150;p17">
            <a:extLst>
              <a:ext uri="{FF2B5EF4-FFF2-40B4-BE49-F238E27FC236}">
                <a16:creationId xmlns="" xmlns:a16="http://schemas.microsoft.com/office/drawing/2014/main" id="{FBAC9E36-E76C-2318-F63F-FD7692B30E00}"/>
              </a:ext>
            </a:extLst>
          </p:cNvPr>
          <p:cNvSpPr txBox="1"/>
          <p:nvPr/>
        </p:nvSpPr>
        <p:spPr>
          <a:xfrm>
            <a:off x="5068520" y="78864"/>
            <a:ext cx="190607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Project Manger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pic>
        <p:nvPicPr>
          <p:cNvPr id="30" name="Graphic 29" descr="Bullseye with solid fill">
            <a:extLst>
              <a:ext uri="{FF2B5EF4-FFF2-40B4-BE49-F238E27FC236}">
                <a16:creationId xmlns="" xmlns:a16="http://schemas.microsoft.com/office/drawing/2014/main" id="{54A19F84-335D-A8C2-B1A7-3A2BEF2ECF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9883" y="3226736"/>
            <a:ext cx="1844589" cy="1844589"/>
          </a:xfrm>
          <a:prstGeom prst="rect">
            <a:avLst/>
          </a:prstGeom>
        </p:spPr>
      </p:pic>
      <p:sp>
        <p:nvSpPr>
          <p:cNvPr id="3" name="Google Shape;168;p17">
            <a:extLst>
              <a:ext uri="{FF2B5EF4-FFF2-40B4-BE49-F238E27FC236}">
                <a16:creationId xmlns="" xmlns:a16="http://schemas.microsoft.com/office/drawing/2014/main" id="{82368BDC-9567-D9BF-B075-7FBEDF0B5692}"/>
              </a:ext>
            </a:extLst>
          </p:cNvPr>
          <p:cNvSpPr txBox="1"/>
          <p:nvPr/>
        </p:nvSpPr>
        <p:spPr>
          <a:xfrm>
            <a:off x="4852418" y="5510301"/>
            <a:ext cx="225910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Communications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7" name="Google Shape;167;p17">
            <a:extLst>
              <a:ext uri="{FF2B5EF4-FFF2-40B4-BE49-F238E27FC236}">
                <a16:creationId xmlns="" xmlns:a16="http://schemas.microsoft.com/office/drawing/2014/main" id="{78870C52-9631-38A7-C830-EBE47D94BC5A}"/>
              </a:ext>
            </a:extLst>
          </p:cNvPr>
          <p:cNvSpPr txBox="1"/>
          <p:nvPr/>
        </p:nvSpPr>
        <p:spPr>
          <a:xfrm>
            <a:off x="2618008" y="3297984"/>
            <a:ext cx="277754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Project Manager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3801F2B-9597-0306-1215-635D16978E9B}"/>
              </a:ext>
            </a:extLst>
          </p:cNvPr>
          <p:cNvSpPr txBox="1"/>
          <p:nvPr/>
        </p:nvSpPr>
        <p:spPr>
          <a:xfrm>
            <a:off x="3198860" y="4449490"/>
            <a:ext cx="1398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Events Manager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84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2D44074-0B69-4F0C-A7B3-5645CE40D8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6BA8A5-E207-4926-69A2-1FDB20B1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399" y="640081"/>
            <a:ext cx="3395133" cy="5574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Economic</a:t>
            </a:r>
          </a:p>
        </p:txBody>
      </p:sp>
      <p:pic>
        <p:nvPicPr>
          <p:cNvPr id="6" name="Graphic 5" descr="Money outline">
            <a:extLst>
              <a:ext uri="{FF2B5EF4-FFF2-40B4-BE49-F238E27FC236}">
                <a16:creationId xmlns="" xmlns:a16="http://schemas.microsoft.com/office/drawing/2014/main" id="{91FBC44E-013F-C9B6-36F2-4C0FE9710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4525" y="1387641"/>
            <a:ext cx="4082717" cy="408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67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2D44074-0B69-4F0C-A7B3-5645CE40D8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6BA8A5-E207-4926-69A2-1FDB20B1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211" y="640081"/>
            <a:ext cx="4219073" cy="5574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Environmental</a:t>
            </a:r>
          </a:p>
        </p:txBody>
      </p:sp>
      <p:pic>
        <p:nvPicPr>
          <p:cNvPr id="4" name="Graphic 3" descr="Earth globe: Africa and Europe with solid fill">
            <a:extLst>
              <a:ext uri="{FF2B5EF4-FFF2-40B4-BE49-F238E27FC236}">
                <a16:creationId xmlns="" xmlns:a16="http://schemas.microsoft.com/office/drawing/2014/main" id="{D05FFA0A-3A8A-D7F3-AD90-89AEBA031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9093" y="970546"/>
            <a:ext cx="4916907" cy="491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78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2D44074-0B69-4F0C-A7B3-5645CE40D8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6BA8A5-E207-4926-69A2-1FDB20B1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399" y="640081"/>
            <a:ext cx="3395133" cy="5574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Social</a:t>
            </a:r>
          </a:p>
        </p:txBody>
      </p:sp>
      <p:pic>
        <p:nvPicPr>
          <p:cNvPr id="5" name="Graphic 4" descr="Connections with solid fill">
            <a:extLst>
              <a:ext uri="{FF2B5EF4-FFF2-40B4-BE49-F238E27FC236}">
                <a16:creationId xmlns="" xmlns:a16="http://schemas.microsoft.com/office/drawing/2014/main" id="{DA2838C1-2B20-09A6-B3DE-53579A7F9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8656" y="1100328"/>
            <a:ext cx="4657344" cy="46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64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F89DC21-D16E-A1D2-299A-4C40BA59B6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" y="369169"/>
            <a:ext cx="5779049" cy="611966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3F0DDC70-F133-4E7A-BC73-7FD1C3AE0F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182691" y="281138"/>
            <a:ext cx="4521629" cy="57606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Why East of England? 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8B4EF9-7A6A-4D5B-A058-85F7E5FC6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40171" y="569170"/>
            <a:ext cx="5401309" cy="475252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The Regional is a hot bed for activity in offshore renewables: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Investment: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~£138 billion capital investment on low carbon power generation by 2050*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Offshore Wind: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	44% of the UK offshore wind operational fleet based in the 	Southern North Sea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	54% of the projects with consent are based in the East of 	England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Gas: 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</a:rPr>
              <a:t>Bacton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Gas Terminal supplies 30% of the UKs natural gas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Ports: </a:t>
            </a:r>
            <a:r>
              <a:rPr lang="en-US" sz="2000" dirty="0" err="1"/>
              <a:t>Lowestoft</a:t>
            </a:r>
            <a:r>
              <a:rPr lang="en-US" sz="2000" dirty="0"/>
              <a:t> and Great Yarmouth have the largest concentration of offshore wind projects in the world within 100 miles of them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Research &amp; Development: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Numerous R&amp;D facilities.</a:t>
            </a:r>
            <a:endParaRPr lang="en-GB" sz="2000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GB" sz="1800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27102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7058F3-9216-5F77-D92C-26ACFB5C7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9225" y="0"/>
            <a:ext cx="108573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F12DCD8-3C7E-44E9-A68D-96034EB73277}"/>
              </a:ext>
            </a:extLst>
          </p:cNvPr>
          <p:cNvSpPr/>
          <p:nvPr/>
        </p:nvSpPr>
        <p:spPr>
          <a:xfrm>
            <a:off x="6164263" y="0"/>
            <a:ext cx="60277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9E1091F-5A70-4625-BEBC-9A5247067B9E}"/>
              </a:ext>
            </a:extLst>
          </p:cNvPr>
          <p:cNvSpPr txBox="1"/>
          <p:nvPr/>
        </p:nvSpPr>
        <p:spPr>
          <a:xfrm>
            <a:off x="6762671" y="1387091"/>
            <a:ext cx="48309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A current workforce figure of 32,257 (an increase of 4% from the 2021 report)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A forecast workforce of over 104,401 by 2030;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A positive trend: 20.6% of our workforce are women (an increase of 4.6% since 2019 and 2.6% since our first report in 2021);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We have surpassed our sector deal target of 2.5% of our workforce being apprentices - we now have 2.6%, and finally;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Of those who provided information on ethnicity, 7% were from non-white backgrounds, compared to 3.8% in 2021.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Helvetica" pitchFamily="2" charset="0"/>
              </a:rPr>
              <a:t>https://www.owic.org.uk/_files/ugd/1c0521_94c1d5e74ec14b59afc44cebe2960f62.pdf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81695C-DE63-18F0-B1D4-034113D22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578" y="261966"/>
            <a:ext cx="3005104" cy="99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84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E373E72-FBDA-47D4-EA22-B7AA69818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795" y="20700"/>
            <a:ext cx="9038205" cy="6816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544DF50-BB9E-17BD-9AC1-003E7B55E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91" y="2931752"/>
            <a:ext cx="3005104" cy="99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39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F106948-D501-1A94-0639-B76732214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295603"/>
            <a:ext cx="8654143" cy="6266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6290C63-0FF4-EDE1-0E2D-432CB64F4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57" y="2931751"/>
            <a:ext cx="3005104" cy="99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60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83EA017-5210-4DF3-A9E4-7FE8E91DCE5E}"/>
              </a:ext>
            </a:extLst>
          </p:cNvPr>
          <p:cNvSpPr/>
          <p:nvPr/>
        </p:nvSpPr>
        <p:spPr>
          <a:xfrm>
            <a:off x="4657725" y="0"/>
            <a:ext cx="438150" cy="6858000"/>
          </a:xfrm>
          <a:prstGeom prst="rect">
            <a:avLst/>
          </a:prstGeom>
          <a:solidFill>
            <a:srgbClr val="EE3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D08C55A-6177-40FB-A4E5-83784FA7E7E5}"/>
              </a:ext>
            </a:extLst>
          </p:cNvPr>
          <p:cNvSpPr txBox="1"/>
          <p:nvPr/>
        </p:nvSpPr>
        <p:spPr>
          <a:xfrm>
            <a:off x="238126" y="352425"/>
            <a:ext cx="407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elvetica" pitchFamily="2" charset="0"/>
              </a:rPr>
              <a:t>Offshore Wind</a:t>
            </a:r>
            <a:endParaRPr lang="en-GB" sz="3600" b="1" dirty="0">
              <a:latin typeface="Helvet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DFF1BC2-89DF-4CA4-B02D-BEDB491F4D4F}"/>
              </a:ext>
            </a:extLst>
          </p:cNvPr>
          <p:cNvSpPr txBox="1"/>
          <p:nvPr/>
        </p:nvSpPr>
        <p:spPr>
          <a:xfrm>
            <a:off x="238126" y="1114425"/>
            <a:ext cx="407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" pitchFamily="2" charset="0"/>
              </a:rPr>
              <a:t>Scottish Power Renewables operate vast wind farms in East Anglia:</a:t>
            </a:r>
          </a:p>
          <a:p>
            <a:endParaRPr lang="en-GB" dirty="0">
              <a:latin typeface="Helvetica" pitchFamily="2" charset="0"/>
            </a:endParaRPr>
          </a:p>
          <a:p>
            <a:r>
              <a:rPr lang="en-GB" dirty="0">
                <a:latin typeface="Helvetica" pitchFamily="2" charset="0"/>
              </a:rPr>
              <a:t>Create up to 3GW cleaner energy</a:t>
            </a:r>
          </a:p>
          <a:p>
            <a:endParaRPr lang="en-GB" dirty="0">
              <a:latin typeface="Helvetica" pitchFamily="2" charset="0"/>
            </a:endParaRPr>
          </a:p>
          <a:p>
            <a:r>
              <a:rPr lang="en-GB" dirty="0">
                <a:latin typeface="Helvetica" pitchFamily="2" charset="0"/>
              </a:rPr>
              <a:t>Up to £6.5bn investment</a:t>
            </a:r>
          </a:p>
          <a:p>
            <a:endParaRPr lang="en-GB" dirty="0">
              <a:latin typeface="Helvetica" pitchFamily="2" charset="0"/>
            </a:endParaRPr>
          </a:p>
          <a:p>
            <a:r>
              <a:rPr lang="en-GB" dirty="0">
                <a:latin typeface="Helvetica" pitchFamily="2" charset="0"/>
              </a:rPr>
              <a:t>Powers up to 2.7m homes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51ED3EB-D606-8717-27AD-DFB393F4E9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49" r="-28011"/>
          <a:stretch/>
        </p:blipFill>
        <p:spPr>
          <a:xfrm>
            <a:off x="4314826" y="0"/>
            <a:ext cx="10246407" cy="8682796"/>
          </a:xfrm>
          <a:prstGeom prst="rect">
            <a:avLst/>
          </a:prstGeom>
        </p:spPr>
      </p:pic>
      <p:pic>
        <p:nvPicPr>
          <p:cNvPr id="3" name="Graphic 2" descr="Wind Turbines with solid fill">
            <a:extLst>
              <a:ext uri="{FF2B5EF4-FFF2-40B4-BE49-F238E27FC236}">
                <a16:creationId xmlns="" xmlns:a16="http://schemas.microsoft.com/office/drawing/2014/main" id="{E54E5A00-5C2C-D1E8-FE12-6606856CD1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2078" y="4047144"/>
            <a:ext cx="2137874" cy="213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41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2ED793-752E-4685-8300-F7D30B36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00A26A9-5CDD-4D7A-A66E-B83A0859D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080" y="0"/>
            <a:ext cx="12200080" cy="6858000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4B26434-CAA8-4A5C-B1EA-39B87B2A424D}"/>
              </a:ext>
            </a:extLst>
          </p:cNvPr>
          <p:cNvSpPr/>
          <p:nvPr/>
        </p:nvSpPr>
        <p:spPr>
          <a:xfrm>
            <a:off x="762001" y="2133380"/>
            <a:ext cx="3324225" cy="2971800"/>
          </a:xfrm>
          <a:prstGeom prst="rect">
            <a:avLst/>
          </a:prstGeom>
          <a:solidFill>
            <a:srgbClr val="EE3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Helvetica" pitchFamily="2" charset="0"/>
              </a:rPr>
              <a:t>Sizewell C</a:t>
            </a:r>
            <a:endParaRPr lang="en-GB" sz="3600" b="1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A56152A-1C75-4A8F-8FB2-D3EDF7D5688D}"/>
              </a:ext>
            </a:extLst>
          </p:cNvPr>
          <p:cNvSpPr/>
          <p:nvPr/>
        </p:nvSpPr>
        <p:spPr>
          <a:xfrm>
            <a:off x="4086226" y="2133380"/>
            <a:ext cx="7343773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1,500 NEW Apprenticeships</a:t>
            </a:r>
            <a:endParaRPr lang="en-GB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4" name="Graphic 3" descr="Atom with solid fill">
            <a:extLst>
              <a:ext uri="{FF2B5EF4-FFF2-40B4-BE49-F238E27FC236}">
                <a16:creationId xmlns="" xmlns:a16="http://schemas.microsoft.com/office/drawing/2014/main" id="{4A30F750-108D-81D0-D791-33EDE6AE7C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639" y="31620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60B228B-5C07-E819-DE07-D79DE3574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985" y="276403"/>
            <a:ext cx="10070030" cy="61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68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F12DCD8-3C7E-44E9-A68D-96034EB73277}"/>
              </a:ext>
            </a:extLst>
          </p:cNvPr>
          <p:cNvSpPr/>
          <p:nvPr/>
        </p:nvSpPr>
        <p:spPr>
          <a:xfrm>
            <a:off x="6164263" y="0"/>
            <a:ext cx="60277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D0A4D22-089C-4253-BA5C-C4D97919DEF3}"/>
              </a:ext>
            </a:extLst>
          </p:cNvPr>
          <p:cNvSpPr txBox="1"/>
          <p:nvPr/>
        </p:nvSpPr>
        <p:spPr>
          <a:xfrm>
            <a:off x="6811519" y="1112742"/>
            <a:ext cx="446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EDF</a:t>
            </a:r>
            <a:endParaRPr lang="en-GB" sz="3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9E1091F-5A70-4625-BEBC-9A5247067B9E}"/>
              </a:ext>
            </a:extLst>
          </p:cNvPr>
          <p:cNvSpPr txBox="1"/>
          <p:nvPr/>
        </p:nvSpPr>
        <p:spPr>
          <a:xfrm>
            <a:off x="6844542" y="2077855"/>
            <a:ext cx="44672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Helvetica" pitchFamily="2" charset="0"/>
              </a:rPr>
              <a:t>18 years 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Helvetica" pitchFamily="2" charset="0"/>
              </a:rPr>
              <a:t>Living in a flat with 4 other young women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Helvetica" pitchFamily="2" charset="0"/>
              </a:rPr>
              <a:t>Food paid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Helvetica" pitchFamily="2" charset="0"/>
              </a:rPr>
              <a:t>Accommodation paid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Helvetica" pitchFamily="2" charset="0"/>
              </a:rPr>
              <a:t>£20,000 per year starting salary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Helvetica" pitchFamily="2" charset="0"/>
              </a:rPr>
              <a:t>Nuclear engineer</a:t>
            </a:r>
          </a:p>
        </p:txBody>
      </p:sp>
      <p:pic>
        <p:nvPicPr>
          <p:cNvPr id="1028" name="Picture 4" descr="No alternative text description for this image">
            <a:extLst>
              <a:ext uri="{FF2B5EF4-FFF2-40B4-BE49-F238E27FC236}">
                <a16:creationId xmlns="" xmlns:a16="http://schemas.microsoft.com/office/drawing/2014/main" id="{753FDF78-33A1-BDBD-75A7-03B33CC54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64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725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E77A7DA-92FC-9434-90BB-C5B54CEC5E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468" y="0"/>
            <a:ext cx="8837532" cy="6858000"/>
          </a:xfrm>
          <a:prstGeom prst="rect">
            <a:avLst/>
          </a:prstGeom>
        </p:spPr>
      </p:pic>
      <p:pic>
        <p:nvPicPr>
          <p:cNvPr id="2050" name="Picture 2" descr="Murphy logo">
            <a:extLst>
              <a:ext uri="{FF2B5EF4-FFF2-40B4-BE49-F238E27FC236}">
                <a16:creationId xmlns="" xmlns:a16="http://schemas.microsoft.com/office/drawing/2014/main" id="{1F171CC0-60DD-ED48-D10B-F12CC52BE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652" y="163285"/>
            <a:ext cx="3155816" cy="109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241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F12DCD8-3C7E-44E9-A68D-96034EB73277}"/>
              </a:ext>
            </a:extLst>
          </p:cNvPr>
          <p:cNvSpPr/>
          <p:nvPr/>
        </p:nvSpPr>
        <p:spPr>
          <a:xfrm>
            <a:off x="6164263" y="0"/>
            <a:ext cx="60277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D0A4D22-089C-4253-BA5C-C4D97919DEF3}"/>
              </a:ext>
            </a:extLst>
          </p:cNvPr>
          <p:cNvSpPr txBox="1"/>
          <p:nvPr/>
        </p:nvSpPr>
        <p:spPr>
          <a:xfrm>
            <a:off x="6811519" y="1112742"/>
            <a:ext cx="446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OGTAP</a:t>
            </a:r>
            <a:endParaRPr lang="en-GB" sz="3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9E1091F-5A70-4625-BEBC-9A5247067B9E}"/>
              </a:ext>
            </a:extLst>
          </p:cNvPr>
          <p:cNvSpPr txBox="1"/>
          <p:nvPr/>
        </p:nvSpPr>
        <p:spPr>
          <a:xfrm>
            <a:off x="6844542" y="2077855"/>
            <a:ext cx="44672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Helvetica" pitchFamily="2" charset="0"/>
              </a:rPr>
              <a:t>21 years 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Helvetica" pitchFamily="2" charset="0"/>
              </a:rPr>
              <a:t>3 on 3 off rotation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Helvetica" pitchFamily="2" charset="0"/>
              </a:rPr>
              <a:t>Starting Salary £19,000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Helvetica" pitchFamily="2" charset="0"/>
              </a:rPr>
              <a:t>97% chance of role with sponsoring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Helvetica" pitchFamily="2" charset="0"/>
              </a:rPr>
              <a:t>Typical £35,000 qualified salary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Helvetica" pitchFamily="2" charset="0"/>
              </a:rPr>
              <a:t>Food allowance £10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Helvetica" pitchFamily="2" charset="0"/>
              </a:rPr>
              <a:t>6 weeks holiday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Helvetica" pitchFamily="2" charset="0"/>
              </a:rPr>
              <a:t>Travel home paid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5811094-BD90-502F-1078-4A2CF6B43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61" y="-32657"/>
            <a:ext cx="6156687" cy="689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45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chtner and SeaRenergy as the Platform Support Team for TenneT">
            <a:extLst>
              <a:ext uri="{FF2B5EF4-FFF2-40B4-BE49-F238E27FC236}">
                <a16:creationId xmlns="" xmlns:a16="http://schemas.microsoft.com/office/drawing/2014/main" id="{FE4BFEAA-DC5A-5BFC-B995-91BFBE522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26" y="829941"/>
            <a:ext cx="12080148" cy="519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9888A41-0634-F185-3CCB-163CA138EB0A}"/>
              </a:ext>
            </a:extLst>
          </p:cNvPr>
          <p:cNvSpPr txBox="1"/>
          <p:nvPr/>
        </p:nvSpPr>
        <p:spPr>
          <a:xfrm>
            <a:off x="2927757" y="1823469"/>
            <a:ext cx="1585519" cy="523220"/>
          </a:xfrm>
          <a:prstGeom prst="rect">
            <a:avLst/>
          </a:prstGeom>
          <a:solidFill>
            <a:srgbClr val="EE32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Converter station at sea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516E19A-69ED-030A-58F8-20DC36E05A23}"/>
              </a:ext>
            </a:extLst>
          </p:cNvPr>
          <p:cNvSpPr txBox="1"/>
          <p:nvPr/>
        </p:nvSpPr>
        <p:spPr>
          <a:xfrm>
            <a:off x="4573397" y="4908083"/>
            <a:ext cx="988504" cy="307777"/>
          </a:xfrm>
          <a:prstGeom prst="rect">
            <a:avLst/>
          </a:prstGeom>
          <a:solidFill>
            <a:srgbClr val="EE32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Sea cable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4A64BF6-FCC3-0AE8-6C51-65E6A5BB7E00}"/>
              </a:ext>
            </a:extLst>
          </p:cNvPr>
          <p:cNvSpPr txBox="1"/>
          <p:nvPr/>
        </p:nvSpPr>
        <p:spPr>
          <a:xfrm>
            <a:off x="4371362" y="5504838"/>
            <a:ext cx="1585519" cy="523220"/>
          </a:xfrm>
          <a:prstGeom prst="rect">
            <a:avLst/>
          </a:prstGeom>
          <a:solidFill>
            <a:srgbClr val="EE32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Cable connection at sea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6996D96-9EC4-49E0-57B2-797203FD0878}"/>
              </a:ext>
            </a:extLst>
          </p:cNvPr>
          <p:cNvSpPr txBox="1"/>
          <p:nvPr/>
        </p:nvSpPr>
        <p:spPr>
          <a:xfrm>
            <a:off x="7115961" y="5504838"/>
            <a:ext cx="1155584" cy="738664"/>
          </a:xfrm>
          <a:prstGeom prst="rect">
            <a:avLst/>
          </a:prstGeom>
          <a:solidFill>
            <a:srgbClr val="EE32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Cable connection on land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9E99FB6-CB85-4B2A-6149-83C24321F333}"/>
              </a:ext>
            </a:extLst>
          </p:cNvPr>
          <p:cNvSpPr txBox="1"/>
          <p:nvPr/>
        </p:nvSpPr>
        <p:spPr>
          <a:xfrm>
            <a:off x="7182723" y="4595850"/>
            <a:ext cx="1155584" cy="307777"/>
          </a:xfrm>
          <a:prstGeom prst="rect">
            <a:avLst/>
          </a:prstGeom>
          <a:solidFill>
            <a:srgbClr val="EE32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Land cable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CF10383-BD04-BFF3-E62B-B0B16053F0B7}"/>
              </a:ext>
            </a:extLst>
          </p:cNvPr>
          <p:cNvSpPr txBox="1"/>
          <p:nvPr/>
        </p:nvSpPr>
        <p:spPr>
          <a:xfrm>
            <a:off x="6924062" y="3840750"/>
            <a:ext cx="659585" cy="307777"/>
          </a:xfrm>
          <a:prstGeom prst="rect">
            <a:avLst/>
          </a:prstGeom>
          <a:solidFill>
            <a:srgbClr val="EE32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Dyke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CD061A5-03E2-9A5E-E35E-E80C08031B22}"/>
              </a:ext>
            </a:extLst>
          </p:cNvPr>
          <p:cNvSpPr txBox="1"/>
          <p:nvPr/>
        </p:nvSpPr>
        <p:spPr>
          <a:xfrm>
            <a:off x="5386604" y="640206"/>
            <a:ext cx="3592237" cy="1384995"/>
          </a:xfrm>
          <a:prstGeom prst="rect">
            <a:avLst/>
          </a:prstGeom>
          <a:solidFill>
            <a:srgbClr val="EE3224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Future Considerations:</a:t>
            </a:r>
          </a:p>
          <a:p>
            <a:endParaRPr lang="en-US" sz="1400" i="1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>
                <a:solidFill>
                  <a:schemeClr val="bg1">
                    <a:lumMod val="95000"/>
                  </a:schemeClr>
                </a:solidFill>
              </a:rPr>
              <a:t>Decarbonise</a:t>
            </a:r>
            <a:r>
              <a:rPr lang="en-US" sz="1400" i="1" dirty="0">
                <a:solidFill>
                  <a:schemeClr val="bg1">
                    <a:lumMod val="95000"/>
                  </a:schemeClr>
                </a:solidFill>
              </a:rPr>
              <a:t> extraction of oil and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>
                    <a:lumMod val="95000"/>
                  </a:schemeClr>
                </a:solidFill>
              </a:rPr>
              <a:t>Reducing carbon intensity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>
                    <a:lumMod val="95000"/>
                  </a:schemeClr>
                </a:solidFill>
              </a:rPr>
              <a:t>Battery technology and balancing the grid</a:t>
            </a:r>
            <a:endParaRPr lang="en-GB" sz="14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C8DFEAF-9664-54D9-E12D-5F391E5A1C67}"/>
              </a:ext>
            </a:extLst>
          </p:cNvPr>
          <p:cNvSpPr txBox="1"/>
          <p:nvPr/>
        </p:nvSpPr>
        <p:spPr>
          <a:xfrm>
            <a:off x="10137047" y="2519755"/>
            <a:ext cx="1999027" cy="307777"/>
          </a:xfrm>
          <a:prstGeom prst="rect">
            <a:avLst/>
          </a:prstGeom>
          <a:solidFill>
            <a:srgbClr val="EE32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Extra high voltage grid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DE01650-44A1-403D-781E-D6CF782DEC99}"/>
              </a:ext>
            </a:extLst>
          </p:cNvPr>
          <p:cNvSpPr txBox="1"/>
          <p:nvPr/>
        </p:nvSpPr>
        <p:spPr>
          <a:xfrm>
            <a:off x="9786105" y="3088067"/>
            <a:ext cx="1027303" cy="307777"/>
          </a:xfrm>
          <a:prstGeom prst="rect">
            <a:avLst/>
          </a:prstGeom>
          <a:solidFill>
            <a:srgbClr val="EE32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Substation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D2BFA47-9CD2-6EBA-B00F-B2F4FB0391C2}"/>
              </a:ext>
            </a:extLst>
          </p:cNvPr>
          <p:cNvSpPr txBox="1"/>
          <p:nvPr/>
        </p:nvSpPr>
        <p:spPr>
          <a:xfrm>
            <a:off x="7253854" y="3034946"/>
            <a:ext cx="2268703" cy="307777"/>
          </a:xfrm>
          <a:prstGeom prst="rect">
            <a:avLst/>
          </a:prstGeom>
          <a:solidFill>
            <a:srgbClr val="EE32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Converter station on land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9590B99-4C70-C550-DF76-4509B7ABCDA4}"/>
              </a:ext>
            </a:extLst>
          </p:cNvPr>
          <p:cNvSpPr txBox="1"/>
          <p:nvPr/>
        </p:nvSpPr>
        <p:spPr>
          <a:xfrm>
            <a:off x="5696125" y="4575519"/>
            <a:ext cx="970328" cy="523220"/>
          </a:xfrm>
          <a:prstGeom prst="rect">
            <a:avLst/>
          </a:prstGeom>
          <a:solidFill>
            <a:srgbClr val="EE32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Wadden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sea cable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903610C-6418-7DA5-051C-6039EEC987E9}"/>
              </a:ext>
            </a:extLst>
          </p:cNvPr>
          <p:cNvSpPr txBox="1"/>
          <p:nvPr/>
        </p:nvSpPr>
        <p:spPr>
          <a:xfrm>
            <a:off x="10462818" y="955402"/>
            <a:ext cx="1673256" cy="307777"/>
          </a:xfrm>
          <a:prstGeom prst="rect">
            <a:avLst/>
          </a:prstGeom>
          <a:solidFill>
            <a:srgbClr val="EE32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DC (direct current)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C484851-2C3E-6260-682E-540210FB41D1}"/>
              </a:ext>
            </a:extLst>
          </p:cNvPr>
          <p:cNvSpPr txBox="1"/>
          <p:nvPr/>
        </p:nvSpPr>
        <p:spPr>
          <a:xfrm>
            <a:off x="10462818" y="1321738"/>
            <a:ext cx="1671854" cy="523220"/>
          </a:xfrm>
          <a:prstGeom prst="rect">
            <a:avLst/>
          </a:prstGeom>
          <a:solidFill>
            <a:srgbClr val="EE32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AC (three-phase alternating current)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="" xmlns:a16="http://schemas.microsoft.com/office/drawing/2014/main" id="{E83DC01E-C605-E970-4307-2E2DA76D2B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51" y="6134944"/>
            <a:ext cx="2197100" cy="577850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8333991D-A4FE-A05E-635A-B4840B66DA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04" y="239592"/>
            <a:ext cx="4215393" cy="7498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2A2C559-28AA-856D-1982-F55869CF8EFF}"/>
              </a:ext>
            </a:extLst>
          </p:cNvPr>
          <p:cNvSpPr txBox="1"/>
          <p:nvPr/>
        </p:nvSpPr>
        <p:spPr>
          <a:xfrm>
            <a:off x="1076586" y="1321738"/>
            <a:ext cx="988504" cy="307777"/>
          </a:xfrm>
          <a:prstGeom prst="rect">
            <a:avLst/>
          </a:prstGeom>
          <a:solidFill>
            <a:srgbClr val="EE32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Turbine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93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udgeon Offshore Windfarm">
            <a:extLst>
              <a:ext uri="{FF2B5EF4-FFF2-40B4-BE49-F238E27FC236}">
                <a16:creationId xmlns="" xmlns:a16="http://schemas.microsoft.com/office/drawing/2014/main" id="{F485BFB0-6C3D-91E3-D3CC-414FF5D94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669" y="0"/>
            <a:ext cx="12254669" cy="714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13864526-8EB1-7150-1858-422E51AF57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303" y="5479088"/>
            <a:ext cx="4215393" cy="749810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C09076AD-89EF-DF22-06B1-D4D9F32B7F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9853" y="5542248"/>
            <a:ext cx="2365981" cy="62349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DCA6BC58-914F-EED8-3946-C74B1B64ED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2732052"/>
              </p:ext>
            </p:extLst>
          </p:nvPr>
        </p:nvGraphicFramePr>
        <p:xfrm>
          <a:off x="1694001" y="420299"/>
          <a:ext cx="8741328" cy="4512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575631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F0BA23D-7BC8-C9F3-1F6E-B4240B6C6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0" y="159488"/>
            <a:ext cx="12193540" cy="653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56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395E464-5A93-47F1-B3D1-C0FFFE99C15D}"/>
              </a:ext>
            </a:extLst>
          </p:cNvPr>
          <p:cNvSpPr/>
          <p:nvPr/>
        </p:nvSpPr>
        <p:spPr>
          <a:xfrm>
            <a:off x="4411226" y="0"/>
            <a:ext cx="7780774" cy="6858000"/>
          </a:xfrm>
          <a:prstGeom prst="rect">
            <a:avLst/>
          </a:prstGeom>
          <a:solidFill>
            <a:srgbClr val="EE3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8245FF8-E654-C43D-6D11-A1F11465D175}"/>
              </a:ext>
            </a:extLst>
          </p:cNvPr>
          <p:cNvSpPr/>
          <p:nvPr/>
        </p:nvSpPr>
        <p:spPr>
          <a:xfrm>
            <a:off x="8485709" y="3583880"/>
            <a:ext cx="3355845" cy="29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outdoor, boat, person, crane&#10;&#10;Description automatically generated">
            <a:extLst>
              <a:ext uri="{FF2B5EF4-FFF2-40B4-BE49-F238E27FC236}">
                <a16:creationId xmlns="" xmlns:a16="http://schemas.microsoft.com/office/drawing/2014/main" id="{08773B8D-2AA0-4C99-B48A-423B46A551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5709" y="326573"/>
            <a:ext cx="3287730" cy="2952000"/>
          </a:xfrm>
          <a:prstGeom prst="rect">
            <a:avLst/>
          </a:prstGeom>
        </p:spPr>
      </p:pic>
      <p:pic>
        <p:nvPicPr>
          <p:cNvPr id="13" name="Picture 12" descr="A picture containing person, woman, man, table&#10;&#10;Description automatically generated">
            <a:extLst>
              <a:ext uri="{FF2B5EF4-FFF2-40B4-BE49-F238E27FC236}">
                <a16:creationId xmlns="" xmlns:a16="http://schemas.microsoft.com/office/drawing/2014/main" id="{DDF98A9E-E913-4E59-A685-9E9E52353B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8350" y="3579428"/>
            <a:ext cx="3287730" cy="2952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65BD743-E108-4C9C-BA87-9BDFC36E60E9}"/>
              </a:ext>
            </a:extLst>
          </p:cNvPr>
          <p:cNvSpPr txBox="1"/>
          <p:nvPr/>
        </p:nvSpPr>
        <p:spPr>
          <a:xfrm>
            <a:off x="291402" y="452176"/>
            <a:ext cx="3737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Next?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028" name="Picture 4" descr="Net Zero East">
            <a:extLst>
              <a:ext uri="{FF2B5EF4-FFF2-40B4-BE49-F238E27FC236}">
                <a16:creationId xmlns="" xmlns:a16="http://schemas.microsoft.com/office/drawing/2014/main" id="{88F8DDCC-6FAA-DC60-B3EB-360E7BC9E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8772" y="3579428"/>
            <a:ext cx="2944291" cy="29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4FA6FE9-0ECF-96A7-7632-B426AB640AE0}"/>
              </a:ext>
            </a:extLst>
          </p:cNvPr>
          <p:cNvSpPr/>
          <p:nvPr/>
        </p:nvSpPr>
        <p:spPr>
          <a:xfrm>
            <a:off x="4867717" y="330234"/>
            <a:ext cx="3251403" cy="29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Perenco's Acquisition of New Age's Participating Interest in Etinde Asset  Offshore Cameroon is a boost for Gas Monetization | African Energy Chamber">
            <a:extLst>
              <a:ext uri="{FF2B5EF4-FFF2-40B4-BE49-F238E27FC236}">
                <a16:creationId xmlns="" xmlns:a16="http://schemas.microsoft.com/office/drawing/2014/main" id="{18DDB290-1A9B-C74F-1709-89C63BEAB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9564" y="1098507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233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CC56DC-D24D-43F4-8B93-F935AD2B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Heading</a:t>
            </a:r>
            <a:endParaRPr lang="en-GB" dirty="0"/>
          </a:p>
        </p:txBody>
      </p:sp>
      <p:pic>
        <p:nvPicPr>
          <p:cNvPr id="8" name="Picture 7" descr="A picture containing building, photo, white, large&#10;&#10;Description automatically generated">
            <a:extLst>
              <a:ext uri="{FF2B5EF4-FFF2-40B4-BE49-F238E27FC236}">
                <a16:creationId xmlns="" xmlns:a16="http://schemas.microsoft.com/office/drawing/2014/main" id="{285484C5-9025-43CF-98E3-84FC30BAEC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8671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6696C32-BC75-4F81-A1C2-236EC808DD25}"/>
              </a:ext>
            </a:extLst>
          </p:cNvPr>
          <p:cNvSpPr/>
          <p:nvPr/>
        </p:nvSpPr>
        <p:spPr>
          <a:xfrm>
            <a:off x="554832" y="3305175"/>
            <a:ext cx="3324224" cy="2981105"/>
          </a:xfrm>
          <a:prstGeom prst="rect">
            <a:avLst/>
          </a:prstGeom>
          <a:solidFill>
            <a:srgbClr val="EE3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Helvetica" pitchFamily="2" charset="0"/>
              </a:rPr>
              <a:t>1.</a:t>
            </a:r>
          </a:p>
          <a:p>
            <a:pPr algn="ctr"/>
            <a:endParaRPr lang="en-GB" sz="2000" dirty="0">
              <a:latin typeface="Helvetica" pitchFamily="2" charset="0"/>
            </a:endParaRPr>
          </a:p>
          <a:p>
            <a:pPr algn="ctr"/>
            <a:r>
              <a:rPr lang="en-GB" sz="2000" dirty="0">
                <a:latin typeface="Helvetica" pitchFamily="2" charset="0"/>
              </a:rPr>
              <a:t>Explore our members.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C20C59C-7937-4424-B803-8C6D9A52E85D}"/>
              </a:ext>
            </a:extLst>
          </p:cNvPr>
          <p:cNvSpPr/>
          <p:nvPr/>
        </p:nvSpPr>
        <p:spPr>
          <a:xfrm>
            <a:off x="4433888" y="3318469"/>
            <a:ext cx="3324225" cy="2971800"/>
          </a:xfrm>
          <a:prstGeom prst="rect">
            <a:avLst/>
          </a:prstGeom>
          <a:solidFill>
            <a:srgbClr val="EE3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Helvetica" pitchFamily="2" charset="0"/>
              </a:rPr>
              <a:t>2.</a:t>
            </a:r>
          </a:p>
          <a:p>
            <a:pPr algn="ctr"/>
            <a:r>
              <a:rPr lang="en-GB" sz="2000" dirty="0">
                <a:latin typeface="Helvetica" pitchFamily="2" charset="0"/>
              </a:rPr>
              <a:t>Follow Skills for Energy on Instagram.</a:t>
            </a:r>
          </a:p>
          <a:p>
            <a:pPr algn="ctr"/>
            <a:endParaRPr lang="en-GB" sz="2000" dirty="0">
              <a:latin typeface="Helvetica" pitchFamily="2" charset="0"/>
            </a:endParaRPr>
          </a:p>
          <a:p>
            <a:pPr algn="ctr"/>
            <a:r>
              <a:rPr lang="en-GB" sz="2000" dirty="0">
                <a:latin typeface="Helvetica" pitchFamily="2" charset="0"/>
              </a:rPr>
              <a:t>Visit www.skillsforenergy.com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4B89840-EBA7-48A4-A9D4-B501DD65C6B1}"/>
              </a:ext>
            </a:extLst>
          </p:cNvPr>
          <p:cNvSpPr/>
          <p:nvPr/>
        </p:nvSpPr>
        <p:spPr>
          <a:xfrm>
            <a:off x="8312944" y="3305175"/>
            <a:ext cx="3324225" cy="2971800"/>
          </a:xfrm>
          <a:prstGeom prst="rect">
            <a:avLst/>
          </a:prstGeom>
          <a:solidFill>
            <a:srgbClr val="EE3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Helvetica" pitchFamily="2" charset="0"/>
              </a:rPr>
              <a:t>3.</a:t>
            </a:r>
          </a:p>
          <a:p>
            <a:pPr algn="ctr"/>
            <a:endParaRPr lang="en-GB" sz="2000" dirty="0">
              <a:latin typeface="Helvetica" pitchFamily="2" charset="0"/>
            </a:endParaRPr>
          </a:p>
          <a:p>
            <a:pPr algn="ctr"/>
            <a:r>
              <a:rPr lang="en-GB" sz="2000" dirty="0">
                <a:latin typeface="Helvetica" pitchFamily="2" charset="0"/>
              </a:rPr>
              <a:t>Ask people for support </a:t>
            </a:r>
          </a:p>
          <a:p>
            <a:pPr algn="ctr"/>
            <a:r>
              <a:rPr lang="en-GB" sz="2000" dirty="0">
                <a:latin typeface="Helvetica" pitchFamily="2" charset="0"/>
              </a:rPr>
              <a:t>on LinkedIn!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1A296D9-1E0E-43C9-894B-21FCC8ED6E70}"/>
              </a:ext>
            </a:extLst>
          </p:cNvPr>
          <p:cNvSpPr txBox="1"/>
          <p:nvPr/>
        </p:nvSpPr>
        <p:spPr>
          <a:xfrm>
            <a:off x="2495550" y="792384"/>
            <a:ext cx="6829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What Next For You?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@skillsforenergy</a:t>
            </a:r>
            <a:endParaRPr lang="en-GB" sz="360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38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clouds in the rain&#10;&#10;Description automatically generated">
            <a:extLst>
              <a:ext uri="{FF2B5EF4-FFF2-40B4-BE49-F238E27FC236}">
                <a16:creationId xmlns="" xmlns:a16="http://schemas.microsoft.com/office/drawing/2014/main" id="{952BD9BC-27C2-4058-970E-4885E891C2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4775"/>
            <a:ext cx="12207745" cy="294322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F30F5662-DB94-4963-BD74-9CC356A39825}"/>
              </a:ext>
            </a:extLst>
          </p:cNvPr>
          <p:cNvSpPr/>
          <p:nvPr/>
        </p:nvSpPr>
        <p:spPr>
          <a:xfrm>
            <a:off x="802631" y="2309912"/>
            <a:ext cx="1133475" cy="11334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B8B75C08-421D-4E7B-BB26-BFEB7BF0A0B5}"/>
              </a:ext>
            </a:extLst>
          </p:cNvPr>
          <p:cNvSpPr/>
          <p:nvPr/>
        </p:nvSpPr>
        <p:spPr>
          <a:xfrm>
            <a:off x="3788272" y="2295525"/>
            <a:ext cx="1133475" cy="11334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1640802A-FE03-4833-9FB4-D8DD7D3EB28C}"/>
              </a:ext>
            </a:extLst>
          </p:cNvPr>
          <p:cNvSpPr/>
          <p:nvPr/>
        </p:nvSpPr>
        <p:spPr>
          <a:xfrm>
            <a:off x="7022083" y="2285855"/>
            <a:ext cx="1133475" cy="11334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96068AF9-0AE6-42C9-9C81-93139AD35580}"/>
              </a:ext>
            </a:extLst>
          </p:cNvPr>
          <p:cNvSpPr/>
          <p:nvPr/>
        </p:nvSpPr>
        <p:spPr>
          <a:xfrm>
            <a:off x="10255894" y="2259905"/>
            <a:ext cx="1133475" cy="11334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DBCC81F-6887-42CB-ACB9-191980AD3B9D}"/>
              </a:ext>
            </a:extLst>
          </p:cNvPr>
          <p:cNvSpPr txBox="1"/>
          <p:nvPr/>
        </p:nvSpPr>
        <p:spPr>
          <a:xfrm>
            <a:off x="230967" y="3589942"/>
            <a:ext cx="226695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E322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Share Information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Become the go to source for the region’s energy related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labour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market information and intelligence.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368EB30-100F-4C37-B5D6-8B4A596ECC30}"/>
              </a:ext>
            </a:extLst>
          </p:cNvPr>
          <p:cNvSpPr txBox="1"/>
          <p:nvPr/>
        </p:nvSpPr>
        <p:spPr>
          <a:xfrm>
            <a:off x="3221533" y="3685192"/>
            <a:ext cx="22669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E322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Tell People’s Stories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Amplify our members’ and the region’s voice on energy, people &amp; skills.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76E8F15-F0C2-403B-B9AE-A3C21F8C477F}"/>
              </a:ext>
            </a:extLst>
          </p:cNvPr>
          <p:cNvSpPr txBox="1"/>
          <p:nvPr/>
        </p:nvSpPr>
        <p:spPr>
          <a:xfrm>
            <a:off x="6511224" y="3685192"/>
            <a:ext cx="22669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E322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Extend Our Reach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Reach the people who are yet to discover energy as their target sector.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592FA68-3F99-4088-8F06-C862029C6C27}"/>
              </a:ext>
            </a:extLst>
          </p:cNvPr>
          <p:cNvSpPr txBox="1"/>
          <p:nvPr/>
        </p:nvSpPr>
        <p:spPr>
          <a:xfrm>
            <a:off x="9689156" y="3685192"/>
            <a:ext cx="22669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E322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Inspire Excellence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Share our best people &amp; skills work and case studies with a targeted audience.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3" name="Graphic 2" descr="Bar chart with solid fill">
            <a:extLst>
              <a:ext uri="{FF2B5EF4-FFF2-40B4-BE49-F238E27FC236}">
                <a16:creationId xmlns="" xmlns:a16="http://schemas.microsoft.com/office/drawing/2014/main" id="{BE4ED9AC-FD9E-2675-E48F-E0A28E9E0D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169" y="2419449"/>
            <a:ext cx="914400" cy="914400"/>
          </a:xfrm>
          <a:prstGeom prst="rect">
            <a:avLst/>
          </a:prstGeom>
        </p:spPr>
      </p:pic>
      <p:pic>
        <p:nvPicPr>
          <p:cNvPr id="5" name="Graphic 4" descr="Storytelling with solid fill">
            <a:extLst>
              <a:ext uri="{FF2B5EF4-FFF2-40B4-BE49-F238E27FC236}">
                <a16:creationId xmlns="" xmlns:a16="http://schemas.microsoft.com/office/drawing/2014/main" id="{23F4E7D5-B2AA-EC7C-F4F3-C160ABD5E2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97808" y="2369442"/>
            <a:ext cx="914400" cy="914400"/>
          </a:xfrm>
          <a:prstGeom prst="rect">
            <a:avLst/>
          </a:prstGeom>
        </p:spPr>
      </p:pic>
      <p:pic>
        <p:nvPicPr>
          <p:cNvPr id="9" name="Graphic 8" descr="World with solid fill">
            <a:extLst>
              <a:ext uri="{FF2B5EF4-FFF2-40B4-BE49-F238E27FC236}">
                <a16:creationId xmlns="" xmlns:a16="http://schemas.microsoft.com/office/drawing/2014/main" id="{619FD607-4ECF-7D51-A009-8E4D8E8829E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31620" y="2381251"/>
            <a:ext cx="914400" cy="914400"/>
          </a:xfrm>
          <a:prstGeom prst="rect">
            <a:avLst/>
          </a:prstGeom>
        </p:spPr>
      </p:pic>
      <p:pic>
        <p:nvPicPr>
          <p:cNvPr id="13" name="Graphic 12" descr="Badge New with solid fill">
            <a:extLst>
              <a:ext uri="{FF2B5EF4-FFF2-40B4-BE49-F238E27FC236}">
                <a16:creationId xmlns="" xmlns:a16="http://schemas.microsoft.com/office/drawing/2014/main" id="{CE5EABAD-9BBB-A579-33B1-94537C67B98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65431" y="23953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0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clouds in the rain&#10;&#10;Description automatically generated">
            <a:extLst>
              <a:ext uri="{FF2B5EF4-FFF2-40B4-BE49-F238E27FC236}">
                <a16:creationId xmlns="" xmlns:a16="http://schemas.microsoft.com/office/drawing/2014/main" id="{952BD9BC-27C2-4058-970E-4885E891C2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4775"/>
            <a:ext cx="12207745" cy="1920323"/>
          </a:xfrm>
          <a:prstGeom prst="rect">
            <a:avLst/>
          </a:prstGeom>
        </p:spPr>
      </p:pic>
      <p:grpSp>
        <p:nvGrpSpPr>
          <p:cNvPr id="5" name="Google Shape;115;p15">
            <a:extLst>
              <a:ext uri="{FF2B5EF4-FFF2-40B4-BE49-F238E27FC236}">
                <a16:creationId xmlns="" xmlns:a16="http://schemas.microsoft.com/office/drawing/2014/main" id="{AABFEA99-6021-A79F-C47A-EE787DA568C3}"/>
              </a:ext>
            </a:extLst>
          </p:cNvPr>
          <p:cNvGrpSpPr/>
          <p:nvPr/>
        </p:nvGrpSpPr>
        <p:grpSpPr>
          <a:xfrm>
            <a:off x="1284020" y="2468790"/>
            <a:ext cx="4215601" cy="3978907"/>
            <a:chOff x="444614" y="51011"/>
            <a:chExt cx="4215601" cy="3978907"/>
          </a:xfrm>
        </p:grpSpPr>
        <p:sp>
          <p:nvSpPr>
            <p:cNvPr id="37" name="Google Shape;116;p15">
              <a:extLst>
                <a:ext uri="{FF2B5EF4-FFF2-40B4-BE49-F238E27FC236}">
                  <a16:creationId xmlns="" xmlns:a16="http://schemas.microsoft.com/office/drawing/2014/main" id="{34C05F1A-9426-C740-645C-C77CCF03686F}"/>
                </a:ext>
              </a:extLst>
            </p:cNvPr>
            <p:cNvSpPr/>
            <p:nvPr/>
          </p:nvSpPr>
          <p:spPr>
            <a:xfrm>
              <a:off x="1328136" y="51011"/>
              <a:ext cx="2448558" cy="2448558"/>
            </a:xfrm>
            <a:prstGeom prst="ellipse">
              <a:avLst/>
            </a:prstGeom>
            <a:solidFill>
              <a:srgbClr val="EE3224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17;p15">
              <a:extLst>
                <a:ext uri="{FF2B5EF4-FFF2-40B4-BE49-F238E27FC236}">
                  <a16:creationId xmlns="" xmlns:a16="http://schemas.microsoft.com/office/drawing/2014/main" id="{6F0FC509-8E2F-FABE-126B-81C90357BE9E}"/>
                </a:ext>
              </a:extLst>
            </p:cNvPr>
            <p:cNvSpPr txBox="1"/>
            <p:nvPr/>
          </p:nvSpPr>
          <p:spPr>
            <a:xfrm>
              <a:off x="1654610" y="479509"/>
              <a:ext cx="1795609" cy="11018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01752"/>
                </a:buClr>
                <a:buSzPts val="2800"/>
                <a:buFont typeface="Gill Sans"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ea typeface="Gill Sans"/>
                  <a:cs typeface="Gill Sans"/>
                  <a:sym typeface="Gill Sans"/>
                </a:rPr>
                <a:t>Raise Aspiration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Arial"/>
                <a:sym typeface="Arial"/>
              </a:endParaRPr>
            </a:p>
          </p:txBody>
        </p:sp>
        <p:sp>
          <p:nvSpPr>
            <p:cNvPr id="39" name="Google Shape;118;p15">
              <a:extLst>
                <a:ext uri="{FF2B5EF4-FFF2-40B4-BE49-F238E27FC236}">
                  <a16:creationId xmlns="" xmlns:a16="http://schemas.microsoft.com/office/drawing/2014/main" id="{DD5CAF21-32AB-A75E-DB06-9D41F1286B92}"/>
                </a:ext>
              </a:extLst>
            </p:cNvPr>
            <p:cNvSpPr/>
            <p:nvPr/>
          </p:nvSpPr>
          <p:spPr>
            <a:xfrm>
              <a:off x="2211657" y="1581360"/>
              <a:ext cx="2448558" cy="2448558"/>
            </a:xfrm>
            <a:prstGeom prst="ellipse">
              <a:avLst/>
            </a:prstGeom>
            <a:solidFill>
              <a:srgbClr val="003A6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19;p15">
              <a:extLst>
                <a:ext uri="{FF2B5EF4-FFF2-40B4-BE49-F238E27FC236}">
                  <a16:creationId xmlns="" xmlns:a16="http://schemas.microsoft.com/office/drawing/2014/main" id="{6679E495-0165-76A4-C32F-CD280CF13965}"/>
                </a:ext>
              </a:extLst>
            </p:cNvPr>
            <p:cNvSpPr txBox="1"/>
            <p:nvPr/>
          </p:nvSpPr>
          <p:spPr>
            <a:xfrm>
              <a:off x="2960508" y="2213905"/>
              <a:ext cx="1469135" cy="13467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01752"/>
                </a:buClr>
                <a:buSzPts val="2800"/>
                <a:buFont typeface="Gill Sans"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ea typeface="Gill Sans"/>
                  <a:cs typeface="Gill Sans"/>
                  <a:sym typeface="Gill Sans"/>
                </a:rPr>
                <a:t>Make Learning Relevant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Arial"/>
                <a:sym typeface="Arial"/>
              </a:endParaRPr>
            </a:p>
          </p:txBody>
        </p:sp>
        <p:sp>
          <p:nvSpPr>
            <p:cNvPr id="41" name="Google Shape;120;p15">
              <a:extLst>
                <a:ext uri="{FF2B5EF4-FFF2-40B4-BE49-F238E27FC236}">
                  <a16:creationId xmlns="" xmlns:a16="http://schemas.microsoft.com/office/drawing/2014/main" id="{C921E489-AEE0-C4F9-2CDB-6A72DC11B90B}"/>
                </a:ext>
              </a:extLst>
            </p:cNvPr>
            <p:cNvSpPr/>
            <p:nvPr/>
          </p:nvSpPr>
          <p:spPr>
            <a:xfrm>
              <a:off x="444614" y="1581360"/>
              <a:ext cx="2448558" cy="2448558"/>
            </a:xfrm>
            <a:prstGeom prst="ellipse">
              <a:avLst/>
            </a:prstGeom>
            <a:solidFill>
              <a:srgbClr val="EC641D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21;p15">
              <a:extLst>
                <a:ext uri="{FF2B5EF4-FFF2-40B4-BE49-F238E27FC236}">
                  <a16:creationId xmlns="" xmlns:a16="http://schemas.microsoft.com/office/drawing/2014/main" id="{108D3E5D-0AEE-1ADD-45F7-9E4E85641A42}"/>
                </a:ext>
              </a:extLst>
            </p:cNvPr>
            <p:cNvSpPr txBox="1"/>
            <p:nvPr/>
          </p:nvSpPr>
          <p:spPr>
            <a:xfrm>
              <a:off x="675187" y="2213905"/>
              <a:ext cx="1469135" cy="13467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01752"/>
                </a:buClr>
                <a:buSzPts val="2800"/>
                <a:buFont typeface="Gill Sans"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ea typeface="Gill Sans"/>
                  <a:cs typeface="Gill Sans"/>
                  <a:sym typeface="Gill Sans"/>
                </a:rPr>
                <a:t>Access to Future Target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7" name="Google Shape;122;p15">
            <a:extLst>
              <a:ext uri="{FF2B5EF4-FFF2-40B4-BE49-F238E27FC236}">
                <a16:creationId xmlns="" xmlns:a16="http://schemas.microsoft.com/office/drawing/2014/main" id="{62ED3691-DD00-E607-163C-4B34BDDC4C22}"/>
              </a:ext>
            </a:extLst>
          </p:cNvPr>
          <p:cNvGrpSpPr/>
          <p:nvPr/>
        </p:nvGrpSpPr>
        <p:grpSpPr>
          <a:xfrm>
            <a:off x="7259792" y="2468789"/>
            <a:ext cx="4229884" cy="4001511"/>
            <a:chOff x="644777" y="51011"/>
            <a:chExt cx="4229884" cy="4001511"/>
          </a:xfrm>
        </p:grpSpPr>
        <p:sp>
          <p:nvSpPr>
            <p:cNvPr id="31" name="Google Shape;123;p15">
              <a:extLst>
                <a:ext uri="{FF2B5EF4-FFF2-40B4-BE49-F238E27FC236}">
                  <a16:creationId xmlns="" xmlns:a16="http://schemas.microsoft.com/office/drawing/2014/main" id="{498FE089-B0CD-A6A0-1577-2C8F747E0CFF}"/>
                </a:ext>
              </a:extLst>
            </p:cNvPr>
            <p:cNvSpPr/>
            <p:nvPr/>
          </p:nvSpPr>
          <p:spPr>
            <a:xfrm>
              <a:off x="1528299" y="51011"/>
              <a:ext cx="2448558" cy="2448558"/>
            </a:xfrm>
            <a:prstGeom prst="ellipse">
              <a:avLst/>
            </a:prstGeom>
            <a:solidFill>
              <a:srgbClr val="003A6A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24;p15">
              <a:extLst>
                <a:ext uri="{FF2B5EF4-FFF2-40B4-BE49-F238E27FC236}">
                  <a16:creationId xmlns="" xmlns:a16="http://schemas.microsoft.com/office/drawing/2014/main" id="{7CD2EF30-762C-E87A-982D-9D3530FC07AB}"/>
                </a:ext>
              </a:extLst>
            </p:cNvPr>
            <p:cNvSpPr txBox="1"/>
            <p:nvPr/>
          </p:nvSpPr>
          <p:spPr>
            <a:xfrm>
              <a:off x="1801765" y="479509"/>
              <a:ext cx="2005758" cy="11018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01752"/>
                </a:buClr>
                <a:buSzPts val="2500"/>
                <a:buFont typeface="Gill Sans"/>
                <a:buNone/>
                <a:tabLst/>
                <a:defRPr/>
              </a:pPr>
              <a:r>
                <a:rPr kumimoji="0" lang="en-GB" sz="2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Commitments</a:t>
              </a:r>
              <a:endPara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01752"/>
                </a:buClr>
                <a:buSzPts val="2500"/>
                <a:buFont typeface="Gill Sans"/>
                <a:buNone/>
                <a:tabLst/>
                <a:defRPr/>
              </a:pPr>
              <a:r>
                <a:rPr kumimoji="0" lang="en-GB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Social Value &amp; PR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25;p15">
              <a:extLst>
                <a:ext uri="{FF2B5EF4-FFF2-40B4-BE49-F238E27FC236}">
                  <a16:creationId xmlns="" xmlns:a16="http://schemas.microsoft.com/office/drawing/2014/main" id="{C03AFD71-AF77-8C37-432B-B6EC5779A4B5}"/>
                </a:ext>
              </a:extLst>
            </p:cNvPr>
            <p:cNvSpPr/>
            <p:nvPr/>
          </p:nvSpPr>
          <p:spPr>
            <a:xfrm>
              <a:off x="2426103" y="1603964"/>
              <a:ext cx="2448558" cy="2448558"/>
            </a:xfrm>
            <a:prstGeom prst="ellipse">
              <a:avLst/>
            </a:prstGeom>
            <a:solidFill>
              <a:srgbClr val="EC641D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26;p15">
              <a:extLst>
                <a:ext uri="{FF2B5EF4-FFF2-40B4-BE49-F238E27FC236}">
                  <a16:creationId xmlns="" xmlns:a16="http://schemas.microsoft.com/office/drawing/2014/main" id="{A380944E-1154-E0EA-306D-4C56E6AA33FF}"/>
                </a:ext>
              </a:extLst>
            </p:cNvPr>
            <p:cNvSpPr txBox="1"/>
            <p:nvPr/>
          </p:nvSpPr>
          <p:spPr>
            <a:xfrm>
              <a:off x="3123727" y="2213905"/>
              <a:ext cx="1594278" cy="13467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01752"/>
                </a:buClr>
                <a:buSzPts val="2500"/>
                <a:buFont typeface="Gill Sans"/>
                <a:buNone/>
                <a:tabLst/>
                <a:defRPr/>
              </a:pPr>
              <a:r>
                <a:rPr kumimoji="0" lang="en-GB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ea typeface="Gill Sans"/>
                  <a:cs typeface="Gill Sans"/>
                  <a:sym typeface="Gill Sans"/>
                </a:rPr>
                <a:t>Enjoy School Interaction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Arial"/>
                <a:sym typeface="Arial"/>
              </a:endParaRPr>
            </a:p>
          </p:txBody>
        </p:sp>
        <p:sp>
          <p:nvSpPr>
            <p:cNvPr id="35" name="Google Shape;127;p15">
              <a:extLst>
                <a:ext uri="{FF2B5EF4-FFF2-40B4-BE49-F238E27FC236}">
                  <a16:creationId xmlns="" xmlns:a16="http://schemas.microsoft.com/office/drawing/2014/main" id="{598CD734-E095-3DE9-9BF9-3EA397EB4053}"/>
                </a:ext>
              </a:extLst>
            </p:cNvPr>
            <p:cNvSpPr/>
            <p:nvPr/>
          </p:nvSpPr>
          <p:spPr>
            <a:xfrm>
              <a:off x="644777" y="1581360"/>
              <a:ext cx="2448558" cy="2448558"/>
            </a:xfrm>
            <a:prstGeom prst="ellipse">
              <a:avLst/>
            </a:prstGeom>
            <a:solidFill>
              <a:srgbClr val="EE3224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28;p15">
              <a:extLst>
                <a:ext uri="{FF2B5EF4-FFF2-40B4-BE49-F238E27FC236}">
                  <a16:creationId xmlns="" xmlns:a16="http://schemas.microsoft.com/office/drawing/2014/main" id="{55D85D6D-8D65-7C23-9A2D-A06D655E9F06}"/>
                </a:ext>
              </a:extLst>
            </p:cNvPr>
            <p:cNvSpPr txBox="1"/>
            <p:nvPr/>
          </p:nvSpPr>
          <p:spPr>
            <a:xfrm>
              <a:off x="875350" y="2213905"/>
              <a:ext cx="1469135" cy="13467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01752"/>
                </a:buClr>
                <a:buSzPts val="2500"/>
                <a:buFont typeface="Gill Sans"/>
                <a:buNone/>
                <a:tabLst/>
                <a:defRPr/>
              </a:pPr>
              <a:r>
                <a:rPr kumimoji="0" lang="en-GB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ea typeface="Gill Sans"/>
                  <a:cs typeface="Gill Sans"/>
                  <a:sym typeface="Gill Sans"/>
                </a:rPr>
                <a:t>Skills of Future Workforce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Arial"/>
                <a:sym typeface="Arial"/>
              </a:endParaRPr>
            </a:p>
          </p:txBody>
        </p:sp>
      </p:grpSp>
      <p:cxnSp>
        <p:nvCxnSpPr>
          <p:cNvPr id="9" name="Google Shape;129;p15">
            <a:extLst>
              <a:ext uri="{FF2B5EF4-FFF2-40B4-BE49-F238E27FC236}">
                <a16:creationId xmlns="" xmlns:a16="http://schemas.microsoft.com/office/drawing/2014/main" id="{E97403FE-C3A6-544C-9583-4AF11C1C203B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1678904" y="3372062"/>
            <a:ext cx="1712917" cy="1336932"/>
          </a:xfrm>
          <a:prstGeom prst="straightConnector1">
            <a:avLst/>
          </a:prstGeom>
          <a:noFill/>
          <a:ln w="12700" cap="rnd" cmpd="sng">
            <a:solidFill>
              <a:srgbClr val="EE3224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" name="Google Shape;131;p15">
            <a:extLst>
              <a:ext uri="{FF2B5EF4-FFF2-40B4-BE49-F238E27FC236}">
                <a16:creationId xmlns="" xmlns:a16="http://schemas.microsoft.com/office/drawing/2014/main" id="{69662053-856C-0F25-294B-647B70EA327E}"/>
              </a:ext>
            </a:extLst>
          </p:cNvPr>
          <p:cNvSpPr txBox="1"/>
          <p:nvPr/>
        </p:nvSpPr>
        <p:spPr>
          <a:xfrm>
            <a:off x="716606" y="3187396"/>
            <a:ext cx="9622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E3224"/>
                </a:solidFill>
                <a:effectLst/>
                <a:uLnTx/>
                <a:uFillTx/>
                <a:latin typeface="Helvetica" pitchFamily="34" charset="0"/>
                <a:ea typeface="Gill Sans"/>
                <a:cs typeface="Gill Sans"/>
                <a:sym typeface="Gill Sans"/>
              </a:rPr>
              <a:t>Magic!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EE3224"/>
              </a:solidFill>
              <a:effectLst/>
              <a:uLnTx/>
              <a:uFillTx/>
              <a:latin typeface="Helvetica" pitchFamily="34" charset="0"/>
              <a:cs typeface="Arial"/>
              <a:sym typeface="Arial"/>
            </a:endParaRPr>
          </a:p>
        </p:txBody>
      </p:sp>
      <p:sp>
        <p:nvSpPr>
          <p:cNvPr id="24" name="Google Shape;133;p15">
            <a:extLst>
              <a:ext uri="{FF2B5EF4-FFF2-40B4-BE49-F238E27FC236}">
                <a16:creationId xmlns="" xmlns:a16="http://schemas.microsoft.com/office/drawing/2014/main" id="{0DB6F8D7-193E-CE60-348B-B6A12B35453C}"/>
              </a:ext>
            </a:extLst>
          </p:cNvPr>
          <p:cNvSpPr txBox="1"/>
          <p:nvPr/>
        </p:nvSpPr>
        <p:spPr>
          <a:xfrm>
            <a:off x="6236711" y="3159026"/>
            <a:ext cx="12617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E3224"/>
                </a:solidFill>
                <a:effectLst/>
                <a:uLnTx/>
                <a:uFillTx/>
                <a:latin typeface="Helvetica" pitchFamily="34" charset="0"/>
                <a:ea typeface="Gill Sans"/>
                <a:cs typeface="Gill Sans"/>
                <a:sym typeface="Gill Sans"/>
              </a:rPr>
              <a:t>Motivation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EE3224"/>
              </a:solidFill>
              <a:effectLst/>
              <a:uLnTx/>
              <a:uFillTx/>
              <a:latin typeface="Helvetica" pitchFamily="34" charset="0"/>
              <a:cs typeface="Arial"/>
              <a:sym typeface="Arial"/>
            </a:endParaRPr>
          </a:p>
        </p:txBody>
      </p:sp>
      <p:sp>
        <p:nvSpPr>
          <p:cNvPr id="26" name="Google Shape;135;p15">
            <a:extLst>
              <a:ext uri="{FF2B5EF4-FFF2-40B4-BE49-F238E27FC236}">
                <a16:creationId xmlns="" xmlns:a16="http://schemas.microsoft.com/office/drawing/2014/main" id="{077E4897-591F-9C0D-8A7B-E3FCFDD47737}"/>
              </a:ext>
            </a:extLst>
          </p:cNvPr>
          <p:cNvSpPr txBox="1"/>
          <p:nvPr/>
        </p:nvSpPr>
        <p:spPr>
          <a:xfrm>
            <a:off x="1925783" y="1894558"/>
            <a:ext cx="321887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E3224"/>
                </a:solidFill>
                <a:effectLst/>
                <a:uLnTx/>
                <a:uFillTx/>
                <a:latin typeface="Helvetica" pitchFamily="34" charset="0"/>
                <a:ea typeface="Gill Sans"/>
                <a:cs typeface="Gill Sans"/>
                <a:sym typeface="Gill Sans"/>
              </a:rPr>
              <a:t>Learner Outcomes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EE3224"/>
              </a:solidFill>
              <a:effectLst/>
              <a:uLnTx/>
              <a:uFillTx/>
              <a:latin typeface="Helvetica" pitchFamily="34" charset="0"/>
              <a:cs typeface="Arial"/>
              <a:sym typeface="Arial"/>
            </a:endParaRPr>
          </a:p>
        </p:txBody>
      </p:sp>
      <p:sp>
        <p:nvSpPr>
          <p:cNvPr id="27" name="Google Shape;136;p15">
            <a:extLst>
              <a:ext uri="{FF2B5EF4-FFF2-40B4-BE49-F238E27FC236}">
                <a16:creationId xmlns="" xmlns:a16="http://schemas.microsoft.com/office/drawing/2014/main" id="{7AE4C330-0CBE-9A29-DE7D-3D5AC4850E2F}"/>
              </a:ext>
            </a:extLst>
          </p:cNvPr>
          <p:cNvSpPr txBox="1"/>
          <p:nvPr/>
        </p:nvSpPr>
        <p:spPr>
          <a:xfrm>
            <a:off x="7901556" y="1894558"/>
            <a:ext cx="346840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E3224"/>
                </a:solidFill>
                <a:effectLst/>
                <a:uLnTx/>
                <a:uFillTx/>
                <a:latin typeface="Helvetica" pitchFamily="34" charset="0"/>
                <a:ea typeface="Gill Sans"/>
                <a:cs typeface="Gill Sans"/>
                <a:sym typeface="Gill Sans"/>
              </a:rPr>
              <a:t>Employer Outcomes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EE3224"/>
              </a:solidFill>
              <a:effectLst/>
              <a:uLnTx/>
              <a:uFillTx/>
              <a:latin typeface="Helvetica" pitchFamily="34" charset="0"/>
              <a:cs typeface="Arial"/>
              <a:sym typeface="Arial"/>
            </a:endParaRPr>
          </a:p>
        </p:txBody>
      </p:sp>
      <p:cxnSp>
        <p:nvCxnSpPr>
          <p:cNvPr id="28" name="Google Shape;137;p15">
            <a:extLst>
              <a:ext uri="{FF2B5EF4-FFF2-40B4-BE49-F238E27FC236}">
                <a16:creationId xmlns="" xmlns:a16="http://schemas.microsoft.com/office/drawing/2014/main" id="{6D9AA41A-3B71-09BA-741D-3C78DE45CEE9}"/>
              </a:ext>
            </a:extLst>
          </p:cNvPr>
          <p:cNvCxnSpPr/>
          <p:nvPr/>
        </p:nvCxnSpPr>
        <p:spPr>
          <a:xfrm>
            <a:off x="4857858" y="4021742"/>
            <a:ext cx="3043698" cy="0"/>
          </a:xfrm>
          <a:prstGeom prst="straightConnector1">
            <a:avLst/>
          </a:prstGeom>
          <a:noFill/>
          <a:ln w="12700" cap="rnd" cmpd="sng">
            <a:solidFill>
              <a:srgbClr val="EE3224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0" name="Google Shape;139;p15">
            <a:extLst>
              <a:ext uri="{FF2B5EF4-FFF2-40B4-BE49-F238E27FC236}">
                <a16:creationId xmlns="" xmlns:a16="http://schemas.microsoft.com/office/drawing/2014/main" id="{45BBCF8C-F058-C78C-1744-F7159A5626FA}"/>
              </a:ext>
            </a:extLst>
          </p:cNvPr>
          <p:cNvSpPr txBox="1"/>
          <p:nvPr/>
        </p:nvSpPr>
        <p:spPr>
          <a:xfrm>
            <a:off x="5831554" y="4547921"/>
            <a:ext cx="1384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E3224"/>
                </a:solidFill>
                <a:effectLst/>
                <a:uLnTx/>
                <a:uFillTx/>
                <a:latin typeface="Helvetica" pitchFamily="34" charset="0"/>
                <a:ea typeface="Gill Sans"/>
                <a:cs typeface="Gill Sans"/>
                <a:sym typeface="Gill Sans"/>
              </a:rPr>
              <a:t>Connection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EE3224"/>
              </a:solidFill>
              <a:effectLst/>
              <a:uLnTx/>
              <a:uFillTx/>
              <a:latin typeface="Helvetica" pitchFamily="34" charset="0"/>
              <a:cs typeface="Arial"/>
              <a:sym typeface="Arial"/>
            </a:endParaRPr>
          </a:p>
        </p:txBody>
      </p:sp>
      <p:pic>
        <p:nvPicPr>
          <p:cNvPr id="46" name="Graphic 45" descr="Unicorn with solid fill">
            <a:extLst>
              <a:ext uri="{FF2B5EF4-FFF2-40B4-BE49-F238E27FC236}">
                <a16:creationId xmlns="" xmlns:a16="http://schemas.microsoft.com/office/drawing/2014/main" id="{0DAD2BBF-523A-1F99-430A-1E3BEB0EB7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114" y="2413718"/>
            <a:ext cx="783479" cy="783479"/>
          </a:xfrm>
          <a:prstGeom prst="rect">
            <a:avLst/>
          </a:prstGeom>
        </p:spPr>
      </p:pic>
      <p:pic>
        <p:nvPicPr>
          <p:cNvPr id="48" name="Graphic 47" descr="Repeat with solid fill">
            <a:extLst>
              <a:ext uri="{FF2B5EF4-FFF2-40B4-BE49-F238E27FC236}">
                <a16:creationId xmlns="" xmlns:a16="http://schemas.microsoft.com/office/drawing/2014/main" id="{EF224ADE-CBBA-5A4B-9DAB-C2E2268C1E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48087" y="2383360"/>
            <a:ext cx="838947" cy="838947"/>
          </a:xfrm>
          <a:prstGeom prst="rect">
            <a:avLst/>
          </a:prstGeom>
        </p:spPr>
      </p:pic>
      <p:pic>
        <p:nvPicPr>
          <p:cNvPr id="50" name="Graphic 49" descr="Link with solid fill">
            <a:extLst>
              <a:ext uri="{FF2B5EF4-FFF2-40B4-BE49-F238E27FC236}">
                <a16:creationId xmlns="" xmlns:a16="http://schemas.microsoft.com/office/drawing/2014/main" id="{9AF81E3B-3744-84FC-5275-631BBD9EFC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18771" y="3970609"/>
            <a:ext cx="761978" cy="761978"/>
          </a:xfrm>
          <a:prstGeom prst="rect">
            <a:avLst/>
          </a:prstGeom>
        </p:spPr>
      </p:pic>
      <p:cxnSp>
        <p:nvCxnSpPr>
          <p:cNvPr id="52" name="Google Shape;129;p15">
            <a:extLst>
              <a:ext uri="{FF2B5EF4-FFF2-40B4-BE49-F238E27FC236}">
                <a16:creationId xmlns="" xmlns:a16="http://schemas.microsoft.com/office/drawing/2014/main" id="{164126FD-4887-920F-9814-E7301FF50864}"/>
              </a:ext>
            </a:extLst>
          </p:cNvPr>
          <p:cNvCxnSpPr>
            <a:cxnSpLocks/>
          </p:cNvCxnSpPr>
          <p:nvPr/>
        </p:nvCxnSpPr>
        <p:spPr>
          <a:xfrm>
            <a:off x="7676415" y="3353276"/>
            <a:ext cx="1712917" cy="1336932"/>
          </a:xfrm>
          <a:prstGeom prst="straightConnector1">
            <a:avLst/>
          </a:prstGeom>
          <a:noFill/>
          <a:ln w="12700" cap="rnd" cmpd="sng">
            <a:solidFill>
              <a:srgbClr val="EE3224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91166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EDD8DD1-B3BE-2975-0F8B-CD3B621AEC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336" y="50334"/>
            <a:ext cx="9801865" cy="67346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661BD72-EE9F-E268-255B-F9F71832CB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312" y="144974"/>
            <a:ext cx="1048268" cy="186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01911AC-AD30-F238-D8A6-CE918CE9A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094873" y="2312001"/>
            <a:ext cx="944912" cy="1315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F3B039E-D59B-4202-38D1-04BFF64412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4904" y="1076420"/>
            <a:ext cx="1969425" cy="15812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3F4F5FE-7D0F-6621-BE8D-480025BF068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1400" y="4254941"/>
            <a:ext cx="2295786" cy="1526639"/>
          </a:xfrm>
          <a:prstGeom prst="rect">
            <a:avLst/>
          </a:prstGeom>
        </p:spPr>
      </p:pic>
      <p:pic>
        <p:nvPicPr>
          <p:cNvPr id="14" name="Graphic 13" descr="Beer with solid fill">
            <a:extLst>
              <a:ext uri="{FF2B5EF4-FFF2-40B4-BE49-F238E27FC236}">
                <a16:creationId xmlns="" xmlns:a16="http://schemas.microsoft.com/office/drawing/2014/main" id="{DD11BBA2-34E0-815C-3780-87C3DF415F0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68185" y="4748939"/>
            <a:ext cx="914400" cy="914400"/>
          </a:xfrm>
          <a:prstGeom prst="rect">
            <a:avLst/>
          </a:prstGeom>
        </p:spPr>
      </p:pic>
      <p:pic>
        <p:nvPicPr>
          <p:cNvPr id="16" name="Graphic 15" descr="Clothes hanger with solid fill">
            <a:extLst>
              <a:ext uri="{FF2B5EF4-FFF2-40B4-BE49-F238E27FC236}">
                <a16:creationId xmlns="" xmlns:a16="http://schemas.microsoft.com/office/drawing/2014/main" id="{37AFD589-9A1E-5F86-2888-30EAD75850A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25385" y="5510985"/>
            <a:ext cx="914400" cy="914400"/>
          </a:xfrm>
          <a:prstGeom prst="rect">
            <a:avLst/>
          </a:prstGeom>
        </p:spPr>
      </p:pic>
      <p:pic>
        <p:nvPicPr>
          <p:cNvPr id="3" name="Picture 2" descr="A picture containing human face, person, smile, clothing&#10;&#10;Description automatically generated">
            <a:extLst>
              <a:ext uri="{FF2B5EF4-FFF2-40B4-BE49-F238E27FC236}">
                <a16:creationId xmlns="" xmlns:a16="http://schemas.microsoft.com/office/drawing/2014/main" id="{B0789304-37D2-157F-C641-3DEE339FF9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525" y="3627329"/>
            <a:ext cx="1429624" cy="142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97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838200" y="2054787"/>
            <a:ext cx="10515600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GB" dirty="0"/>
              <a:t>My Favourite Subjects/A Level Choices?</a:t>
            </a:r>
            <a:endParaRPr dirty="0"/>
          </a:p>
        </p:txBody>
      </p:sp>
      <p:pic>
        <p:nvPicPr>
          <p:cNvPr id="6" name="Picture 5" descr="A group of clouds in the rain&#10;&#10;Description automatically generated">
            <a:extLst>
              <a:ext uri="{FF2B5EF4-FFF2-40B4-BE49-F238E27FC236}">
                <a16:creationId xmlns="" xmlns:a16="http://schemas.microsoft.com/office/drawing/2014/main" id="{39D7127B-6077-9733-9D95-11D527793A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4775"/>
            <a:ext cx="12207745" cy="1920323"/>
          </a:xfrm>
          <a:prstGeom prst="rect">
            <a:avLst/>
          </a:prstGeom>
        </p:spPr>
      </p:pic>
      <p:sp>
        <p:nvSpPr>
          <p:cNvPr id="7" name="Heart 6">
            <a:extLst>
              <a:ext uri="{FF2B5EF4-FFF2-40B4-BE49-F238E27FC236}">
                <a16:creationId xmlns="" xmlns:a16="http://schemas.microsoft.com/office/drawing/2014/main" id="{A225481C-7A99-01CE-3ADE-7DFE8475E77B}"/>
              </a:ext>
            </a:extLst>
          </p:cNvPr>
          <p:cNvSpPr/>
          <p:nvPr/>
        </p:nvSpPr>
        <p:spPr>
          <a:xfrm>
            <a:off x="526212" y="3036498"/>
            <a:ext cx="3519577" cy="3088257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8" name="Heart 7">
            <a:extLst>
              <a:ext uri="{FF2B5EF4-FFF2-40B4-BE49-F238E27FC236}">
                <a16:creationId xmlns="" xmlns:a16="http://schemas.microsoft.com/office/drawing/2014/main" id="{FD0FACB8-AEC6-A57E-0EE5-0066DFE62561}"/>
              </a:ext>
            </a:extLst>
          </p:cNvPr>
          <p:cNvSpPr/>
          <p:nvPr/>
        </p:nvSpPr>
        <p:spPr>
          <a:xfrm>
            <a:off x="8146211" y="2973238"/>
            <a:ext cx="3519577" cy="3088257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9" name="Heart 8">
            <a:extLst>
              <a:ext uri="{FF2B5EF4-FFF2-40B4-BE49-F238E27FC236}">
                <a16:creationId xmlns="" xmlns:a16="http://schemas.microsoft.com/office/drawing/2014/main" id="{D300DDDF-5221-C152-E005-AD567B59A86A}"/>
              </a:ext>
            </a:extLst>
          </p:cNvPr>
          <p:cNvSpPr/>
          <p:nvPr/>
        </p:nvSpPr>
        <p:spPr>
          <a:xfrm>
            <a:off x="4344083" y="2973237"/>
            <a:ext cx="3519577" cy="3088257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3867FD1-09EF-D361-25E2-E3B5919FACF6}"/>
              </a:ext>
            </a:extLst>
          </p:cNvPr>
          <p:cNvSpPr txBox="1"/>
          <p:nvPr/>
        </p:nvSpPr>
        <p:spPr>
          <a:xfrm>
            <a:off x="8899799" y="4078326"/>
            <a:ext cx="21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Std Lt"/>
                <a:ea typeface="+mn-ea"/>
                <a:cs typeface="+mn-cs"/>
              </a:rPr>
              <a:t>Psychology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CB31A8-BB15-9AB9-EEC2-DF6EB3D2E8CE}"/>
              </a:ext>
            </a:extLst>
          </p:cNvPr>
          <p:cNvSpPr txBox="1"/>
          <p:nvPr/>
        </p:nvSpPr>
        <p:spPr>
          <a:xfrm>
            <a:off x="5080893" y="3939969"/>
            <a:ext cx="2045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Std Lt"/>
                <a:ea typeface="+mn-ea"/>
                <a:cs typeface="+mn-cs"/>
              </a:rPr>
              <a:t>Theatre Studies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20AE598-226A-2A46-1203-62716EA3EC88}"/>
              </a:ext>
            </a:extLst>
          </p:cNvPr>
          <p:cNvSpPr txBox="1"/>
          <p:nvPr/>
        </p:nvSpPr>
        <p:spPr>
          <a:xfrm>
            <a:off x="1263022" y="4072794"/>
            <a:ext cx="2045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Std Lt"/>
                <a:ea typeface="+mn-ea"/>
                <a:cs typeface="+mn-cs"/>
              </a:rPr>
              <a:t>English Literature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42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395E464-5A93-47F1-B3D1-C0FFFE99C15D}"/>
              </a:ext>
            </a:extLst>
          </p:cNvPr>
          <p:cNvSpPr/>
          <p:nvPr/>
        </p:nvSpPr>
        <p:spPr>
          <a:xfrm>
            <a:off x="4411226" y="0"/>
            <a:ext cx="7780774" cy="6858000"/>
          </a:xfrm>
          <a:prstGeom prst="rect">
            <a:avLst/>
          </a:prstGeom>
          <a:solidFill>
            <a:srgbClr val="EE3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endParaRPr lang="en-GB" sz="2000" dirty="0"/>
          </a:p>
        </p:txBody>
      </p:sp>
      <p:pic>
        <p:nvPicPr>
          <p:cNvPr id="3" name="Picture 2" descr="A person standing next to a bicycle&#10;&#10;Description automatically generated">
            <a:extLst>
              <a:ext uri="{FF2B5EF4-FFF2-40B4-BE49-F238E27FC236}">
                <a16:creationId xmlns="" xmlns:a16="http://schemas.microsoft.com/office/drawing/2014/main" id="{0C6E0E9F-898E-4D60-A7BD-3BE0411E31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8350" y="326573"/>
            <a:ext cx="3287730" cy="2952000"/>
          </a:xfrm>
          <a:prstGeom prst="rect">
            <a:avLst/>
          </a:prstGeom>
        </p:spPr>
      </p:pic>
      <p:pic>
        <p:nvPicPr>
          <p:cNvPr id="15" name="Picture 14" descr="A picture containing indoor, red, sitting, building&#10;&#10;Description automatically generated">
            <a:extLst>
              <a:ext uri="{FF2B5EF4-FFF2-40B4-BE49-F238E27FC236}">
                <a16:creationId xmlns="" xmlns:a16="http://schemas.microsoft.com/office/drawing/2014/main" id="{255C7655-13BC-454C-A495-BC139DA4B1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5709" y="3579428"/>
            <a:ext cx="3287730" cy="29519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65BD743-E108-4C9C-BA87-9BDFC36E60E9}"/>
              </a:ext>
            </a:extLst>
          </p:cNvPr>
          <p:cNvSpPr txBox="1"/>
          <p:nvPr/>
        </p:nvSpPr>
        <p:spPr>
          <a:xfrm>
            <a:off x="235313" y="361798"/>
            <a:ext cx="3949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Helvetica" pitchFamily="2" charset="0"/>
              </a:rPr>
              <a:t>The faces </a:t>
            </a:r>
          </a:p>
          <a:p>
            <a:pPr algn="ctr"/>
            <a:r>
              <a:rPr lang="en-US" sz="3600" b="1" dirty="0">
                <a:latin typeface="Helvetica" pitchFamily="2" charset="0"/>
              </a:rPr>
              <a:t>of energy?</a:t>
            </a:r>
            <a:endParaRPr lang="en-GB" sz="3600" b="1" dirty="0">
              <a:latin typeface="Helvetica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160E475-D7B7-DC99-3B72-C2BE62E09F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2240" y="3577718"/>
            <a:ext cx="3333585" cy="2951999"/>
          </a:xfrm>
          <a:prstGeom prst="rect">
            <a:avLst/>
          </a:prstGeom>
        </p:spPr>
      </p:pic>
      <p:pic>
        <p:nvPicPr>
          <p:cNvPr id="2050" name="Picture 2" descr="Profile photo of Mike Denby">
            <a:extLst>
              <a:ext uri="{FF2B5EF4-FFF2-40B4-BE49-F238E27FC236}">
                <a16:creationId xmlns="" xmlns:a16="http://schemas.microsoft.com/office/drawing/2014/main" id="{3277EC56-DD18-33FE-738F-B6C89B258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3289" y="326574"/>
            <a:ext cx="3332536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 alternative text description for this image">
            <a:extLst>
              <a:ext uri="{FF2B5EF4-FFF2-40B4-BE49-F238E27FC236}">
                <a16:creationId xmlns="" xmlns:a16="http://schemas.microsoft.com/office/drawing/2014/main" id="{ABD022FC-1630-103A-14A0-35054F27B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4882" y="3577718"/>
            <a:ext cx="3287730" cy="29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D273C9C-D8AA-3ED5-9EBB-A2DA481CC92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3926" y="326573"/>
            <a:ext cx="3298686" cy="2951999"/>
          </a:xfrm>
          <a:prstGeom prst="rect">
            <a:avLst/>
          </a:prstGeom>
        </p:spPr>
      </p:pic>
      <p:pic>
        <p:nvPicPr>
          <p:cNvPr id="1026" name="Picture 2" descr="Image result for opito logo">
            <a:extLst>
              <a:ext uri="{FF2B5EF4-FFF2-40B4-BE49-F238E27FC236}">
                <a16:creationId xmlns="" xmlns:a16="http://schemas.microsoft.com/office/drawing/2014/main" id="{00DC07CB-DCD8-1325-128A-25784BD50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9898" y="1897082"/>
            <a:ext cx="1238535" cy="123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ScottishPower Renewables">
            <a:extLst>
              <a:ext uri="{FF2B5EF4-FFF2-40B4-BE49-F238E27FC236}">
                <a16:creationId xmlns="" xmlns:a16="http://schemas.microsoft.com/office/drawing/2014/main" id="{7F8A4A88-B54A-60E9-240F-B69A0EBD7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282" b="26798"/>
          <a:stretch/>
        </p:blipFill>
        <p:spPr bwMode="auto">
          <a:xfrm>
            <a:off x="158499" y="3135617"/>
            <a:ext cx="4191000" cy="184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lobal Training from HTL Group | HTL Group">
            <a:extLst>
              <a:ext uri="{FF2B5EF4-FFF2-40B4-BE49-F238E27FC236}">
                <a16:creationId xmlns="" xmlns:a16="http://schemas.microsoft.com/office/drawing/2014/main" id="{182AE30A-5B5E-9F56-D0D3-0C496A492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1509" y="5070495"/>
            <a:ext cx="1442946" cy="134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B67A9D1-6D27-FE67-1846-B5AECBA6CAC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701" y="4976250"/>
            <a:ext cx="1606259" cy="162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25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83EA017-5210-4DF3-A9E4-7FE8E91DCE5E}"/>
              </a:ext>
            </a:extLst>
          </p:cNvPr>
          <p:cNvSpPr/>
          <p:nvPr/>
        </p:nvSpPr>
        <p:spPr>
          <a:xfrm>
            <a:off x="4208491" y="0"/>
            <a:ext cx="438150" cy="6858000"/>
          </a:xfrm>
          <a:prstGeom prst="rect">
            <a:avLst/>
          </a:prstGeom>
          <a:solidFill>
            <a:srgbClr val="EE3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D08C55A-6177-40FB-A4E5-83784FA7E7E5}"/>
              </a:ext>
            </a:extLst>
          </p:cNvPr>
          <p:cNvSpPr txBox="1"/>
          <p:nvPr/>
        </p:nvSpPr>
        <p:spPr>
          <a:xfrm>
            <a:off x="622439" y="1490168"/>
            <a:ext cx="266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elvetica" pitchFamily="2" charset="0"/>
              </a:rPr>
              <a:t>Who Uses LinkedIn?</a:t>
            </a:r>
            <a:endParaRPr lang="en-GB" sz="3600" b="1" dirty="0">
              <a:latin typeface="Helvet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DFF1BC2-89DF-4CA4-B02D-BEDB491F4D4F}"/>
              </a:ext>
            </a:extLst>
          </p:cNvPr>
          <p:cNvSpPr txBox="1"/>
          <p:nvPr/>
        </p:nvSpPr>
        <p:spPr>
          <a:xfrm>
            <a:off x="238126" y="3188696"/>
            <a:ext cx="37430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elvetica" pitchFamily="2" charset="0"/>
              </a:rPr>
              <a:t>Facebook for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elvetica" pitchFamily="2" charset="0"/>
              </a:rPr>
              <a:t>Easy to become irritating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elvetica" pitchFamily="2" charset="0"/>
              </a:rPr>
              <a:t>People love to bash education, you are different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elvetica" pitchFamily="2" charset="0"/>
              </a:rPr>
              <a:t>Stalkers beware!</a:t>
            </a:r>
          </a:p>
          <a:p>
            <a:endParaRPr lang="en-GB" dirty="0"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79C9AFE-2648-ABDC-F08D-36916296AB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6641" y="0"/>
            <a:ext cx="7545359" cy="60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03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2ED793-752E-4685-8300-F7D30B36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00A26A9-5CDD-4D7A-A66E-B83A0859D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080" y="0"/>
            <a:ext cx="12200080" cy="6858000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4B26434-CAA8-4A5C-B1EA-39B87B2A424D}"/>
              </a:ext>
            </a:extLst>
          </p:cNvPr>
          <p:cNvSpPr/>
          <p:nvPr/>
        </p:nvSpPr>
        <p:spPr>
          <a:xfrm>
            <a:off x="762001" y="2133380"/>
            <a:ext cx="3324225" cy="2971800"/>
          </a:xfrm>
          <a:prstGeom prst="rect">
            <a:avLst/>
          </a:prstGeom>
          <a:solidFill>
            <a:srgbClr val="EE3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Sustainability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A56152A-1C75-4A8F-8FB2-D3EDF7D5688D}"/>
              </a:ext>
            </a:extLst>
          </p:cNvPr>
          <p:cNvSpPr/>
          <p:nvPr/>
        </p:nvSpPr>
        <p:spPr>
          <a:xfrm>
            <a:off x="4086226" y="2133380"/>
            <a:ext cx="7343773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E0736465-256E-F931-AD91-7AB3A596AAAA}"/>
              </a:ext>
            </a:extLst>
          </p:cNvPr>
          <p:cNvSpPr/>
          <p:nvPr/>
        </p:nvSpPr>
        <p:spPr>
          <a:xfrm>
            <a:off x="5331139" y="3248714"/>
            <a:ext cx="5684520" cy="754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pic>
        <p:nvPicPr>
          <p:cNvPr id="9" name="Graphic 8" descr="Wind Turbines with solid fill">
            <a:extLst>
              <a:ext uri="{FF2B5EF4-FFF2-40B4-BE49-F238E27FC236}">
                <a16:creationId xmlns="" xmlns:a16="http://schemas.microsoft.com/office/drawing/2014/main" id="{939C4521-3F42-9A05-8BAC-C2230B632E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1479" y="3162080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BD54DD3-C8A2-5F10-65D6-8B0D0A5D157F}"/>
              </a:ext>
            </a:extLst>
          </p:cNvPr>
          <p:cNvSpPr txBox="1"/>
          <p:nvPr/>
        </p:nvSpPr>
        <p:spPr>
          <a:xfrm>
            <a:off x="7000872" y="2741098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Std Lt"/>
                <a:ea typeface="+mn-ea"/>
                <a:cs typeface="+mn-cs"/>
              </a:rPr>
              <a:t>Long Term Priorities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DD2BBB0-6CEC-CB45-C67F-E7D18BF55B1D}"/>
              </a:ext>
            </a:extLst>
          </p:cNvPr>
          <p:cNvSpPr txBox="1"/>
          <p:nvPr/>
        </p:nvSpPr>
        <p:spPr>
          <a:xfrm>
            <a:off x="6028368" y="4141598"/>
            <a:ext cx="417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Std Lt"/>
                <a:ea typeface="+mn-ea"/>
                <a:cs typeface="+mn-cs"/>
              </a:rPr>
              <a:t>Economic, Environmental and Social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Std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413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EEG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E3224"/>
      </a:accent1>
      <a:accent2>
        <a:srgbClr val="BE1566"/>
      </a:accent2>
      <a:accent3>
        <a:srgbClr val="EC641D"/>
      </a:accent3>
      <a:accent4>
        <a:srgbClr val="FAB31E"/>
      </a:accent4>
      <a:accent5>
        <a:srgbClr val="0067B1"/>
      </a:accent5>
      <a:accent6>
        <a:srgbClr val="507647"/>
      </a:accent6>
      <a:hlink>
        <a:srgbClr val="0563C1"/>
      </a:hlink>
      <a:folHlink>
        <a:srgbClr val="954F72"/>
      </a:folHlink>
    </a:clrScheme>
    <a:fontScheme name="EEEGR brand">
      <a:majorFont>
        <a:latin typeface="HelveticaNeueLT Std Med"/>
        <a:ea typeface=""/>
        <a:cs typeface=""/>
      </a:majorFont>
      <a:minorFont>
        <a:latin typeface="HelveticaNeueLT Std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E Catapult">
  <a:themeElements>
    <a:clrScheme name="ORE Catapult">
      <a:dk1>
        <a:srgbClr val="253746"/>
      </a:dk1>
      <a:lt1>
        <a:srgbClr val="00AEC7"/>
      </a:lt1>
      <a:dk2>
        <a:srgbClr val="80D4E1"/>
      </a:dk2>
      <a:lt2>
        <a:srgbClr val="BFEAF0"/>
      </a:lt2>
      <a:accent1>
        <a:srgbClr val="566370"/>
      </a:accent1>
      <a:accent2>
        <a:srgbClr val="D5D8DB"/>
      </a:accent2>
      <a:accent3>
        <a:srgbClr val="FAB513"/>
      </a:accent3>
      <a:accent4>
        <a:srgbClr val="009874"/>
      </a:accent4>
      <a:accent5>
        <a:srgbClr val="006072"/>
      </a:accent5>
      <a:accent6>
        <a:srgbClr val="818A94"/>
      </a:accent6>
      <a:hlink>
        <a:srgbClr val="00AEC7"/>
      </a:hlink>
      <a:folHlink>
        <a:srgbClr val="2C3C4C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53442e-d698-40fe-9c22-136782edbe46" xsi:nil="true"/>
    <lcf76f155ced4ddcb4097134ff3c332f xmlns="4af5c000-1e76-4970-9514-7bd2b2d2475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862C23664F2340A59E9D3C39049EBC" ma:contentTypeVersion="15" ma:contentTypeDescription="Create a new document." ma:contentTypeScope="" ma:versionID="f41d9ecf7474c2188d4bbdc70e5e9793">
  <xsd:schema xmlns:xsd="http://www.w3.org/2001/XMLSchema" xmlns:xs="http://www.w3.org/2001/XMLSchema" xmlns:p="http://schemas.microsoft.com/office/2006/metadata/properties" xmlns:ns2="7f21feee-e841-4d9e-96ba-3e5788181fc5" xmlns:ns3="4af5c000-1e76-4970-9514-7bd2b2d24758" xmlns:ns4="7553442e-d698-40fe-9c22-136782edbe46" targetNamespace="http://schemas.microsoft.com/office/2006/metadata/properties" ma:root="true" ma:fieldsID="ebd8fd817f89a779e9ee7d8d6c56be6b" ns2:_="" ns3:_="" ns4:_="">
    <xsd:import namespace="7f21feee-e841-4d9e-96ba-3e5788181fc5"/>
    <xsd:import namespace="4af5c000-1e76-4970-9514-7bd2b2d24758"/>
    <xsd:import namespace="7553442e-d698-40fe-9c22-136782edbe4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21feee-e841-4d9e-96ba-3e5788181fc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5c000-1e76-4970-9514-7bd2b2d247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43a58ae-01cc-4197-8595-599cdd2aba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53442e-d698-40fe-9c22-136782edbe4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979ba6c-07c0-4974-8de2-fc70deed4d2b}" ma:internalName="TaxCatchAll" ma:showField="CatchAllData" ma:web="7553442e-d698-40fe-9c22-136782edbe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4ppTags>
  <Name>Free Content</Name>
  <PpLayout>11</PpLayout>
  <Index>9</Index>
</p4ppTags>
</file>

<file path=customXml/itemProps1.xml><?xml version="1.0" encoding="utf-8"?>
<ds:datastoreItem xmlns:ds="http://schemas.openxmlformats.org/officeDocument/2006/customXml" ds:itemID="{F43E497E-2EF4-4A5B-9F65-941C450AD8E5}">
  <ds:schemaRefs>
    <ds:schemaRef ds:uri="http://schemas.microsoft.com/office/2006/metadata/properties"/>
    <ds:schemaRef ds:uri="http://schemas.microsoft.com/office/infopath/2007/PartnerControls"/>
    <ds:schemaRef ds:uri="7553442e-d698-40fe-9c22-136782edbe46"/>
    <ds:schemaRef ds:uri="4af5c000-1e76-4970-9514-7bd2b2d24758"/>
  </ds:schemaRefs>
</ds:datastoreItem>
</file>

<file path=customXml/itemProps2.xml><?xml version="1.0" encoding="utf-8"?>
<ds:datastoreItem xmlns:ds="http://schemas.openxmlformats.org/officeDocument/2006/customXml" ds:itemID="{1C055A1D-1D5B-4DA7-A383-B3B9DDB748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6DA09E-4F77-4F05-8E28-B3077E1511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21feee-e841-4d9e-96ba-3e5788181fc5"/>
    <ds:schemaRef ds:uri="4af5c000-1e76-4970-9514-7bd2b2d24758"/>
    <ds:schemaRef ds:uri="7553442e-d698-40fe-9c22-136782edbe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8097D0C-BE3E-4AEC-9593-65CFCCB1929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14601</TotalTime>
  <Words>678</Words>
  <Application>Microsoft Macintosh PowerPoint</Application>
  <PresentationFormat>Custom</PresentationFormat>
  <Paragraphs>195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ORE Catapult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Favourite Subjects/A Level Choices?</vt:lpstr>
      <vt:lpstr>PowerPoint Presentation</vt:lpstr>
      <vt:lpstr>PowerPoint Presentation</vt:lpstr>
      <vt:lpstr>PowerPoint Presentation</vt:lpstr>
      <vt:lpstr>PowerPoint Presentation</vt:lpstr>
      <vt:lpstr>Economic</vt:lpstr>
      <vt:lpstr>Environmental</vt:lpstr>
      <vt:lpstr>Social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Hoskins-Davies</dc:creator>
  <cp:lastModifiedBy>Mark Bruhin</cp:lastModifiedBy>
  <cp:revision>45</cp:revision>
  <dcterms:created xsi:type="dcterms:W3CDTF">2020-01-16T09:09:46Z</dcterms:created>
  <dcterms:modified xsi:type="dcterms:W3CDTF">2023-07-05T17:36:42Z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0x01010027862C23664F2340A59E9D3C39049EBC</vt:lpwstr>
  </property>
  <property fmtid="{D5CDD505-2E9C-101B-9397-08002B2CF9AE}" pid="3" name="MediaServiceImageTags">
    <vt:lpwstr/>
  </property>
</Properties>
</file>