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78" r:id="rId4"/>
    <p:sldId id="270" r:id="rId5"/>
    <p:sldId id="279" r:id="rId6"/>
    <p:sldId id="262" r:id="rId7"/>
    <p:sldId id="282" r:id="rId8"/>
    <p:sldId id="267" r:id="rId9"/>
    <p:sldId id="280" r:id="rId10"/>
    <p:sldId id="281" r:id="rId11"/>
    <p:sldId id="309" r:id="rId12"/>
    <p:sldId id="276" r:id="rId13"/>
    <p:sldId id="283" r:id="rId14"/>
    <p:sldId id="300" r:id="rId15"/>
    <p:sldId id="308" r:id="rId16"/>
    <p:sldId id="274" r:id="rId17"/>
    <p:sldId id="277" r:id="rId18"/>
    <p:sldId id="263" r:id="rId19"/>
    <p:sldId id="273" r:id="rId20"/>
    <p:sldId id="269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99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7779" autoAdjust="0"/>
  </p:normalViewPr>
  <p:slideViewPr>
    <p:cSldViewPr>
      <p:cViewPr varScale="1">
        <p:scale>
          <a:sx n="60" d="100"/>
          <a:sy n="60" d="100"/>
        </p:scale>
        <p:origin x="14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907" y="-8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9FBC-BEDB-43E4-914E-3F554C2D0877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321D4-A739-409B-A734-FD6A0FC60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5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1156-5B9F-409C-BBD2-7FECEBB87240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4AA89-B53D-439C-B21F-13C8161E6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nnuh.co.uk/staff-benefit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‘Growing Our Own’ skilled workforce to deliver high quality caring services for our patients and local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2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3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9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Five divisions covering 38 specialities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j-lt"/>
              </a:rPr>
              <a:t>Approximately 10,000 members of staff, and work in partnership with Serco and our volunteers team</a:t>
            </a:r>
          </a:p>
          <a:p>
            <a:r>
              <a:rPr lang="en-GB" dirty="0"/>
              <a:t>Sites include; NNUH main site, Rouen Road, Cotman Centre, Cromer Hospital, Adelaide Street</a:t>
            </a:r>
          </a:p>
          <a:p>
            <a:r>
              <a:rPr lang="en-GB" sz="1200" dirty="0">
                <a:latin typeface="+mj-lt"/>
              </a:rPr>
              <a:t>Involved in the teaching and training of a wide range of health professionals</a:t>
            </a:r>
          </a:p>
          <a:p>
            <a:r>
              <a:rPr lang="en-GB" sz="1200" dirty="0">
                <a:latin typeface="+mj-lt"/>
              </a:rPr>
              <a:t>Every year our staff treat more than 1,000,000 people!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6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Benefits include discounts on food, clothing, childcare vouchers, travel allowance, free park and ride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For more information: </a:t>
            </a:r>
            <a:r>
              <a:rPr lang="en-GB" sz="1200" dirty="0">
                <a:hlinkClick r:id="rId3"/>
              </a:rPr>
              <a:t>https://teamnnuh.co.uk/staff-benefits/</a:t>
            </a:r>
            <a:r>
              <a:rPr lang="en-GB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substantive staff already in relevant roles</a:t>
            </a:r>
          </a:p>
          <a:p>
            <a:r>
              <a:rPr lang="en-GB" dirty="0"/>
              <a:t>As more and more Apprenticeship Standards are developed, we are always looking at ways of how we can incorporate these into our organisation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3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Applications open 7</a:t>
            </a:r>
            <a:r>
              <a:rPr lang="en-GB" baseline="30000" dirty="0"/>
              <a:t>th</a:t>
            </a:r>
            <a:r>
              <a:rPr lang="en-GB" dirty="0"/>
              <a:t> – 20</a:t>
            </a:r>
            <a:r>
              <a:rPr lang="en-GB" baseline="30000" dirty="0"/>
              <a:t>th</a:t>
            </a:r>
            <a:r>
              <a:rPr lang="en-GB" dirty="0"/>
              <a:t> February, interviews w/c 28</a:t>
            </a:r>
            <a:r>
              <a:rPr lang="en-GB" baseline="30000" dirty="0"/>
              <a:t>th</a:t>
            </a:r>
            <a:r>
              <a:rPr lang="en-GB" dirty="0"/>
              <a:t> Feb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35746-D29A-41E3-974F-33451293A3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1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7-9 programme &amp; Year 10-12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4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APPLICATION PROCESS</a:t>
            </a:r>
          </a:p>
          <a:p>
            <a:pPr marL="228600" indent="-228600">
              <a:buAutoNum type="arabicPeriod"/>
            </a:pPr>
            <a:r>
              <a:rPr lang="en-GB" dirty="0"/>
              <a:t>Complete Application form</a:t>
            </a:r>
          </a:p>
          <a:p>
            <a:pPr marL="228600" indent="-228600">
              <a:buAutoNum type="arabicPeriod"/>
            </a:pPr>
            <a:r>
              <a:rPr lang="en-GB" dirty="0"/>
              <a:t>Informal meeting</a:t>
            </a:r>
          </a:p>
          <a:p>
            <a:pPr marL="228600" indent="-228600">
              <a:buAutoNum type="arabicPeriod"/>
            </a:pPr>
            <a:r>
              <a:rPr lang="en-GB" dirty="0"/>
              <a:t>Recruitment checks</a:t>
            </a:r>
          </a:p>
          <a:p>
            <a:pPr marL="228600" indent="-228600">
              <a:buAutoNum type="arabicPeriod"/>
            </a:pPr>
            <a:r>
              <a:rPr lang="en-GB" dirty="0"/>
              <a:t>Induction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4AA89-B53D-439C-B21F-13C8161E60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1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30867-B48E-444A-8D4A-D4DF552DD2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5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7E446-BB4E-4340-B3F6-A50939CF0F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5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9442A-25F5-49B3-8C69-9E778AF979D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487E-EDEC-453E-BA20-2A730A7FDE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7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E2639-5673-4CD9-A3D5-B54EC557E0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6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0792"/>
            <a:ext cx="4038600" cy="41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1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135B2-2CE4-49BD-B424-D76C8D96C7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063"/>
            <a:ext cx="8229600" cy="8587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3224"/>
            <a:ext cx="4040188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313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6147-94A9-441C-820D-AD90B6EB05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9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DE6A-0769-46C0-AF8B-21D0D87389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718FE-7FCD-49E7-AA07-906F5CF794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68E25-6227-4F01-A9A9-F32DDBC5A5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3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7D6F2-294E-4AB7-AE49-632DB487A3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3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3A62D6-72E4-4847-B207-7752EBFFBA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759"/>
            <a:ext cx="8496944" cy="5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bs.nhs.uk/xi/search_vacancy/?action=search&amp;master_id=12249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Hennessey@nhs.ne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gWCg0hlnSEW9x__4v9JPVniAlVvpmm9GjWW6Ug5xdyxUMDhQN0dMSVgyUjdPMlVOTlY3SzVZNjQ2TC4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nuh.nhs.uk/getting-involved/volunteer-with-us/become-a-voluntee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nuhapprenticeships@nnuh.nhs.u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aso.skillsforhealth.org.uk/standards/#j4bs3x-accordion-lab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nuh.nhs.uk/training-education/nnuh-skills-academy/" TargetMode="External"/><Relationship Id="rId4" Type="http://schemas.openxmlformats.org/officeDocument/2006/relationships/hyperlink" Target="https://www.healthcareers.nhs.uk/findyourcaree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twitter.com/NNUHCareers" TargetMode="External"/><Relationship Id="rId7" Type="http://schemas.openxmlformats.org/officeDocument/2006/relationships/image" Target="../media/image28.png"/><Relationship Id="rId2" Type="http://schemas.openxmlformats.org/officeDocument/2006/relationships/hyperlink" Target="mailto:Nnuhapprenticeships@nnuh.nhs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AFo48GdYmcP1z2ONhIkNSQ" TargetMode="External"/><Relationship Id="rId5" Type="http://schemas.openxmlformats.org/officeDocument/2006/relationships/hyperlink" Target="https://www.instagram.com/nnuhskillsacademy/?hl=en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ww.facebook.com/NNUHApprenticeships/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stamb.nhs.uk/" TargetMode="External"/><Relationship Id="rId3" Type="http://schemas.openxmlformats.org/officeDocument/2006/relationships/hyperlink" Target="https://www.kingsfund.org.uk/audio-video/key-facts-figures-nhs#:~:text=How%20many%20NHS%20hospitals%20are,trusts%2C%20including%2010%20ambulance%20trusts." TargetMode="External"/><Relationship Id="rId7" Type="http://schemas.openxmlformats.org/officeDocument/2006/relationships/hyperlink" Target="https://www.nsft.nhs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rfolkcommunityhealthandcare.nhs.uk/" TargetMode="External"/><Relationship Id="rId11" Type="http://schemas.openxmlformats.org/officeDocument/2006/relationships/hyperlink" Target="http://www.qehkl.nhs.uk/" TargetMode="External"/><Relationship Id="rId5" Type="http://schemas.openxmlformats.org/officeDocument/2006/relationships/hyperlink" Target="https://www.nnuh.nhs.uk/" TargetMode="External"/><Relationship Id="rId10" Type="http://schemas.openxmlformats.org/officeDocument/2006/relationships/hyperlink" Target="https://www.ecch.org/" TargetMode="External"/><Relationship Id="rId4" Type="http://schemas.openxmlformats.org/officeDocument/2006/relationships/hyperlink" Target="https://www.norfolkandwaveneyccg.nhs.uk/" TargetMode="External"/><Relationship Id="rId9" Type="http://schemas.openxmlformats.org/officeDocument/2006/relationships/hyperlink" Target="https://www.jpaget.nhs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Uk-XTWtz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887EFD-3D06-412A-B256-D44BE3EDD306}"/>
              </a:ext>
            </a:extLst>
          </p:cNvPr>
          <p:cNvSpPr txBox="1"/>
          <p:nvPr/>
        </p:nvSpPr>
        <p:spPr>
          <a:xfrm>
            <a:off x="395536" y="4653136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Charlotte Mercer </a:t>
            </a:r>
            <a:r>
              <a:rPr lang="en-GB" sz="2400" dirty="0"/>
              <a:t>– Deputy Career Development Manager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Jason Winser </a:t>
            </a:r>
            <a:r>
              <a:rPr lang="en-GB" sz="2400" dirty="0"/>
              <a:t>– Career Facilitator</a:t>
            </a:r>
            <a:endParaRPr lang="en-GB" sz="2400" b="1" dirty="0"/>
          </a:p>
        </p:txBody>
      </p:sp>
      <p:pic>
        <p:nvPicPr>
          <p:cNvPr id="5" name="Picture 2" descr="Norfolk and Norwich University Hospitals NHS Foundation Trust » NNUH Skills  Academy">
            <a:extLst>
              <a:ext uri="{FF2B5EF4-FFF2-40B4-BE49-F238E27FC236}">
                <a16:creationId xmlns:a16="http://schemas.microsoft.com/office/drawing/2014/main" id="{FFB3CEEE-6EF7-4AB7-B81B-30AAE766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5" y="1772816"/>
            <a:ext cx="7682109" cy="20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9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724-022C-4E8B-AC5F-93F539E7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Non-Clinical Career Pathways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F97799-F74F-4A16-89A4-25B348A49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/>
          <a:stretch/>
        </p:blipFill>
        <p:spPr bwMode="auto">
          <a:xfrm>
            <a:off x="107504" y="1844824"/>
            <a:ext cx="8773057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0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D4C1-D895-4D51-9A35-87D32E27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Additional Apprenticeships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1FDBF-A3D8-49BD-B747-7A92F764D05D}"/>
              </a:ext>
            </a:extLst>
          </p:cNvPr>
          <p:cNvSpPr txBox="1"/>
          <p:nvPr/>
        </p:nvSpPr>
        <p:spPr>
          <a:xfrm>
            <a:off x="498581" y="5171055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Coaching Professional L5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0EF18-D95B-4FE9-A855-D395FFE2FA00}"/>
              </a:ext>
            </a:extLst>
          </p:cNvPr>
          <p:cNvSpPr txBox="1"/>
          <p:nvPr/>
        </p:nvSpPr>
        <p:spPr>
          <a:xfrm>
            <a:off x="501164" y="428417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99"/>
                </a:solidFill>
              </a:rPr>
              <a:t>Commercial Procurement &amp; Supply L4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51CF2-494D-491E-A7FE-D2CED8689918}"/>
              </a:ext>
            </a:extLst>
          </p:cNvPr>
          <p:cNvSpPr txBox="1"/>
          <p:nvPr/>
        </p:nvSpPr>
        <p:spPr>
          <a:xfrm>
            <a:off x="501164" y="207239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Engineering Technician L3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DCF-603C-44D0-AB32-417308A332C0}"/>
              </a:ext>
            </a:extLst>
          </p:cNvPr>
          <p:cNvSpPr txBox="1"/>
          <p:nvPr/>
        </p:nvSpPr>
        <p:spPr>
          <a:xfrm>
            <a:off x="501164" y="3715099"/>
            <a:ext cx="29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Healthcare Science L4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CD8CD-3373-4120-AA40-CB2778669AB8}"/>
              </a:ext>
            </a:extLst>
          </p:cNvPr>
          <p:cNvSpPr txBox="1"/>
          <p:nvPr/>
        </p:nvSpPr>
        <p:spPr>
          <a:xfrm>
            <a:off x="498581" y="54930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Healthcare Science Practitioner L6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A7EB7-3901-448A-B19A-430F0F5E0CD0}"/>
              </a:ext>
            </a:extLst>
          </p:cNvPr>
          <p:cNvSpPr txBox="1"/>
          <p:nvPr/>
        </p:nvSpPr>
        <p:spPr>
          <a:xfrm>
            <a:off x="501164" y="4912279"/>
            <a:ext cx="28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999"/>
                </a:solidFill>
              </a:rPr>
              <a:t>Hearing Aid Dispenser L5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42FC5B-AE31-4852-8C82-343822FCC50D}"/>
              </a:ext>
            </a:extLst>
          </p:cNvPr>
          <p:cNvSpPr txBox="1"/>
          <p:nvPr/>
        </p:nvSpPr>
        <p:spPr>
          <a:xfrm>
            <a:off x="527648" y="459822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HR Consultant/Partner L5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C0428-34A8-468C-898B-1B0A32577748}"/>
              </a:ext>
            </a:extLst>
          </p:cNvPr>
          <p:cNvSpPr txBox="1"/>
          <p:nvPr/>
        </p:nvSpPr>
        <p:spPr>
          <a:xfrm>
            <a:off x="501164" y="238360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HR Support L3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CAA9AA-36A4-413A-A355-246E686974F0}"/>
              </a:ext>
            </a:extLst>
          </p:cNvPr>
          <p:cNvSpPr txBox="1"/>
          <p:nvPr/>
        </p:nvSpPr>
        <p:spPr>
          <a:xfrm>
            <a:off x="501164" y="27055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99"/>
                </a:solidFill>
              </a:rPr>
              <a:t>Laboratory Technician L3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4C5EA-4A0A-4896-B4C4-23DC0E65CB47}"/>
              </a:ext>
            </a:extLst>
          </p:cNvPr>
          <p:cNvSpPr txBox="1"/>
          <p:nvPr/>
        </p:nvSpPr>
        <p:spPr>
          <a:xfrm>
            <a:off x="501164" y="397011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CFF"/>
                </a:solidFill>
              </a:rPr>
              <a:t>Mammography L4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2E752-E37A-41BD-87D7-F50C43153298}"/>
              </a:ext>
            </a:extLst>
          </p:cNvPr>
          <p:cNvSpPr txBox="1"/>
          <p:nvPr/>
        </p:nvSpPr>
        <p:spPr>
          <a:xfrm>
            <a:off x="498581" y="579916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99"/>
                </a:solidFill>
              </a:rPr>
              <a:t>Operating Department Practitioner L6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4B8E6-F075-4785-BDED-1D9472D756F2}"/>
              </a:ext>
            </a:extLst>
          </p:cNvPr>
          <p:cNvSpPr txBox="1"/>
          <p:nvPr/>
        </p:nvSpPr>
        <p:spPr>
          <a:xfrm>
            <a:off x="501164" y="304379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Pharmacy Technician L3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575BD-0209-4707-B262-3FA90283A1EB}"/>
              </a:ext>
            </a:extLst>
          </p:cNvPr>
          <p:cNvSpPr txBox="1"/>
          <p:nvPr/>
        </p:nvSpPr>
        <p:spPr>
          <a:xfrm>
            <a:off x="501164" y="34115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999"/>
                </a:solidFill>
              </a:rPr>
              <a:t>Science Manufacturing Technician L3</a:t>
            </a:r>
          </a:p>
        </p:txBody>
      </p:sp>
      <p:pic>
        <p:nvPicPr>
          <p:cNvPr id="28" name="Picture 27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9483EDBE-E8A5-4011-A13E-DE51B15E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7137"/>
            <a:ext cx="2027045" cy="1972628"/>
          </a:xfrm>
          <a:prstGeom prst="rect">
            <a:avLst/>
          </a:prstGeom>
        </p:spPr>
      </p:pic>
      <p:pic>
        <p:nvPicPr>
          <p:cNvPr id="32" name="Picture 31" descr="A few business men shaking hands&#10;&#10;Description automatically generated with medium confidence">
            <a:extLst>
              <a:ext uri="{FF2B5EF4-FFF2-40B4-BE49-F238E27FC236}">
                <a16:creationId xmlns:a16="http://schemas.microsoft.com/office/drawing/2014/main" id="{F435CAC0-77C4-49EB-BC22-F7ABA69D0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08" y="3811860"/>
            <a:ext cx="2066833" cy="2132857"/>
          </a:xfrm>
          <a:prstGeom prst="rect">
            <a:avLst/>
          </a:prstGeom>
        </p:spPr>
      </p:pic>
      <p:pic>
        <p:nvPicPr>
          <p:cNvPr id="30" name="Picture 29" descr="A person standing in an office&#10;&#10;Description automatically generated with low confidence">
            <a:extLst>
              <a:ext uri="{FF2B5EF4-FFF2-40B4-BE49-F238E27FC236}">
                <a16:creationId xmlns:a16="http://schemas.microsoft.com/office/drawing/2014/main" id="{16869627-26F1-4AFB-971C-28BA66B84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088355"/>
            <a:ext cx="159964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1736-4A66-489F-AFCE-D0B283E6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Salaries &amp; Progression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BFB476-3461-4A71-A5F6-A8356A60C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3" r="2323"/>
          <a:stretch/>
        </p:blipFill>
        <p:spPr>
          <a:xfrm>
            <a:off x="-7889" y="1906488"/>
            <a:ext cx="5529106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2648C-1D5B-4F74-BDBB-1229F91C64DB}"/>
              </a:ext>
            </a:extLst>
          </p:cNvPr>
          <p:cNvSpPr txBox="1"/>
          <p:nvPr/>
        </p:nvSpPr>
        <p:spPr>
          <a:xfrm>
            <a:off x="5580112" y="1888724"/>
            <a:ext cx="3240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Agenda for Change is the current NHS grading and pay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Came into use in 2004.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All NHS staff (except doctors, dentists, apprentices and some senior managers) are paid through </a:t>
            </a:r>
            <a:r>
              <a:rPr lang="en-GB" sz="1800" dirty="0" err="1"/>
              <a:t>AfC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Fair &amp; </a:t>
            </a:r>
            <a:r>
              <a:rPr lang="en-GB" sz="1800" dirty="0" err="1"/>
              <a:t>progressional</a:t>
            </a:r>
            <a:r>
              <a:rPr lang="en-GB" sz="1800" dirty="0"/>
              <a:t> pay system</a:t>
            </a:r>
          </a:p>
        </p:txBody>
      </p:sp>
    </p:spTree>
    <p:extLst>
      <p:ext uri="{BB962C8B-B14F-4D97-AF65-F5344CB8AC3E}">
        <p14:creationId xmlns:p14="http://schemas.microsoft.com/office/powerpoint/2010/main" val="67561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9999"/>
                </a:solidFill>
              </a:rPr>
              <a:t>How to apply…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315"/>
            <a:ext cx="5319191" cy="48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9875" y="3618635"/>
            <a:ext cx="2971800" cy="614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989327" y="3967790"/>
            <a:ext cx="1867562" cy="168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53945" y="4285123"/>
            <a:ext cx="709943" cy="223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cxnSpLocks/>
            <a:stCxn id="7" idx="3"/>
            <a:endCxn id="17" idx="1"/>
          </p:cNvCxnSpPr>
          <p:nvPr/>
        </p:nvCxnSpPr>
        <p:spPr>
          <a:xfrm>
            <a:off x="3563888" y="4397122"/>
            <a:ext cx="2075688" cy="6632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35697" y="5157193"/>
            <a:ext cx="1362036" cy="1621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cxnSpLocks/>
            <a:endCxn id="18" idx="1"/>
          </p:cNvCxnSpPr>
          <p:nvPr/>
        </p:nvCxnSpPr>
        <p:spPr>
          <a:xfrm flipV="1">
            <a:off x="3197732" y="5959168"/>
            <a:ext cx="2441844" cy="1825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4797" y="3783841"/>
            <a:ext cx="315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can search for specific jobs and by area using a postcode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9576" y="4875670"/>
            <a:ext cx="290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Browse jobs by employer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9576" y="5774502"/>
            <a:ext cx="315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Application and interview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1908" y="2305464"/>
            <a:ext cx="353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 applications are taken through the </a:t>
            </a:r>
            <a:r>
              <a:rPr lang="en-GB" b="1" dirty="0">
                <a:hlinkClick r:id="rId4"/>
              </a:rPr>
              <a:t>NHS Jobs website</a:t>
            </a:r>
            <a:endParaRPr lang="en-GB" b="1" i="0" dirty="0">
              <a:solidFill>
                <a:srgbClr val="009999"/>
              </a:solidFill>
              <a:effectLst/>
              <a:latin typeface="+mj-lt"/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0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8022-74A8-440F-AD2B-65F18919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9999"/>
                </a:solidFill>
              </a:rPr>
              <a:t>Application &amp; Interview Support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49E619-1E29-4323-9884-E47EFCFB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89" y="1950363"/>
            <a:ext cx="549602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C5F1D7-CB96-4963-A784-02DA7B94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230425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4500" b="1" dirty="0">
                <a:solidFill>
                  <a:srgbClr val="CC0099"/>
                </a:solidFill>
              </a:rPr>
              <a:t>Are you aged 16-30?</a:t>
            </a:r>
          </a:p>
          <a:p>
            <a:pPr marL="0" indent="0" algn="ctr">
              <a:buNone/>
            </a:pPr>
            <a:r>
              <a:rPr lang="en-GB" sz="4500" b="1" dirty="0">
                <a:solidFill>
                  <a:srgbClr val="CC0099"/>
                </a:solidFill>
              </a:rPr>
              <a:t>Not currently in education, work or training </a:t>
            </a:r>
            <a:r>
              <a:rPr lang="en-GB" sz="4500" b="1" u="sng" dirty="0">
                <a:solidFill>
                  <a:srgbClr val="CC0099"/>
                </a:solidFill>
              </a:rPr>
              <a:t>or</a:t>
            </a:r>
            <a:r>
              <a:rPr lang="en-GB" sz="4500" b="1" dirty="0">
                <a:solidFill>
                  <a:srgbClr val="CC0099"/>
                </a:solidFill>
              </a:rPr>
              <a:t> working less than 16 hours per week?</a:t>
            </a:r>
          </a:p>
          <a:p>
            <a:pPr marL="0" indent="0" algn="ctr">
              <a:buNone/>
            </a:pPr>
            <a:r>
              <a:rPr lang="en-GB" sz="4500" b="1" dirty="0">
                <a:solidFill>
                  <a:srgbClr val="CC0099"/>
                </a:solidFill>
              </a:rPr>
              <a:t>Need support with your job application?</a:t>
            </a:r>
          </a:p>
          <a:p>
            <a:pPr marL="0" indent="0" algn="ctr">
              <a:buNone/>
            </a:pPr>
            <a:r>
              <a:rPr lang="en-GB" sz="4500" b="1" dirty="0">
                <a:solidFill>
                  <a:srgbClr val="CC0099"/>
                </a:solidFill>
              </a:rPr>
              <a:t>Need support with preparing for your interview?</a:t>
            </a:r>
          </a:p>
          <a:p>
            <a:pPr marL="0" indent="0">
              <a:buNone/>
            </a:pPr>
            <a:endParaRPr lang="en-GB" sz="4500" b="1" dirty="0">
              <a:solidFill>
                <a:srgbClr val="CC0099"/>
              </a:solidFill>
            </a:endParaRPr>
          </a:p>
          <a:p>
            <a:pPr marL="0" indent="0" algn="ctr">
              <a:buNone/>
            </a:pPr>
            <a:r>
              <a:rPr lang="en-GB" sz="4500" dirty="0"/>
              <a:t>Contact - Peter Hennessey, Pre-Employment Projects Co-Ordinator</a:t>
            </a:r>
          </a:p>
          <a:p>
            <a:pPr marL="0" indent="0" algn="ctr">
              <a:buNone/>
            </a:pPr>
            <a:r>
              <a:rPr lang="en-GB" sz="4500" dirty="0">
                <a:hlinkClick r:id="rId3"/>
              </a:rPr>
              <a:t>Peter.Hennessey@nhs.net</a:t>
            </a:r>
            <a:r>
              <a:rPr lang="en-GB" sz="4500" dirty="0"/>
              <a:t> </a:t>
            </a:r>
            <a:endParaRPr lang="en-GB" dirty="0"/>
          </a:p>
          <a:p>
            <a:pPr marL="45720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3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0739-A1A6-41D8-8A9D-8FB4E419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DBC59-D37A-44AE-AEFC-79F5FAE0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26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No programmes currently planned, however hoping to offer a virtual programme later in 2022.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To register your interest in an ad-hoc work experience placement, please complete this </a:t>
            </a:r>
            <a:r>
              <a:rPr lang="en-GB" dirty="0">
                <a:hlinkClick r:id="rId3"/>
              </a:rPr>
              <a:t>form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054A-9D41-4FA1-ABE5-0E65A25E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9999"/>
                </a:solidFill>
              </a:rPr>
              <a:t>Volunteering</a:t>
            </a:r>
          </a:p>
        </p:txBody>
      </p:sp>
      <p:pic>
        <p:nvPicPr>
          <p:cNvPr id="2050" name="Picture 2" descr="Norfolk and Norwich University Hospitals NHS Foundation Trust » Our  Volunteer roles">
            <a:extLst>
              <a:ext uri="{FF2B5EF4-FFF2-40B4-BE49-F238E27FC236}">
                <a16:creationId xmlns:a16="http://schemas.microsoft.com/office/drawing/2014/main" id="{C93C4FF3-CEC3-49FE-BA6B-90D38C0B4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-3" b="-3"/>
          <a:stretch/>
        </p:blipFill>
        <p:spPr bwMode="auto">
          <a:xfrm>
            <a:off x="457200" y="2050792"/>
            <a:ext cx="4038600" cy="4114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2A49B-E752-410B-9466-5BD575F19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11451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Great way to gain confidence and experience, try something new and a route to employment and to make a real difference in the local community.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50 different roles – Meet &amp; Greet, supporting wards &amp; clinics, bleep buddy, admin/clerical support, reception services, patient experience, settle-in service, transport, butterfly volunteers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All volunteers will be required to undertake a DBS check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Must be aged 16 (non-patient facing) and aged 17.5 (patient-facing)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Apply </a:t>
            </a:r>
            <a:r>
              <a:rPr lang="en-GB" sz="1300" dirty="0">
                <a:hlinkClick r:id="rId4"/>
              </a:rPr>
              <a:t>online</a:t>
            </a:r>
            <a:r>
              <a:rPr lang="en-GB" sz="1300" dirty="0"/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For more information, contact Voluntary Services – 01603 286060</a:t>
            </a:r>
          </a:p>
        </p:txBody>
      </p:sp>
    </p:spTree>
    <p:extLst>
      <p:ext uri="{BB962C8B-B14F-4D97-AF65-F5344CB8AC3E}">
        <p14:creationId xmlns:p14="http://schemas.microsoft.com/office/powerpoint/2010/main" val="389610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4F70-01DE-4D7A-8915-7B22D56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Careers Advice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CB28-FECD-4167-AB9D-ECD8F529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>
                <a:latin typeface="+mj-lt"/>
              </a:rPr>
              <a:t>Twice monthly virtual careers advice sessions held with a member of the Career Development Team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Can receive bespoke advice tailored to your interests (career pathways, apprenticeships, career development, how to get into the NHS)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Dates to be announced soon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Please email </a:t>
            </a:r>
            <a:r>
              <a:rPr lang="en-GB" sz="32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nnuhapprenticeships@nnuh.nhs.uk</a:t>
            </a:r>
            <a:r>
              <a:rPr lang="en-GB" dirty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if interested in booking a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3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520E-941B-4CF9-9643-12566184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8B4E-EAA4-4E6F-B544-5261BA19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C0099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for Health </a:t>
            </a:r>
            <a:r>
              <a:rPr lang="en-GB" sz="2400" dirty="0">
                <a:solidFill>
                  <a:srgbClr val="CC0099"/>
                </a:solidFill>
                <a:latin typeface="+mj-lt"/>
              </a:rPr>
              <a:t>- </a:t>
            </a:r>
            <a:r>
              <a:rPr lang="en-GB" sz="2400" dirty="0">
                <a:latin typeface="+mj-lt"/>
              </a:rPr>
              <a:t>allows you to see the Apprenticeship Standards at different stages from ‘being explored’ to ‘in development’ &amp; ‘approved for delivery’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Careers Quiz </a:t>
            </a:r>
            <a:r>
              <a:rPr lang="en-GB" sz="2400" dirty="0"/>
              <a:t>– Find an NHS career most suitable for you!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NNUH Skills Academy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/>
              <a:t>– for all up-to-date information about our programmes</a:t>
            </a:r>
          </a:p>
        </p:txBody>
      </p:sp>
    </p:spTree>
    <p:extLst>
      <p:ext uri="{BB962C8B-B14F-4D97-AF65-F5344CB8AC3E}">
        <p14:creationId xmlns:p14="http://schemas.microsoft.com/office/powerpoint/2010/main" val="74335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432D-375E-4FCD-9FE5-21AC8E23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68C0-4B72-4D70-AFA6-93BD3D30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For general queries, please email </a:t>
            </a:r>
            <a:r>
              <a:rPr lang="en-GB" sz="2000" dirty="0">
                <a:hlinkClick r:id="rId2"/>
              </a:rPr>
              <a:t>Nnuhapprenticeships@nnuh.nhs.uk</a:t>
            </a:r>
            <a:r>
              <a:rPr lang="en-GB" sz="2000" dirty="0"/>
              <a:t> or call 01603 286231. We also encourage you to follow us on social media for the latest Apprenticeship vacancies and information.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sz="2400" dirty="0">
                <a:hlinkClick r:id="rId3"/>
              </a:rPr>
              <a:t>@NNUHCareers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 </a:t>
            </a:r>
            <a:r>
              <a:rPr lang="en-GB" sz="2400" dirty="0">
                <a:hlinkClick r:id="rId4"/>
              </a:rPr>
              <a:t>NNUH Apprenticeships and Skills Academy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 </a:t>
            </a:r>
            <a:r>
              <a:rPr lang="en-GB" sz="2400" dirty="0">
                <a:hlinkClick r:id="rId5"/>
              </a:rPr>
              <a:t>NNUHSkillsAcademy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 </a:t>
            </a:r>
            <a:r>
              <a:rPr lang="en-GB" sz="2400" dirty="0">
                <a:hlinkClick r:id="rId6"/>
              </a:rPr>
              <a:t>NNUHSkillsAcademy</a:t>
            </a:r>
            <a:endParaRPr lang="en-GB" sz="2400" dirty="0"/>
          </a:p>
        </p:txBody>
      </p:sp>
      <p:pic>
        <p:nvPicPr>
          <p:cNvPr id="4" name="Picture 2" descr="Image result for twitter logo">
            <a:extLst>
              <a:ext uri="{FF2B5EF4-FFF2-40B4-BE49-F238E27FC236}">
                <a16:creationId xmlns:a16="http://schemas.microsoft.com/office/drawing/2014/main" id="{C24BFD61-9075-4EA0-ABA0-132B1C3D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facebook logo">
            <a:extLst>
              <a:ext uri="{FF2B5EF4-FFF2-40B4-BE49-F238E27FC236}">
                <a16:creationId xmlns:a16="http://schemas.microsoft.com/office/drawing/2014/main" id="{863F6909-9EBE-4152-A25E-728DABBE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0" y="3788508"/>
            <a:ext cx="12344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 result for instagram logo">
            <a:extLst>
              <a:ext uri="{FF2B5EF4-FFF2-40B4-BE49-F238E27FC236}">
                <a16:creationId xmlns:a16="http://schemas.microsoft.com/office/drawing/2014/main" id="{FD69E881-DB30-4DED-979C-181829DB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4" y="4722059"/>
            <a:ext cx="706488" cy="7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mage result for youtube logo">
            <a:extLst>
              <a:ext uri="{FF2B5EF4-FFF2-40B4-BE49-F238E27FC236}">
                <a16:creationId xmlns:a16="http://schemas.microsoft.com/office/drawing/2014/main" id="{BE6CAF6B-41EE-4CB0-8D33-5D21B86A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7" y="5597836"/>
            <a:ext cx="1064325" cy="4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89C1-954A-487C-9E38-D84FFE04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Career Development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280F-4B12-4B97-83E1-CAE78571E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Aim to raise awareness &amp; help people </a:t>
            </a:r>
            <a:r>
              <a:rPr lang="en-GB" b="1" dirty="0">
                <a:solidFill>
                  <a:srgbClr val="0070C0"/>
                </a:solidFill>
              </a:rPr>
              <a:t>Get In</a:t>
            </a:r>
            <a:r>
              <a:rPr lang="en-GB" dirty="0"/>
              <a:t>, </a:t>
            </a:r>
            <a:r>
              <a:rPr lang="en-GB" b="1" dirty="0">
                <a:solidFill>
                  <a:srgbClr val="009999"/>
                </a:solidFill>
              </a:rPr>
              <a:t>Get On</a:t>
            </a:r>
            <a:r>
              <a:rPr lang="en-GB" dirty="0">
                <a:solidFill>
                  <a:srgbClr val="009999"/>
                </a:solidFill>
              </a:rPr>
              <a:t> </a:t>
            </a:r>
            <a:r>
              <a:rPr lang="en-GB" dirty="0"/>
              <a:t>&amp; </a:t>
            </a:r>
            <a:r>
              <a:rPr lang="en-GB" b="1" dirty="0">
                <a:solidFill>
                  <a:srgbClr val="CC0099"/>
                </a:solidFill>
              </a:rPr>
              <a:t>Go Further </a:t>
            </a:r>
            <a:r>
              <a:rPr lang="en-GB" dirty="0"/>
              <a:t>in their careers in the NHS</a:t>
            </a:r>
          </a:p>
          <a:p>
            <a:r>
              <a:rPr lang="en-GB" dirty="0"/>
              <a:t>Our remit includes: </a:t>
            </a:r>
          </a:p>
          <a:p>
            <a:pPr lvl="2"/>
            <a:r>
              <a:rPr lang="en-GB" dirty="0"/>
              <a:t>Careers Information, Advice &amp; Guidance</a:t>
            </a:r>
          </a:p>
          <a:p>
            <a:pPr lvl="2"/>
            <a:r>
              <a:rPr lang="en-GB" dirty="0"/>
              <a:t>Work Experience </a:t>
            </a:r>
          </a:p>
          <a:p>
            <a:pPr lvl="2"/>
            <a:r>
              <a:rPr lang="en-GB" dirty="0"/>
              <a:t>Pre-Employment Programmes (Kickstart/T-Levels)</a:t>
            </a:r>
          </a:p>
          <a:p>
            <a:pPr lvl="2"/>
            <a:r>
              <a:rPr lang="en-GB" dirty="0"/>
              <a:t>Step into Health</a:t>
            </a:r>
          </a:p>
          <a:p>
            <a:pPr lvl="2"/>
            <a:r>
              <a:rPr lang="en-GB" dirty="0"/>
              <a:t>Apprenticeships</a:t>
            </a:r>
          </a:p>
          <a:p>
            <a:endParaRPr lang="en-GB" dirty="0"/>
          </a:p>
        </p:txBody>
      </p:sp>
      <p:pic>
        <p:nvPicPr>
          <p:cNvPr id="5" name="Picture 4" descr="Apprenticeships">
            <a:extLst>
              <a:ext uri="{FF2B5EF4-FFF2-40B4-BE49-F238E27FC236}">
                <a16:creationId xmlns:a16="http://schemas.microsoft.com/office/drawing/2014/main" id="{9451D722-C564-4DE1-921B-090898C5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55" y="5965078"/>
            <a:ext cx="2160240" cy="6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57BAB1-E698-4DD4-B26C-5481408F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00" y="5847554"/>
            <a:ext cx="1038051" cy="6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are T Levels at Leicester College - The UK's New Vocational  Qualification">
            <a:extLst>
              <a:ext uri="{FF2B5EF4-FFF2-40B4-BE49-F238E27FC236}">
                <a16:creationId xmlns:a16="http://schemas.microsoft.com/office/drawing/2014/main" id="{68910A9A-0DA9-43F8-B274-9F2A393F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96" y="5506969"/>
            <a:ext cx="1296169" cy="4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2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E684-D420-4647-A8D3-491AB116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552" y="2857500"/>
            <a:ext cx="4978896" cy="11430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009999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7543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0CF5-A443-4B49-ADCC-2CF2956D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Our Team</a:t>
            </a:r>
          </a:p>
        </p:txBody>
      </p:sp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E432B49-8670-4D54-91CA-6EDC50A13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 rot="5400000">
            <a:off x="6033967" y="5100111"/>
            <a:ext cx="1217972" cy="1020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AEFDB-38A3-4EB7-8729-BFE155D5CB30}"/>
              </a:ext>
            </a:extLst>
          </p:cNvPr>
          <p:cNvSpPr txBox="1"/>
          <p:nvPr/>
        </p:nvSpPr>
        <p:spPr>
          <a:xfrm>
            <a:off x="1266832" y="4522010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Charlotte Mercer</a:t>
            </a:r>
          </a:p>
          <a:p>
            <a:r>
              <a:rPr lang="en-GB" sz="1050" dirty="0"/>
              <a:t>Deputy Career Development 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7EE8F-C112-4C80-BE59-9B29C340F3F9}"/>
              </a:ext>
            </a:extLst>
          </p:cNvPr>
          <p:cNvSpPr txBox="1"/>
          <p:nvPr/>
        </p:nvSpPr>
        <p:spPr>
          <a:xfrm>
            <a:off x="5905217" y="6234579"/>
            <a:ext cx="13856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Jason Winser</a:t>
            </a:r>
          </a:p>
          <a:p>
            <a:pPr algn="ctr"/>
            <a:r>
              <a:rPr lang="en-GB" sz="1050" dirty="0"/>
              <a:t>Career Facilitator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A66A1-5845-4213-8C8D-D258964CD74D}"/>
              </a:ext>
            </a:extLst>
          </p:cNvPr>
          <p:cNvSpPr txBox="1"/>
          <p:nvPr/>
        </p:nvSpPr>
        <p:spPr>
          <a:xfrm>
            <a:off x="7233507" y="6246411"/>
            <a:ext cx="16467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Daisy Hanton</a:t>
            </a:r>
          </a:p>
          <a:p>
            <a:pPr algn="ctr"/>
            <a:r>
              <a:rPr lang="en-GB" sz="1050" dirty="0"/>
              <a:t>Career Facilitator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75FFF-F33F-4E0D-86FE-6135F098D594}"/>
              </a:ext>
            </a:extLst>
          </p:cNvPr>
          <p:cNvSpPr txBox="1"/>
          <p:nvPr/>
        </p:nvSpPr>
        <p:spPr>
          <a:xfrm>
            <a:off x="6012919" y="4409206"/>
            <a:ext cx="12898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Sophie Carter</a:t>
            </a:r>
          </a:p>
          <a:p>
            <a:pPr algn="ctr"/>
            <a:r>
              <a:rPr lang="en-GB" sz="1050" dirty="0"/>
              <a:t>Pre-Employments Project Lead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73887-AD76-4372-8F53-46C4976D6163}"/>
              </a:ext>
            </a:extLst>
          </p:cNvPr>
          <p:cNvSpPr txBox="1"/>
          <p:nvPr/>
        </p:nvSpPr>
        <p:spPr>
          <a:xfrm>
            <a:off x="3436537" y="3013502"/>
            <a:ext cx="220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Yasmin Willis</a:t>
            </a:r>
          </a:p>
          <a:p>
            <a:pPr algn="ctr"/>
            <a:r>
              <a:rPr lang="en-GB" sz="1050" dirty="0"/>
              <a:t>Career Development Manager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51587-D076-4ED7-B38C-7D50C4CC54CB}"/>
              </a:ext>
            </a:extLst>
          </p:cNvPr>
          <p:cNvSpPr txBox="1"/>
          <p:nvPr/>
        </p:nvSpPr>
        <p:spPr>
          <a:xfrm>
            <a:off x="1763310" y="6130691"/>
            <a:ext cx="14754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Kyle Mann</a:t>
            </a:r>
          </a:p>
          <a:p>
            <a:pPr algn="ctr"/>
            <a:r>
              <a:rPr lang="en-GB" sz="1050" dirty="0"/>
              <a:t>Career Development Administrator</a:t>
            </a:r>
          </a:p>
        </p:txBody>
      </p:sp>
      <p:pic>
        <p:nvPicPr>
          <p:cNvPr id="15" name="Picture 14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D3718FAE-DD09-48CD-BA36-3CE56C37E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5"/>
          <a:stretch/>
        </p:blipFill>
        <p:spPr>
          <a:xfrm>
            <a:off x="7637114" y="3247962"/>
            <a:ext cx="1020643" cy="1128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9042C-C5D6-4820-9D34-90E7AD76D08F}"/>
              </a:ext>
            </a:extLst>
          </p:cNvPr>
          <p:cNvSpPr txBox="1"/>
          <p:nvPr/>
        </p:nvSpPr>
        <p:spPr>
          <a:xfrm>
            <a:off x="7409699" y="4409205"/>
            <a:ext cx="14754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Jamie Allison</a:t>
            </a:r>
          </a:p>
          <a:p>
            <a:pPr algn="ctr"/>
            <a:r>
              <a:rPr lang="en-GB" sz="1050" dirty="0"/>
              <a:t>Career Development Co-ordinator</a:t>
            </a:r>
          </a:p>
        </p:txBody>
      </p:sp>
      <p:pic>
        <p:nvPicPr>
          <p:cNvPr id="24" name="Picture 2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B03DF80-7DA8-4647-921A-FCBA997A4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9" y="1765904"/>
            <a:ext cx="1174819" cy="122604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33A915-E43C-4C85-AFAF-3049CDAD3E2A}"/>
              </a:ext>
            </a:extLst>
          </p:cNvPr>
          <p:cNvCxnSpPr/>
          <p:nvPr/>
        </p:nvCxnSpPr>
        <p:spPr>
          <a:xfrm flipH="1">
            <a:off x="2987824" y="2492896"/>
            <a:ext cx="756083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6B2619-8C48-4356-B42B-D4965D6ED990}"/>
              </a:ext>
            </a:extLst>
          </p:cNvPr>
          <p:cNvCxnSpPr>
            <a:cxnSpLocks/>
          </p:cNvCxnSpPr>
          <p:nvPr/>
        </p:nvCxnSpPr>
        <p:spPr>
          <a:xfrm>
            <a:off x="5400090" y="2485953"/>
            <a:ext cx="762351" cy="725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66A96D-9341-4331-8F21-74C1EB47630F}"/>
              </a:ext>
            </a:extLst>
          </p:cNvPr>
          <p:cNvCxnSpPr>
            <a:cxnSpLocks/>
          </p:cNvCxnSpPr>
          <p:nvPr/>
        </p:nvCxnSpPr>
        <p:spPr>
          <a:xfrm>
            <a:off x="2511225" y="4945591"/>
            <a:ext cx="0" cy="1075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0858277A-278B-449A-BE36-12CF4557E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2"/>
          <a:stretch/>
        </p:blipFill>
        <p:spPr>
          <a:xfrm>
            <a:off x="7581484" y="5022996"/>
            <a:ext cx="974969" cy="1214178"/>
          </a:xfrm>
          <a:prstGeom prst="rect">
            <a:avLst/>
          </a:prstGeom>
        </p:spPr>
      </p:pic>
      <p:pic>
        <p:nvPicPr>
          <p:cNvPr id="18" name="Picture 17" descr="A person and person with childr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655EEEA8-B746-4568-85A2-BA2C03F784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17451" r="19551" b="63764"/>
          <a:stretch/>
        </p:blipFill>
        <p:spPr>
          <a:xfrm>
            <a:off x="6189018" y="3266347"/>
            <a:ext cx="937681" cy="1149984"/>
          </a:xfrm>
          <a:prstGeom prst="rect">
            <a:avLst/>
          </a:prstGeom>
        </p:spPr>
      </p:pic>
      <p:pic>
        <p:nvPicPr>
          <p:cNvPr id="20" name="Picture 19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1D8C0C07-B3DF-4880-8E0D-10DD8534A3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30050" r="52001" b="44750"/>
          <a:stretch/>
        </p:blipFill>
        <p:spPr>
          <a:xfrm>
            <a:off x="2085892" y="3270150"/>
            <a:ext cx="850666" cy="12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0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7298-AA7D-447F-98D2-AE2FE01D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Integrated Care System (ICS)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86DD-294D-4B8F-92C2-90C48151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From 1</a:t>
            </a:r>
            <a:r>
              <a:rPr lang="en-GB" sz="1600" baseline="30000" dirty="0">
                <a:latin typeface="+mj-lt"/>
              </a:rPr>
              <a:t>st</a:t>
            </a:r>
            <a:r>
              <a:rPr lang="en-GB" sz="1600" dirty="0">
                <a:latin typeface="+mj-lt"/>
              </a:rPr>
              <a:t> April 2021, Norfolk &amp; Waveney became an ICS to provide joined-up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 2021, the NHS was made up of 219 Trusts (</a:t>
            </a:r>
            <a:r>
              <a:rPr lang="en-GB" sz="1600" dirty="0">
                <a:latin typeface="+mj-lt"/>
                <a:hlinkClick r:id="rId3"/>
              </a:rPr>
              <a:t>Kings Fund, 2022</a:t>
            </a:r>
            <a:r>
              <a:rPr lang="en-GB" sz="1600" dirty="0">
                <a:latin typeface="+mj-lt"/>
              </a:rPr>
              <a:t>), in Norfolk this looks like: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A19273-0545-47F7-8EAC-0915900FD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46268"/>
              </p:ext>
            </p:extLst>
          </p:nvPr>
        </p:nvGraphicFramePr>
        <p:xfrm>
          <a:off x="160755" y="3232369"/>
          <a:ext cx="88224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47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4"/>
                        </a:rPr>
                        <a:t>Norfolk &amp; Waveney Clinical Commissioning</a:t>
                      </a:r>
                      <a:r>
                        <a:rPr lang="en-GB" sz="1100" baseline="0" dirty="0">
                          <a:latin typeface="+mj-lt"/>
                          <a:hlinkClick r:id="rId4"/>
                        </a:rPr>
                        <a:t> Group (CCG)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Primary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Acute Trusts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Community Trusts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Mental</a:t>
                      </a:r>
                      <a:r>
                        <a:rPr lang="en-GB" sz="1100" baseline="0" dirty="0">
                          <a:latin typeface="+mj-lt"/>
                        </a:rPr>
                        <a:t> Health Trusts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Ambulance</a:t>
                      </a:r>
                      <a:r>
                        <a:rPr lang="en-GB" sz="1100" baseline="0" dirty="0">
                          <a:latin typeface="+mj-lt"/>
                        </a:rPr>
                        <a:t> Trusts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3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In charge of 60% of NHS budget - Commission</a:t>
                      </a:r>
                      <a:r>
                        <a:rPr lang="en-GB" sz="1100" baseline="0" dirty="0">
                          <a:latin typeface="+mj-lt"/>
                        </a:rPr>
                        <a:t> healthcare services in the local area (planning &amp; buying)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GP’s, Dentists, Pharmacies &amp; Opticians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5"/>
                        </a:rPr>
                        <a:t>Norfolk</a:t>
                      </a:r>
                      <a:r>
                        <a:rPr lang="en-GB" sz="1100" baseline="0" dirty="0">
                          <a:latin typeface="+mj-lt"/>
                          <a:hlinkClick r:id="rId5"/>
                        </a:rPr>
                        <a:t> &amp; Norwich University Hospital Foundation NHS Trust (NNUH)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6"/>
                        </a:rPr>
                        <a:t>Norfolk Community Health &amp; Care NHS Trust (NCHC)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7"/>
                        </a:rPr>
                        <a:t>Norfolk &amp; Suffolk NHS Foundation Trust</a:t>
                      </a:r>
                      <a:r>
                        <a:rPr lang="en-GB" sz="1100" baseline="0" dirty="0">
                          <a:latin typeface="+mj-lt"/>
                          <a:hlinkClick r:id="rId7"/>
                        </a:rPr>
                        <a:t> (NSFT)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8"/>
                        </a:rPr>
                        <a:t>East</a:t>
                      </a:r>
                      <a:r>
                        <a:rPr lang="en-GB" sz="1100" baseline="0" dirty="0">
                          <a:latin typeface="+mj-lt"/>
                          <a:hlinkClick r:id="rId8"/>
                        </a:rPr>
                        <a:t> of England Ambulance Service NHS Trust (</a:t>
                      </a:r>
                      <a:r>
                        <a:rPr lang="en-GB" sz="1100" dirty="0">
                          <a:latin typeface="+mj-lt"/>
                          <a:hlinkClick r:id="rId8"/>
                        </a:rPr>
                        <a:t>EEAST)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</a:rPr>
                        <a:t>CCG’s may also purchase services from social care / charities / private sector / local authorities if service is not available in the NHS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9"/>
                        </a:rPr>
                        <a:t>James</a:t>
                      </a:r>
                      <a:r>
                        <a:rPr lang="en-GB" sz="1100" baseline="0" dirty="0">
                          <a:latin typeface="+mj-lt"/>
                          <a:hlinkClick r:id="rId9"/>
                        </a:rPr>
                        <a:t> Paget University Hospitals NHS Foundation Trust (JPUH)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10"/>
                        </a:rPr>
                        <a:t>East</a:t>
                      </a:r>
                      <a:r>
                        <a:rPr lang="en-GB" sz="1100" baseline="0" dirty="0">
                          <a:latin typeface="+mj-lt"/>
                          <a:hlinkClick r:id="rId10"/>
                        </a:rPr>
                        <a:t> Coast Community Healthcare CIC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22"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hlinkClick r:id="rId11"/>
                        </a:rPr>
                        <a:t>Queen</a:t>
                      </a:r>
                      <a:r>
                        <a:rPr lang="en-GB" sz="1100" baseline="0" dirty="0">
                          <a:latin typeface="+mj-lt"/>
                          <a:hlinkClick r:id="rId11"/>
                        </a:rPr>
                        <a:t> Elizabeth Hospital (QEH)</a:t>
                      </a:r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4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6DD9-50C5-476D-9332-2694B79B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About NNUH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3E839-DED0-4DFA-9292-A464F600A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26"/>
          <a:stretch/>
        </p:blipFill>
        <p:spPr>
          <a:xfrm>
            <a:off x="0" y="1844824"/>
            <a:ext cx="9144000" cy="2304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1A312-827B-4DB7-BCC4-8B9798E1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8838"/>
            <a:ext cx="9144000" cy="1551555"/>
          </a:xfrm>
          <a:prstGeom prst="rect">
            <a:avLst/>
          </a:prstGeom>
        </p:spPr>
      </p:pic>
      <p:pic>
        <p:nvPicPr>
          <p:cNvPr id="2050" name="Picture 2" descr="Norfolk and Norwich University Hospitals NHS Foundation Trust » Norfolk and  Norwich University Hospital">
            <a:extLst>
              <a:ext uri="{FF2B5EF4-FFF2-40B4-BE49-F238E27FC236}">
                <a16:creationId xmlns:a16="http://schemas.microsoft.com/office/drawing/2014/main" id="{2BDA74BB-CACF-4692-BBCA-15D8EECF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8" y="5771783"/>
            <a:ext cx="2016224" cy="11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NUH granted permission for cafe hub at Cromer Hospital | North Norfolk News">
            <a:extLst>
              <a:ext uri="{FF2B5EF4-FFF2-40B4-BE49-F238E27FC236}">
                <a16:creationId xmlns:a16="http://schemas.microsoft.com/office/drawing/2014/main" id="{6A4140FF-4C66-4753-B5B8-833A246C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5" y="5756400"/>
            <a:ext cx="1838127" cy="1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outdoor, sky, building, government building&#10;&#10;Description automatically generated">
            <a:extLst>
              <a:ext uri="{FF2B5EF4-FFF2-40B4-BE49-F238E27FC236}">
                <a16:creationId xmlns:a16="http://schemas.microsoft.com/office/drawing/2014/main" id="{DEBDDB2A-1EFC-4AC4-BF8A-A8EDD3682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44" y="5771782"/>
            <a:ext cx="2016223" cy="11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FA68-2608-490C-95E6-810E2F8B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9999"/>
                </a:solidFill>
              </a:rPr>
              <a:t>Benefits of NHS 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3C6D-DCCF-4ABA-B52F-621FD591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Over 350 different careers in the NHS – something to suit everyone!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dirty="0"/>
              <a:t>Apprenticeship salary for 2022/23 - £180 per week, £9,360 (a year)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CC0099"/>
                </a:solidFill>
              </a:rPr>
              <a:t>92%</a:t>
            </a:r>
            <a:r>
              <a:rPr lang="en-GB" sz="2400" dirty="0"/>
              <a:t> of Apprentices who complete, stay at NNUH</a:t>
            </a:r>
          </a:p>
          <a:p>
            <a:pPr marL="457200" indent="-457200"/>
            <a:endParaRPr lang="en-GB" sz="2400" dirty="0"/>
          </a:p>
          <a:p>
            <a:r>
              <a:rPr lang="en-GB" sz="2400" dirty="0"/>
              <a:t>Each Apprentice is assigned a workplace mentor for support</a:t>
            </a:r>
          </a:p>
          <a:p>
            <a:pPr marL="457200" indent="-457200"/>
            <a:endParaRPr lang="en-GB" sz="2400" dirty="0"/>
          </a:p>
          <a:p>
            <a:r>
              <a:rPr lang="en-GB" sz="2400" dirty="0"/>
              <a:t>Support from a Career Development Facilitator throughout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40192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FA68-2608-490C-95E6-810E2F8B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9999"/>
                </a:solidFill>
              </a:rPr>
              <a:t>What is great about working at NNUH?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3C6D-DCCF-4ABA-B52F-621FD591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7787208" cy="439248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Rewarding career with plenty of variety</a:t>
            </a:r>
          </a:p>
          <a:p>
            <a:endParaRPr lang="en-GB" dirty="0"/>
          </a:p>
          <a:p>
            <a:r>
              <a:rPr lang="en-GB" dirty="0"/>
              <a:t>Training/career progression opportunities</a:t>
            </a:r>
          </a:p>
          <a:p>
            <a:pPr marL="457200" indent="-4572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27 days paid annual leave + bank holidays (increases with length of service)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hlinkClick r:id="rId3"/>
              </a:rPr>
              <a:t>Excellent pension scheme</a:t>
            </a:r>
            <a:r>
              <a:rPr lang="en-GB" sz="3200" dirty="0"/>
              <a:t> – employer contributes 20.6%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Local/National NHS discounts in shops/restaurants etc…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Committed to staff Health &amp; Wellbeing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Committed to equality, diversity and inclusion with several networks for Black, Asian, Minority Ethnic, LGBT+ and Diverse Ability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/>
            <a:endParaRPr lang="en-GB" dirty="0"/>
          </a:p>
          <a:p>
            <a:pPr marL="457200" indent="-457200"/>
            <a:endParaRPr lang="en-GB" dirty="0"/>
          </a:p>
          <a:p>
            <a:pPr marL="457200" indent="-457200"/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6A21B07-0E74-4525-AE69-056C6462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07" y="5949280"/>
            <a:ext cx="2367583" cy="6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re Quality Commission - CUH Recruitment">
            <a:extLst>
              <a:ext uri="{FF2B5EF4-FFF2-40B4-BE49-F238E27FC236}">
                <a16:creationId xmlns:a16="http://schemas.microsoft.com/office/drawing/2014/main" id="{9AE0F4FE-1471-4DE5-8F93-DDDC2C72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15399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1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C440-5B16-424B-A613-A7426254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009999"/>
                </a:solidFill>
              </a:rPr>
              <a:t>Minimum Requirements</a:t>
            </a:r>
            <a:br>
              <a:rPr lang="en-GB" sz="3600" b="1" dirty="0">
                <a:solidFill>
                  <a:srgbClr val="009999"/>
                </a:solidFill>
              </a:rPr>
            </a:br>
            <a:r>
              <a:rPr lang="en-GB" sz="3600" b="1" dirty="0">
                <a:solidFill>
                  <a:srgbClr val="009999"/>
                </a:solidFill>
              </a:rPr>
              <a:t>(Entry-level Apprenticeships)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8FB3-4A0C-4457-91CD-64F7E9B1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432048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</a:rPr>
              <a:t>Must be aged 16 or over</a:t>
            </a:r>
          </a:p>
          <a:p>
            <a:r>
              <a:rPr lang="en-GB" sz="2000" dirty="0">
                <a:latin typeface="+mj-lt"/>
              </a:rPr>
              <a:t>Must be a resident in the UK/EEA for the last 3 years</a:t>
            </a:r>
          </a:p>
          <a:p>
            <a:r>
              <a:rPr lang="en-GB" sz="2000" dirty="0">
                <a:latin typeface="+mj-lt"/>
              </a:rPr>
              <a:t>Must not have a qualification at the equivalent or above level in a similar subject</a:t>
            </a:r>
          </a:p>
          <a:p>
            <a:r>
              <a:rPr lang="en-GB" sz="2000" dirty="0">
                <a:latin typeface="+mj-lt"/>
              </a:rPr>
              <a:t>Must not be in any form of formal government-funded education</a:t>
            </a:r>
          </a:p>
          <a:p>
            <a:r>
              <a:rPr lang="en-GB" sz="2000" dirty="0">
                <a:latin typeface="+mj-lt"/>
              </a:rPr>
              <a:t>4 GCSEs at Grade D/3 or above (or equivalent)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All Apprentices are employed on a full-time basis (37.5 hours a week)</a:t>
            </a:r>
          </a:p>
          <a:p>
            <a:r>
              <a:rPr lang="en-GB" sz="2000" dirty="0">
                <a:latin typeface="+mj-lt"/>
              </a:rPr>
              <a:t>Level 2 Apprentices -14 month fixed term contract</a:t>
            </a:r>
          </a:p>
          <a:p>
            <a:r>
              <a:rPr lang="en-GB" sz="2000" dirty="0">
                <a:latin typeface="+mj-lt"/>
              </a:rPr>
              <a:t>Level 3 Apprentices - 20 month fixed term contract</a:t>
            </a:r>
          </a:p>
        </p:txBody>
      </p:sp>
    </p:spTree>
    <p:extLst>
      <p:ext uri="{BB962C8B-B14F-4D97-AF65-F5344CB8AC3E}">
        <p14:creationId xmlns:p14="http://schemas.microsoft.com/office/powerpoint/2010/main" val="197484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F027-FFA8-4C45-940E-7D7617F6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Clinical Career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22E0-34AD-47D9-A761-3D44FFE74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5A120-2079-44B3-AD41-F08AA8174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1" b="8362"/>
          <a:stretch/>
        </p:blipFill>
        <p:spPr>
          <a:xfrm>
            <a:off x="0" y="1741839"/>
            <a:ext cx="9144000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72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1557</TotalTime>
  <Words>1195</Words>
  <Application>Microsoft Office PowerPoint</Application>
  <PresentationFormat>On-screen Show (4:3)</PresentationFormat>
  <Paragraphs>188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Blank</vt:lpstr>
      <vt:lpstr>PowerPoint Presentation</vt:lpstr>
      <vt:lpstr>Career Development Team</vt:lpstr>
      <vt:lpstr>Our Team</vt:lpstr>
      <vt:lpstr>Integrated Care System (ICS)</vt:lpstr>
      <vt:lpstr>About NNUH</vt:lpstr>
      <vt:lpstr>Benefits of NHS Apprenticeships</vt:lpstr>
      <vt:lpstr>What is great about working at NNUH?</vt:lpstr>
      <vt:lpstr>Minimum Requirements (Entry-level Apprenticeships)</vt:lpstr>
      <vt:lpstr>Clinical Career Pathways</vt:lpstr>
      <vt:lpstr>Non-Clinical Career Pathways</vt:lpstr>
      <vt:lpstr>Additional Apprenticeships</vt:lpstr>
      <vt:lpstr>Salaries &amp; Progression</vt:lpstr>
      <vt:lpstr>How to apply…</vt:lpstr>
      <vt:lpstr>Application &amp; Interview Support</vt:lpstr>
      <vt:lpstr>Work Experience</vt:lpstr>
      <vt:lpstr>Volunteering</vt:lpstr>
      <vt:lpstr>Careers Advice Sessions</vt:lpstr>
      <vt:lpstr>Useful resources</vt:lpstr>
      <vt:lpstr>Contact us!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JA68</dc:creator>
  <cp:lastModifiedBy>Mercer, Charlotte (NNUHFT)</cp:lastModifiedBy>
  <cp:revision>93</cp:revision>
  <dcterms:created xsi:type="dcterms:W3CDTF">2016-10-26T12:50:27Z</dcterms:created>
  <dcterms:modified xsi:type="dcterms:W3CDTF">2022-03-17T13:33:39Z</dcterms:modified>
</cp:coreProperties>
</file>