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2"/>
  </p:notesMasterIdLst>
  <p:sldIdLst>
    <p:sldId id="324" r:id="rId6"/>
    <p:sldId id="267" r:id="rId7"/>
    <p:sldId id="311" r:id="rId8"/>
    <p:sldId id="312" r:id="rId9"/>
    <p:sldId id="313" r:id="rId10"/>
    <p:sldId id="314" r:id="rId11"/>
    <p:sldId id="317" r:id="rId12"/>
    <p:sldId id="318" r:id="rId13"/>
    <p:sldId id="315" r:id="rId14"/>
    <p:sldId id="316" r:id="rId15"/>
    <p:sldId id="286" r:id="rId16"/>
    <p:sldId id="325" r:id="rId17"/>
    <p:sldId id="320" r:id="rId18"/>
    <p:sldId id="321" r:id="rId19"/>
    <p:sldId id="322" r:id="rId20"/>
    <p:sldId id="323" r:id="rId2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F56E3D4-2BA4-4D63-9EB3-8DC2FE9A9BFA}">
          <p14:sldIdLst>
            <p14:sldId id="324"/>
            <p14:sldId id="267"/>
            <p14:sldId id="311"/>
            <p14:sldId id="312"/>
            <p14:sldId id="313"/>
            <p14:sldId id="314"/>
            <p14:sldId id="317"/>
            <p14:sldId id="318"/>
            <p14:sldId id="315"/>
            <p14:sldId id="316"/>
            <p14:sldId id="286"/>
            <p14:sldId id="325"/>
            <p14:sldId id="320"/>
            <p14:sldId id="321"/>
            <p14:sldId id="322"/>
            <p14:sldId id="3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7B126B-DC18-44DE-9598-F11C1252E61F}" v="8" dt="2018-11-27T10:15:46.55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9" autoAdjust="0"/>
    <p:restoredTop sz="82143" autoAdjust="0"/>
  </p:normalViewPr>
  <p:slideViewPr>
    <p:cSldViewPr>
      <p:cViewPr>
        <p:scale>
          <a:sx n="74" d="100"/>
          <a:sy n="74" d="100"/>
        </p:scale>
        <p:origin x="835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89C48-4FBD-4D94-8B3D-D9D626497D47}" type="datetimeFigureOut">
              <a:rPr lang="en-GB" smtClean="0"/>
              <a:t>18/06/2019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8EB83-984F-4B32-A312-BB9D2ECBCA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439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000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8EB83-984F-4B32-A312-BB9D2ECBCA77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3709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000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8EB83-984F-4B32-A312-BB9D2ECBCA77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1650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8EB83-984F-4B32-A312-BB9D2ECBCA77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3730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37C8E-BF26-44CB-9C0A-3CF6B4874477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229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8EB83-984F-4B32-A312-BB9D2ECBCA77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038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7036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5270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4843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288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218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66127" y="1981200"/>
            <a:ext cx="7611744" cy="1651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rgbClr val="10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6/18/2019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27" y="546742"/>
            <a:ext cx="2510473" cy="121295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0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6/18/2019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0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6/18/2019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0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6/18/2019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6/18/2019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087F6-FC2D-4579-ABDF-44E92A05DD1A}" type="datetime1">
              <a:rPr lang="en-GB" smtClean="0"/>
              <a:t>18/06/2019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(DRAFT - NOT OFFICIAL POLICY) OFFICIAL-SENSITIVE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48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1075"/>
            <a:ext cx="7772400" cy="1470025"/>
          </a:xfrm>
        </p:spPr>
        <p:txBody>
          <a:bodyPr>
            <a:noAutofit/>
          </a:bodyPr>
          <a:lstStyle>
            <a:lvl1pPr algn="l">
              <a:defRPr lang="en-GB" sz="5400" b="1" kern="1200" noProof="0" dirty="0" smtClean="0">
                <a:solidFill>
                  <a:srgbClr val="104F75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924944"/>
            <a:ext cx="6400800" cy="1752600"/>
          </a:xfr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A8CD76A-8B61-48F2-8045-631448F24727}" type="datetime1">
              <a:rPr lang="en-GB" smtClean="0"/>
              <a:t>18/06/2019</a:t>
            </a:fld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dirty="0"/>
              <a:t>(DRAFT - NOT OFFICIAL POLICY) OFFICIAL-SENSITIVE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87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 Levels &amp; Provider-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24">
            <a:extLst>
              <a:ext uri="{FF2B5EF4-FFF2-40B4-BE49-F238E27FC236}">
                <a16:creationId xmlns:a16="http://schemas.microsoft.com/office/drawing/2014/main" id="{D7DB6A08-6CAF-6746-B9C1-935B2909E20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1972632" y="2675195"/>
            <a:ext cx="5198737" cy="98488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D0A58A9-2EF3-9745-BE91-E8807BB2ED4F}"/>
              </a:ext>
            </a:extLst>
          </p:cNvPr>
          <p:cNvGrpSpPr/>
          <p:nvPr userDrawn="1"/>
        </p:nvGrpSpPr>
        <p:grpSpPr>
          <a:xfrm>
            <a:off x="3428278" y="-1"/>
            <a:ext cx="2287444" cy="6858001"/>
            <a:chOff x="7537450" y="-1"/>
            <a:chExt cx="5029200" cy="11309351"/>
          </a:xfrm>
        </p:grpSpPr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4C98C1CC-4CE0-EC44-9524-01CAEA01EAB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b="38372"/>
            <a:stretch/>
          </p:blipFill>
          <p:spPr>
            <a:xfrm>
              <a:off x="7537450" y="6716384"/>
              <a:ext cx="5029200" cy="4592966"/>
            </a:xfrm>
            <a:prstGeom prst="rect">
              <a:avLst/>
            </a:prstGeom>
          </p:spPr>
        </p:pic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2D8899DA-AD40-A048-B806-AC0E6BCBEAC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t="53163"/>
            <a:stretch/>
          </p:blipFill>
          <p:spPr>
            <a:xfrm>
              <a:off x="7537450" y="-1"/>
              <a:ext cx="5029200" cy="3490609"/>
            </a:xfrm>
            <a:prstGeom prst="rect">
              <a:avLst/>
            </a:prstGeom>
          </p:spPr>
        </p:pic>
      </p:grpSp>
      <p:sp>
        <p:nvSpPr>
          <p:cNvPr id="20" name="object 12">
            <a:extLst>
              <a:ext uri="{FF2B5EF4-FFF2-40B4-BE49-F238E27FC236}">
                <a16:creationId xmlns:a16="http://schemas.microsoft.com/office/drawing/2014/main" id="{1CF7A811-548D-DD40-9F42-7069BEB94B37}"/>
              </a:ext>
            </a:extLst>
          </p:cNvPr>
          <p:cNvSpPr/>
          <p:nvPr userDrawn="1"/>
        </p:nvSpPr>
        <p:spPr>
          <a:xfrm>
            <a:off x="1415626" y="6238238"/>
            <a:ext cx="0" cy="228728"/>
          </a:xfrm>
          <a:custGeom>
            <a:avLst/>
            <a:gdLst/>
            <a:ahLst/>
            <a:cxnLst/>
            <a:rect l="l" t="t" r="r" b="b"/>
            <a:pathLst>
              <a:path h="377190">
                <a:moveTo>
                  <a:pt x="0" y="0"/>
                </a:moveTo>
                <a:lnTo>
                  <a:pt x="0" y="376627"/>
                </a:lnTo>
              </a:path>
            </a:pathLst>
          </a:custGeom>
          <a:ln w="169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19" dirty="0"/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C5921486-DC0D-0B4A-A67E-502A92309601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1463589" y="6077964"/>
            <a:ext cx="894616" cy="92333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provider logo</a:t>
            </a: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69155C44-C2C7-8B46-A1F6-7168819C25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84542" y="6237476"/>
            <a:ext cx="986479" cy="23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72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8291" y="471717"/>
            <a:ext cx="7907416" cy="4965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04F7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6324" y="1550823"/>
            <a:ext cx="7331351" cy="3409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6/18/2019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0" r:id="rId6"/>
    <p:sldLayoutId id="2147483672" r:id="rId7"/>
    <p:sldLayoutId id="2147483673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ev.moxon@education.gov.uk" TargetMode="External"/><Relationship Id="rId5" Type="http://schemas.openxmlformats.org/officeDocument/2006/relationships/hyperlink" Target="http://ipkitten.blogspot.co.uk/2012/12/getting-civil-european-commission.html" TargetMode="Externa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133600" y="2362200"/>
            <a:ext cx="5198737" cy="98488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Introduction to T levels and Industry Placements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2908214" y="11045825"/>
            <a:ext cx="1789432" cy="1972094"/>
          </a:xfrm>
        </p:spPr>
      </p:sp>
      <p:pic>
        <p:nvPicPr>
          <p:cNvPr id="1026" name="Picture 2" descr="CCN-Paston-Email-S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6019800"/>
            <a:ext cx="25908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3374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267FCB-1546-4B8A-A969-9266D6E09DE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E63CD7-4328-486D-A517-911FCF09D85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9FD942-A377-4F4B-BB7B-5E24A7777360}"/>
              </a:ext>
            </a:extLst>
          </p:cNvPr>
          <p:cNvSpPr/>
          <p:nvPr/>
        </p:nvSpPr>
        <p:spPr>
          <a:xfrm>
            <a:off x="1227722" y="148742"/>
            <a:ext cx="67762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104F75"/>
                </a:solidFill>
                <a:effectLst/>
                <a:uLnTx/>
                <a:uFillTx/>
                <a:cs typeface="Arial" panose="020B0604020202020204" pitchFamily="34" charset="0"/>
              </a:rPr>
              <a:t>Rollout of T Levels from 2020 onwards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883A1D-5098-47CD-9FB8-B90538538B35}"/>
              </a:ext>
            </a:extLst>
          </p:cNvPr>
          <p:cNvSpPr txBox="1"/>
          <p:nvPr/>
        </p:nvSpPr>
        <p:spPr>
          <a:xfrm>
            <a:off x="231527" y="846004"/>
            <a:ext cx="1610745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Agriculture, Environmental and Animal Care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4464BF-95F1-477A-ABB7-2DABA2AC7DC2}"/>
              </a:ext>
            </a:extLst>
          </p:cNvPr>
          <p:cNvSpPr txBox="1"/>
          <p:nvPr/>
        </p:nvSpPr>
        <p:spPr>
          <a:xfrm>
            <a:off x="2195869" y="846004"/>
            <a:ext cx="1332112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Business and Administrative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739C11-3DE8-413C-AD5B-6772BC8DE2FD}"/>
              </a:ext>
            </a:extLst>
          </p:cNvPr>
          <p:cNvSpPr txBox="1"/>
          <p:nvPr/>
        </p:nvSpPr>
        <p:spPr>
          <a:xfrm>
            <a:off x="3881579" y="846004"/>
            <a:ext cx="1332112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Catering and Hospitality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DF4763-4E9E-4DF5-AD98-DB56839902B2}"/>
              </a:ext>
            </a:extLst>
          </p:cNvPr>
          <p:cNvSpPr txBox="1"/>
          <p:nvPr/>
        </p:nvSpPr>
        <p:spPr>
          <a:xfrm>
            <a:off x="5540478" y="846004"/>
            <a:ext cx="1332112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Construction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26CB03-88DA-4DCE-BC5B-545D5F460C7B}"/>
              </a:ext>
            </a:extLst>
          </p:cNvPr>
          <p:cNvSpPr txBox="1"/>
          <p:nvPr/>
        </p:nvSpPr>
        <p:spPr>
          <a:xfrm>
            <a:off x="7252999" y="846004"/>
            <a:ext cx="1332112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Creative and Design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CD5B5B-5F70-4727-9D00-3974A1D11761}"/>
              </a:ext>
            </a:extLst>
          </p:cNvPr>
          <p:cNvSpPr txBox="1"/>
          <p:nvPr/>
        </p:nvSpPr>
        <p:spPr>
          <a:xfrm>
            <a:off x="36890" y="3365641"/>
            <a:ext cx="133211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Digital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29dd59f1-cf6d-11e5-ae5d-002264c18e36:1:0" descr="0">
            <a:extLst>
              <a:ext uri="{FF2B5EF4-FFF2-40B4-BE49-F238E27FC236}">
                <a16:creationId xmlns:a16="http://schemas.microsoft.com/office/drawing/2014/main" id="{0F5CBDF9-5FD3-4B54-9578-F91F2EA05888}"/>
              </a:ext>
            </a:extLst>
          </p:cNvPr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385382" y="1584668"/>
            <a:ext cx="144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29dd59f1-cf6d-11e5-ae5d-002264c18e36:1:0" descr="0">
            <a:extLst>
              <a:ext uri="{FF2B5EF4-FFF2-40B4-BE49-F238E27FC236}">
                <a16:creationId xmlns:a16="http://schemas.microsoft.com/office/drawing/2014/main" id="{F137741A-3638-430C-B5A1-4160685AB23D}"/>
              </a:ext>
            </a:extLst>
          </p:cNvPr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2141925" y="1584668"/>
            <a:ext cx="144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29dd59f1-cf6d-11e5-ae5d-002264c18e36:1:0" descr="0">
            <a:extLst>
              <a:ext uri="{FF2B5EF4-FFF2-40B4-BE49-F238E27FC236}">
                <a16:creationId xmlns:a16="http://schemas.microsoft.com/office/drawing/2014/main" id="{EEE05F73-02D0-47F5-87CD-7A7710A9063E}"/>
              </a:ext>
            </a:extLst>
          </p:cNvPr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3827635" y="1607885"/>
            <a:ext cx="1440000" cy="1391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75FB31C-5F6D-4F91-8749-7E9E20CFF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3345" y="1585887"/>
            <a:ext cx="1438781" cy="1438781"/>
          </a:xfrm>
          <a:prstGeom prst="rect">
            <a:avLst/>
          </a:prstGeom>
        </p:spPr>
      </p:pic>
      <p:pic>
        <p:nvPicPr>
          <p:cNvPr id="16" name="29dd59f1-cf6d-11e5-ae5d-002264c18e36:1:0" descr="0">
            <a:extLst>
              <a:ext uri="{FF2B5EF4-FFF2-40B4-BE49-F238E27FC236}">
                <a16:creationId xmlns:a16="http://schemas.microsoft.com/office/drawing/2014/main" id="{F2859EB0-46C1-4F5C-A9A2-69349502360F}"/>
              </a:ext>
            </a:extLst>
          </p:cNvPr>
          <p:cNvPicPr>
            <a:picLocks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7197836" y="1607884"/>
            <a:ext cx="1440000" cy="596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98F5F6D7-8A46-49EB-AF99-F6158E94B452}"/>
              </a:ext>
            </a:extLst>
          </p:cNvPr>
          <p:cNvSpPr/>
          <p:nvPr/>
        </p:nvSpPr>
        <p:spPr>
          <a:xfrm>
            <a:off x="285471" y="2492896"/>
            <a:ext cx="16398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Animal Care and Management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1CB9ED-C9D3-40C0-B581-BC598EF14C19}"/>
              </a:ext>
            </a:extLst>
          </p:cNvPr>
          <p:cNvSpPr txBox="1"/>
          <p:nvPr/>
        </p:nvSpPr>
        <p:spPr>
          <a:xfrm>
            <a:off x="368493" y="1700808"/>
            <a:ext cx="14568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100" b="1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Agriculture, Land Management and Production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AFB5166-A414-4970-AF95-2A2E671A77CB}"/>
              </a:ext>
            </a:extLst>
          </p:cNvPr>
          <p:cNvSpPr txBox="1"/>
          <p:nvPr/>
        </p:nvSpPr>
        <p:spPr>
          <a:xfrm>
            <a:off x="2354833" y="1743020"/>
            <a:ext cx="1125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Human Resources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B76183-2AA2-4613-9E4C-B7A98617BC49}"/>
              </a:ext>
            </a:extLst>
          </p:cNvPr>
          <p:cNvSpPr txBox="1"/>
          <p:nvPr/>
        </p:nvSpPr>
        <p:spPr>
          <a:xfrm>
            <a:off x="2127339" y="2278953"/>
            <a:ext cx="1580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Management and Administration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2D0839-7B2A-4C42-BC2C-589A0AE47A25}"/>
              </a:ext>
            </a:extLst>
          </p:cNvPr>
          <p:cNvSpPr txBox="1"/>
          <p:nvPr/>
        </p:nvSpPr>
        <p:spPr>
          <a:xfrm>
            <a:off x="3984847" y="1825079"/>
            <a:ext cx="1125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Catering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2B6FBE3-16D3-43D8-A4F9-8BB568D7D7A8}"/>
              </a:ext>
            </a:extLst>
          </p:cNvPr>
          <p:cNvSpPr txBox="1"/>
          <p:nvPr/>
        </p:nvSpPr>
        <p:spPr>
          <a:xfrm>
            <a:off x="5417168" y="2708920"/>
            <a:ext cx="1590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Onsite Construction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1CA106E-8039-45AB-BEEC-65878C2663B0}"/>
              </a:ext>
            </a:extLst>
          </p:cNvPr>
          <p:cNvSpPr txBox="1"/>
          <p:nvPr/>
        </p:nvSpPr>
        <p:spPr>
          <a:xfrm>
            <a:off x="5421978" y="1700808"/>
            <a:ext cx="1581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Building Services Engineering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0EE123-B30C-4ACE-A8DC-47EB5456A66E}"/>
              </a:ext>
            </a:extLst>
          </p:cNvPr>
          <p:cNvSpPr txBox="1"/>
          <p:nvPr/>
        </p:nvSpPr>
        <p:spPr>
          <a:xfrm>
            <a:off x="5403575" y="2204864"/>
            <a:ext cx="1617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Design, Surveying and Planning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A5469F0-0F76-4BF3-8F47-38860E407F7D}"/>
              </a:ext>
            </a:extLst>
          </p:cNvPr>
          <p:cNvSpPr txBox="1"/>
          <p:nvPr/>
        </p:nvSpPr>
        <p:spPr>
          <a:xfrm>
            <a:off x="7212428" y="2617748"/>
            <a:ext cx="1565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Media, Broadcast and Production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E3962A2-7DA5-4DAB-BC9D-7B6375184FAA}"/>
              </a:ext>
            </a:extLst>
          </p:cNvPr>
          <p:cNvSpPr txBox="1"/>
          <p:nvPr/>
        </p:nvSpPr>
        <p:spPr>
          <a:xfrm>
            <a:off x="7260379" y="1772816"/>
            <a:ext cx="1469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Craft and Design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A64B073-78A4-4957-805A-0E24586F4A57}"/>
              </a:ext>
            </a:extLst>
          </p:cNvPr>
          <p:cNvSpPr txBox="1"/>
          <p:nvPr/>
        </p:nvSpPr>
        <p:spPr>
          <a:xfrm>
            <a:off x="7092892" y="2113692"/>
            <a:ext cx="18049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Cultural Heritage and Visitor Attractions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1F36AC1-2BD3-40E8-9676-A5CD0730FB32}"/>
              </a:ext>
            </a:extLst>
          </p:cNvPr>
          <p:cNvSpPr txBox="1"/>
          <p:nvPr/>
        </p:nvSpPr>
        <p:spPr>
          <a:xfrm>
            <a:off x="4873837" y="5661248"/>
            <a:ext cx="4162659" cy="9233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 Levels for 2020 delivery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 Levels for 2021 delivery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 Levels for delivery in 2022 or 2023 tbc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A2E5069-5986-4A12-8AD7-A10A2CFB8B94}"/>
              </a:ext>
            </a:extLst>
          </p:cNvPr>
          <p:cNvSpPr txBox="1"/>
          <p:nvPr/>
        </p:nvSpPr>
        <p:spPr>
          <a:xfrm>
            <a:off x="1543485" y="3356941"/>
            <a:ext cx="133211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Education and Childcare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C21986E-0764-4ECF-86DE-AFD021BDAD45}"/>
              </a:ext>
            </a:extLst>
          </p:cNvPr>
          <p:cNvSpPr txBox="1"/>
          <p:nvPr/>
        </p:nvSpPr>
        <p:spPr>
          <a:xfrm>
            <a:off x="3051347" y="3362380"/>
            <a:ext cx="14400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Engineering and Manufacturing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F3B7F31-FFAB-4193-8BDB-B0A3AB8B82A7}"/>
              </a:ext>
            </a:extLst>
          </p:cNvPr>
          <p:cNvSpPr txBox="1"/>
          <p:nvPr/>
        </p:nvSpPr>
        <p:spPr>
          <a:xfrm>
            <a:off x="4646389" y="3398639"/>
            <a:ext cx="138605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Hair and Beauty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EC0AD15-8827-492E-BDEA-D392C11117D4}"/>
              </a:ext>
            </a:extLst>
          </p:cNvPr>
          <p:cNvSpPr txBox="1"/>
          <p:nvPr/>
        </p:nvSpPr>
        <p:spPr>
          <a:xfrm>
            <a:off x="6187487" y="3383861"/>
            <a:ext cx="133211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Health and Science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819EFA4-ABD9-4A97-A379-68D2F78E296B}"/>
              </a:ext>
            </a:extLst>
          </p:cNvPr>
          <p:cNvSpPr txBox="1"/>
          <p:nvPr/>
        </p:nvSpPr>
        <p:spPr>
          <a:xfrm>
            <a:off x="7668377" y="3392461"/>
            <a:ext cx="14400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b="1">
                <a:solidFill>
                  <a:prstClr val="black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Legal, Finance and Accounting</a:t>
            </a:r>
          </a:p>
        </p:txBody>
      </p:sp>
      <p:pic>
        <p:nvPicPr>
          <p:cNvPr id="38" name="29dd59f1-cf6d-11e5-ae5d-002264c18e36:1:0" descr="0">
            <a:extLst>
              <a:ext uri="{FF2B5EF4-FFF2-40B4-BE49-F238E27FC236}">
                <a16:creationId xmlns:a16="http://schemas.microsoft.com/office/drawing/2014/main" id="{6B301313-553E-4FA1-9EC5-955E0981087A}"/>
              </a:ext>
            </a:extLst>
          </p:cNvPr>
          <p:cNvPicPr>
            <a:picLocks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8281" y="3902443"/>
            <a:ext cx="1440000" cy="534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29dd59f1-cf6d-11e5-ae5d-002264c18e36:1:0" descr="0">
            <a:extLst>
              <a:ext uri="{FF2B5EF4-FFF2-40B4-BE49-F238E27FC236}">
                <a16:creationId xmlns:a16="http://schemas.microsoft.com/office/drawing/2014/main" id="{17B6D098-87B3-4AC9-9BBF-11D3E2F1D34E}"/>
              </a:ext>
            </a:extLst>
          </p:cNvPr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1543485" y="3861048"/>
            <a:ext cx="144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29dd59f1-cf6d-11e5-ae5d-002264c18e36:1:0" descr="0">
            <a:extLst>
              <a:ext uri="{FF2B5EF4-FFF2-40B4-BE49-F238E27FC236}">
                <a16:creationId xmlns:a16="http://schemas.microsoft.com/office/drawing/2014/main" id="{73881D43-464B-4712-A013-FC71777F9291}"/>
              </a:ext>
            </a:extLst>
          </p:cNvPr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3031683" y="3861048"/>
            <a:ext cx="144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29dd59f1-cf6d-11e5-ae5d-002264c18e36:1:0" descr="0">
            <a:extLst>
              <a:ext uri="{FF2B5EF4-FFF2-40B4-BE49-F238E27FC236}">
                <a16:creationId xmlns:a16="http://schemas.microsoft.com/office/drawing/2014/main" id="{87A36EC4-DE8C-478C-BB13-A810F637557A}"/>
              </a:ext>
            </a:extLst>
          </p:cNvPr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4651299" y="3948066"/>
            <a:ext cx="144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29dd59f1-cf6d-11e5-ae5d-002264c18e36:1:0" descr="0">
            <a:extLst>
              <a:ext uri="{FF2B5EF4-FFF2-40B4-BE49-F238E27FC236}">
                <a16:creationId xmlns:a16="http://schemas.microsoft.com/office/drawing/2014/main" id="{38B29279-5C94-4AD3-A187-AAE0683CC361}"/>
              </a:ext>
            </a:extLst>
          </p:cNvPr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7727231" y="3933056"/>
            <a:ext cx="144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29dd59f1-cf6d-11e5-ae5d-002264c18e36:1:0" descr="0">
            <a:extLst>
              <a:ext uri="{FF2B5EF4-FFF2-40B4-BE49-F238E27FC236}">
                <a16:creationId xmlns:a16="http://schemas.microsoft.com/office/drawing/2014/main" id="{D509C04B-2242-43CD-82EF-73BE57906CBD}"/>
              </a:ext>
            </a:extLst>
          </p:cNvPr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t="3573" r="2273" b="58554"/>
          <a:stretch/>
        </p:blipFill>
        <p:spPr bwMode="auto">
          <a:xfrm rot="10800000">
            <a:off x="6160516" y="3902443"/>
            <a:ext cx="144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7C1D47F1-CE42-403C-8FE6-50FCF2B784D3}"/>
              </a:ext>
            </a:extLst>
          </p:cNvPr>
          <p:cNvSpPr txBox="1"/>
          <p:nvPr/>
        </p:nvSpPr>
        <p:spPr>
          <a:xfrm>
            <a:off x="101939" y="5301208"/>
            <a:ext cx="1440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Digital Support </a:t>
            </a: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Services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E7B591-3221-4B49-9AAC-A729953CA553}"/>
              </a:ext>
            </a:extLst>
          </p:cNvPr>
          <p:cNvSpPr/>
          <p:nvPr/>
        </p:nvSpPr>
        <p:spPr>
          <a:xfrm>
            <a:off x="89506" y="4005064"/>
            <a:ext cx="1464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Digital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Business Services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C04333B-E68D-40C0-8EA8-CBF2D980AAD2}"/>
              </a:ext>
            </a:extLst>
          </p:cNvPr>
          <p:cNvSpPr txBox="1"/>
          <p:nvPr/>
        </p:nvSpPr>
        <p:spPr>
          <a:xfrm>
            <a:off x="16162" y="4581128"/>
            <a:ext cx="16116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Digital Production, Design and Development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363666D-5FCF-4CDF-B536-C0537E283AE7}"/>
              </a:ext>
            </a:extLst>
          </p:cNvPr>
          <p:cNvSpPr txBox="1"/>
          <p:nvPr/>
        </p:nvSpPr>
        <p:spPr>
          <a:xfrm>
            <a:off x="1718232" y="4149080"/>
            <a:ext cx="1125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Education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5C8735C-5025-4C88-9C44-1ECC54A02367}"/>
              </a:ext>
            </a:extLst>
          </p:cNvPr>
          <p:cNvSpPr/>
          <p:nvPr/>
        </p:nvSpPr>
        <p:spPr>
          <a:xfrm>
            <a:off x="2738170" y="4653136"/>
            <a:ext cx="21789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Maintenance, Installation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Repair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141767E-222A-40B2-9BBA-AD4D73AF413C}"/>
              </a:ext>
            </a:extLst>
          </p:cNvPr>
          <p:cNvSpPr/>
          <p:nvPr/>
        </p:nvSpPr>
        <p:spPr>
          <a:xfrm>
            <a:off x="3009247" y="5157192"/>
            <a:ext cx="16367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Manufacturing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Process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E07F616-8680-4EA3-9203-6A9597537B3A}"/>
              </a:ext>
            </a:extLst>
          </p:cNvPr>
          <p:cNvSpPr/>
          <p:nvPr/>
        </p:nvSpPr>
        <p:spPr>
          <a:xfrm>
            <a:off x="2938321" y="4149080"/>
            <a:ext cx="17786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Design, Development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Control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0B322FC-8FCF-4818-AF2A-900622CEBEB3}"/>
              </a:ext>
            </a:extLst>
          </p:cNvPr>
          <p:cNvSpPr/>
          <p:nvPr/>
        </p:nvSpPr>
        <p:spPr>
          <a:xfrm>
            <a:off x="4703173" y="4149080"/>
            <a:ext cx="1452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Hair, Beauty and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Aesthetics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359CF48-334F-4E4C-BDDA-88EF154731A3}"/>
              </a:ext>
            </a:extLst>
          </p:cNvPr>
          <p:cNvSpPr/>
          <p:nvPr/>
        </p:nvSpPr>
        <p:spPr>
          <a:xfrm>
            <a:off x="6529545" y="4982910"/>
            <a:ext cx="7409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Science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89849AB-1CE5-4783-A71D-49F99CA32690}"/>
              </a:ext>
            </a:extLst>
          </p:cNvPr>
          <p:cNvSpPr/>
          <p:nvPr/>
        </p:nvSpPr>
        <p:spPr>
          <a:xfrm>
            <a:off x="6104653" y="4585192"/>
            <a:ext cx="15906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Healthcare Science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5AB1129-E3D1-462A-A8AC-66330E10DA6F}"/>
              </a:ext>
            </a:extLst>
          </p:cNvPr>
          <p:cNvSpPr/>
          <p:nvPr/>
        </p:nvSpPr>
        <p:spPr>
          <a:xfrm>
            <a:off x="6560002" y="4182010"/>
            <a:ext cx="6799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Health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50AD63E-C3DF-48F5-B4BA-E77D2BF0BACD}"/>
              </a:ext>
            </a:extLst>
          </p:cNvPr>
          <p:cNvSpPr/>
          <p:nvPr/>
        </p:nvSpPr>
        <p:spPr>
          <a:xfrm>
            <a:off x="7820496" y="4150838"/>
            <a:ext cx="11357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Accountancy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55763E7-D89A-4434-98C6-058A9A1C04C2}"/>
              </a:ext>
            </a:extLst>
          </p:cNvPr>
          <p:cNvSpPr/>
          <p:nvPr/>
        </p:nvSpPr>
        <p:spPr>
          <a:xfrm>
            <a:off x="7965825" y="4552795"/>
            <a:ext cx="84510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Financial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B8C4743-98DD-4B87-B356-07F5E90B073D}"/>
              </a:ext>
            </a:extLst>
          </p:cNvPr>
          <p:cNvSpPr/>
          <p:nvPr/>
        </p:nvSpPr>
        <p:spPr>
          <a:xfrm>
            <a:off x="8106023" y="4920480"/>
            <a:ext cx="5647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Legal</a:t>
            </a:r>
          </a:p>
        </p:txBody>
      </p:sp>
    </p:spTree>
    <p:extLst>
      <p:ext uri="{BB962C8B-B14F-4D97-AF65-F5344CB8AC3E}">
        <p14:creationId xmlns:p14="http://schemas.microsoft.com/office/powerpoint/2010/main" val="3816004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19601" y="533400"/>
            <a:ext cx="413385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GB" spc="-5" dirty="0">
                <a:solidFill>
                  <a:schemeClr val="tx2"/>
                </a:solidFill>
              </a:rPr>
              <a:t>Contact</a:t>
            </a:r>
            <a:endParaRPr spc="-5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82" y="323609"/>
            <a:ext cx="2309150" cy="111568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E8E5EFD-04BF-4E4B-A012-D829E043ED2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5"/>
              </a:ext>
            </a:extLst>
          </a:blip>
          <a:srcRect l="20071" r="15622" b="-2"/>
          <a:stretch/>
        </p:blipFill>
        <p:spPr>
          <a:xfrm>
            <a:off x="0" y="1546971"/>
            <a:ext cx="4133850" cy="5343475"/>
          </a:xfrm>
          <a:custGeom>
            <a:avLst/>
            <a:gdLst>
              <a:gd name="connsiteX0" fmla="*/ 2178155 w 5298683"/>
              <a:gd name="connsiteY0" fmla="*/ 0 h 6097438"/>
              <a:gd name="connsiteX1" fmla="*/ 5298683 w 5298683"/>
              <a:gd name="connsiteY1" fmla="*/ 3120527 h 6097438"/>
              <a:gd name="connsiteX2" fmla="*/ 3392805 w 5298683"/>
              <a:gd name="connsiteY2" fmla="*/ 5995828 h 6097438"/>
              <a:gd name="connsiteX3" fmla="*/ 3115184 w 5298683"/>
              <a:gd name="connsiteY3" fmla="*/ 6097438 h 6097438"/>
              <a:gd name="connsiteX4" fmla="*/ 1241127 w 5298683"/>
              <a:gd name="connsiteY4" fmla="*/ 6097438 h 6097438"/>
              <a:gd name="connsiteX5" fmla="*/ 963506 w 5298683"/>
              <a:gd name="connsiteY5" fmla="*/ 5995828 h 6097438"/>
              <a:gd name="connsiteX6" fmla="*/ 193210 w 5298683"/>
              <a:gd name="connsiteY6" fmla="*/ 5528477 h 6097438"/>
              <a:gd name="connsiteX7" fmla="*/ 0 w 5298683"/>
              <a:gd name="connsiteY7" fmla="*/ 5352876 h 6097438"/>
              <a:gd name="connsiteX8" fmla="*/ 0 w 5298683"/>
              <a:gd name="connsiteY8" fmla="*/ 888178 h 6097438"/>
              <a:gd name="connsiteX9" fmla="*/ 193210 w 5298683"/>
              <a:gd name="connsiteY9" fmla="*/ 712577 h 6097438"/>
              <a:gd name="connsiteX10" fmla="*/ 2178155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F1D21336-08B3-41AD-9775-00F26F73E47A}"/>
              </a:ext>
            </a:extLst>
          </p:cNvPr>
          <p:cNvSpPr txBox="1">
            <a:spLocks/>
          </p:cNvSpPr>
          <p:nvPr/>
        </p:nvSpPr>
        <p:spPr>
          <a:xfrm>
            <a:off x="4495800" y="1371601"/>
            <a:ext cx="4419600" cy="2590800"/>
          </a:xfrm>
          <a:prstGeom prst="rect">
            <a:avLst/>
          </a:prstGeom>
        </p:spPr>
        <p:txBody>
          <a:bodyPr wrap="square" lIns="0" tIns="0" rIns="0" bIns="0" anchor="b">
            <a:normAutofit fontScale="92500" lnSpcReduction="20000"/>
          </a:bodyPr>
          <a:lstStyle>
            <a:lvl1pPr marL="0">
              <a:defRPr sz="2000" b="1" i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GB" sz="1800" kern="0" dirty="0">
              <a:solidFill>
                <a:srgbClr val="000000"/>
              </a:solidFill>
            </a:endParaRPr>
          </a:p>
          <a:p>
            <a:endParaRPr lang="en-GB" sz="1800" kern="0" dirty="0" smtClean="0">
              <a:solidFill>
                <a:srgbClr val="000000"/>
              </a:solidFill>
            </a:endParaRPr>
          </a:p>
          <a:p>
            <a:endParaRPr lang="en-GB" sz="1800" kern="0" dirty="0">
              <a:solidFill>
                <a:srgbClr val="000000"/>
              </a:solidFill>
            </a:endParaRPr>
          </a:p>
          <a:p>
            <a:r>
              <a:rPr lang="en-GB" sz="1800" kern="0" dirty="0" smtClean="0">
                <a:solidFill>
                  <a:srgbClr val="000000"/>
                </a:solidFill>
              </a:rPr>
              <a:t> </a:t>
            </a:r>
            <a:endParaRPr lang="en-GB" sz="1800" kern="0" dirty="0">
              <a:solidFill>
                <a:srgbClr val="000000"/>
              </a:solidFill>
            </a:endParaRPr>
          </a:p>
          <a:p>
            <a:r>
              <a:rPr lang="en-GB" sz="1800" kern="0" dirty="0" smtClean="0">
                <a:solidFill>
                  <a:srgbClr val="000000"/>
                </a:solidFill>
              </a:rPr>
              <a:t>Bev </a:t>
            </a:r>
            <a:r>
              <a:rPr lang="en-GB" sz="1800" kern="0" dirty="0">
                <a:solidFill>
                  <a:srgbClr val="000000"/>
                </a:solidFill>
              </a:rPr>
              <a:t>Moxon</a:t>
            </a:r>
          </a:p>
          <a:p>
            <a:r>
              <a:rPr lang="en-GB" sz="1800" kern="0" dirty="0">
                <a:solidFill>
                  <a:srgbClr val="000000"/>
                </a:solidFill>
                <a:hlinkClick r:id="rId6"/>
              </a:rPr>
              <a:t>Bev.moxon@education.gov.uk</a:t>
            </a:r>
            <a:r>
              <a:rPr lang="en-GB" sz="1800" kern="0" dirty="0">
                <a:solidFill>
                  <a:srgbClr val="000000"/>
                </a:solidFill>
              </a:rPr>
              <a:t> </a:t>
            </a:r>
            <a:endParaRPr lang="en-GB" sz="1800" kern="0" dirty="0" smtClean="0">
              <a:solidFill>
                <a:srgbClr val="000000"/>
              </a:solidFill>
            </a:endParaRPr>
          </a:p>
          <a:p>
            <a:r>
              <a:rPr lang="en-GB" sz="1800" kern="0" dirty="0" smtClean="0">
                <a:solidFill>
                  <a:srgbClr val="000000"/>
                </a:solidFill>
              </a:rPr>
              <a:t>07810656307</a:t>
            </a:r>
          </a:p>
          <a:p>
            <a:endParaRPr lang="en-GB" sz="1800" kern="0" dirty="0" smtClean="0">
              <a:solidFill>
                <a:srgbClr val="000000"/>
              </a:solidFill>
            </a:endParaRPr>
          </a:p>
          <a:p>
            <a:endParaRPr lang="en-GB" sz="1800" kern="0" dirty="0">
              <a:solidFill>
                <a:srgbClr val="000000"/>
              </a:solidFill>
            </a:endParaRPr>
          </a:p>
          <a:p>
            <a:r>
              <a:rPr lang="en-GB" sz="2400" kern="0" dirty="0" smtClean="0">
                <a:solidFill>
                  <a:srgbClr val="000000"/>
                </a:solidFill>
              </a:rPr>
              <a:t>National Contact Centre</a:t>
            </a:r>
          </a:p>
          <a:p>
            <a:r>
              <a:rPr lang="en-GB" sz="2400" kern="0" dirty="0" smtClean="0">
                <a:solidFill>
                  <a:srgbClr val="000000"/>
                </a:solidFill>
              </a:rPr>
              <a:t>08000 150 600</a:t>
            </a:r>
          </a:p>
          <a:p>
            <a:endParaRPr lang="en-GB" sz="2400" kern="0" dirty="0">
              <a:solidFill>
                <a:srgbClr val="000000"/>
              </a:solidFill>
            </a:endParaRPr>
          </a:p>
          <a:p>
            <a:endParaRPr lang="en-GB" sz="1800" kern="0" dirty="0">
              <a:solidFill>
                <a:srgbClr val="000000"/>
              </a:solidFill>
            </a:endParaRPr>
          </a:p>
          <a:p>
            <a:endParaRPr lang="en-GB" sz="1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61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133600" y="2362200"/>
            <a:ext cx="5198737" cy="98488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Jenny Bach</a:t>
            </a:r>
            <a:br>
              <a:rPr lang="en-GB" dirty="0" smtClean="0"/>
            </a:br>
            <a:r>
              <a:rPr lang="en-GB" dirty="0" smtClean="0"/>
              <a:t>Industry Placements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2908214" y="11045825"/>
            <a:ext cx="1789432" cy="1972094"/>
          </a:xfrm>
        </p:spPr>
      </p:sp>
      <p:pic>
        <p:nvPicPr>
          <p:cNvPr id="1026" name="Picture 2" descr="CCN-Paston-Email-S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6019800"/>
            <a:ext cx="25908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7304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300C5-3F84-483A-A450-94E5F4856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Industry placements: key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BA27E-05A9-48BA-8CF1-CBD05E9B8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Average 350 hours (min.315hrs)</a:t>
            </a:r>
          </a:p>
          <a:p>
            <a:r>
              <a:rPr lang="en-GB" sz="2400" dirty="0"/>
              <a:t>External industry placement with up to two employers</a:t>
            </a:r>
          </a:p>
          <a:p>
            <a:r>
              <a:rPr lang="en-GB" sz="2400" dirty="0"/>
              <a:t>Occupationally specific, linked to developing the practical and technical skills required for the profession/trade the student is studying for</a:t>
            </a:r>
          </a:p>
          <a:p>
            <a:r>
              <a:rPr lang="en-GB" sz="2400" dirty="0"/>
              <a:t>Structured work/objectives that the student can achieve</a:t>
            </a:r>
          </a:p>
          <a:p>
            <a:r>
              <a:rPr lang="en-GB" sz="2400" dirty="0"/>
              <a:t>3 formal review visits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187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15022-CFFB-4147-A9F8-F50D19FA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Industry placements: employer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E912D-275D-4E37-A653-4657A196C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200" dirty="0"/>
              <a:t>Provide any necessary H&amp;S information</a:t>
            </a:r>
          </a:p>
          <a:p>
            <a:r>
              <a:rPr lang="en-GB" sz="2200" dirty="0"/>
              <a:t>Support in the setting of appropriate objectives</a:t>
            </a:r>
          </a:p>
          <a:p>
            <a:r>
              <a:rPr lang="en-GB" sz="2200" dirty="0"/>
              <a:t>Provide a line manager / mentor for the student as their main point of contact who can support the students development</a:t>
            </a:r>
          </a:p>
          <a:p>
            <a:r>
              <a:rPr lang="en-GB" sz="2200" dirty="0"/>
              <a:t>Participate in short, formal review meetings</a:t>
            </a:r>
          </a:p>
          <a:p>
            <a:r>
              <a:rPr lang="en-GB" sz="2200" dirty="0"/>
              <a:t>Confirm student hours of work</a:t>
            </a:r>
          </a:p>
          <a:p>
            <a:r>
              <a:rPr lang="en-GB" sz="2200" dirty="0"/>
              <a:t>Complete a short employer reference at the end of the placement</a:t>
            </a:r>
          </a:p>
          <a:p>
            <a:r>
              <a:rPr lang="en-GB" sz="2200" dirty="0"/>
              <a:t>Participate in our short employer survey</a:t>
            </a:r>
          </a:p>
        </p:txBody>
      </p:sp>
    </p:spTree>
    <p:extLst>
      <p:ext uri="{BB962C8B-B14F-4D97-AF65-F5344CB8AC3E}">
        <p14:creationId xmlns:p14="http://schemas.microsoft.com/office/powerpoint/2010/main" val="2623669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EB6BE-18E8-4C22-8472-EFAE2CE5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Industry placements: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36B2B-14A9-46B1-AFE4-720DC586E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200" dirty="0"/>
              <a:t>There is no prescribed model for how/when the student need to do their industry placement, but the college timetable will dictate what options are available</a:t>
            </a:r>
          </a:p>
          <a:p>
            <a:r>
              <a:rPr lang="en-GB" sz="2200" dirty="0"/>
              <a:t>Generally this is likely to be one day per week, plus a few block weeks throughout the year</a:t>
            </a:r>
          </a:p>
          <a:p>
            <a:r>
              <a:rPr lang="en-GB" sz="2200" dirty="0"/>
              <a:t>Some sectors may look at two days per week</a:t>
            </a:r>
          </a:p>
        </p:txBody>
      </p:sp>
    </p:spTree>
    <p:extLst>
      <p:ext uri="{BB962C8B-B14F-4D97-AF65-F5344CB8AC3E}">
        <p14:creationId xmlns:p14="http://schemas.microsoft.com/office/powerpoint/2010/main" val="4209334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1D84C8-22BC-4CF0-91EF-55D8D89ED7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741944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3800" y="457200"/>
            <a:ext cx="5632494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GB" sz="2800" u="sng" dirty="0">
                <a:cs typeface="Arial" panose="020B0604020202020204" pitchFamily="34" charset="0"/>
              </a:rPr>
              <a:t>Why</a:t>
            </a:r>
            <a:r>
              <a:rPr lang="en-GB" sz="2800" dirty="0">
                <a:cs typeface="Arial" panose="020B0604020202020204" pitchFamily="34" charset="0"/>
              </a:rPr>
              <a:t> are we introducing T Levels? </a:t>
            </a:r>
            <a:r>
              <a:rPr lang="en-GB" dirty="0">
                <a:cs typeface="Arial" panose="020B0604020202020204" pitchFamily="34" charset="0"/>
              </a:rPr>
              <a:t/>
            </a:r>
            <a:br>
              <a:rPr lang="en-GB" dirty="0">
                <a:cs typeface="Arial" panose="020B0604020202020204" pitchFamily="34" charset="0"/>
              </a:rPr>
            </a:br>
            <a:endParaRPr spc="-5" dirty="0">
              <a:solidFill>
                <a:schemeClr val="tx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82" y="323609"/>
            <a:ext cx="2309150" cy="111568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960EB90-C6A3-4165-AEA2-BC824CD7143C}"/>
              </a:ext>
            </a:extLst>
          </p:cNvPr>
          <p:cNvSpPr/>
          <p:nvPr/>
        </p:nvSpPr>
        <p:spPr>
          <a:xfrm>
            <a:off x="533400" y="1435449"/>
            <a:ext cx="8223381" cy="569001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defTabSz="342900"/>
            <a:endParaRPr lang="en-GB" sz="1200" dirty="0">
              <a:solidFill>
                <a:prstClr val="black"/>
              </a:solidFill>
              <a:latin typeface="Arial"/>
            </a:endParaRPr>
          </a:p>
          <a:p>
            <a:pPr defTabSz="342900"/>
            <a:r>
              <a:rPr lang="en-GB" sz="1600" dirty="0">
                <a:solidFill>
                  <a:prstClr val="black"/>
                </a:solidFill>
                <a:latin typeface="Arial"/>
              </a:rPr>
              <a:t>The </a:t>
            </a:r>
            <a:r>
              <a:rPr lang="en-GB" sz="1600" b="1" dirty="0">
                <a:solidFill>
                  <a:prstClr val="black"/>
                </a:solidFill>
                <a:latin typeface="Arial"/>
              </a:rPr>
              <a:t>Independent Panel on Technical Education </a:t>
            </a:r>
            <a:r>
              <a:rPr lang="en-GB" sz="1600" dirty="0">
                <a:solidFill>
                  <a:prstClr val="black"/>
                </a:solidFill>
                <a:latin typeface="Arial"/>
              </a:rPr>
              <a:t>was</a:t>
            </a:r>
            <a:r>
              <a:rPr lang="en-GB" sz="1600" b="1" dirty="0">
                <a:solidFill>
                  <a:prstClr val="black"/>
                </a:solidFill>
                <a:latin typeface="Arial"/>
              </a:rPr>
              <a:t> </a:t>
            </a:r>
            <a:r>
              <a:rPr lang="en-GB" sz="1600" dirty="0">
                <a:solidFill>
                  <a:prstClr val="black"/>
                </a:solidFill>
                <a:latin typeface="Arial"/>
              </a:rPr>
              <a:t>tasked with advising ministers on actions to improve the quality of technical education in England</a:t>
            </a:r>
          </a:p>
          <a:p>
            <a:pPr defTabSz="342900"/>
            <a:endParaRPr lang="en-GB" sz="1600" dirty="0">
              <a:solidFill>
                <a:prstClr val="black"/>
              </a:solidFill>
              <a:latin typeface="Arial"/>
            </a:endParaRPr>
          </a:p>
          <a:p>
            <a:pPr defTabSz="342900">
              <a:defRPr/>
            </a:pPr>
            <a:r>
              <a:rPr lang="en-GB" sz="1600" b="1" dirty="0">
                <a:solidFill>
                  <a:prstClr val="black"/>
                </a:solidFill>
                <a:latin typeface="Arial"/>
              </a:rPr>
              <a:t>A compelling case for change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solidFill>
                  <a:prstClr val="black"/>
                </a:solidFill>
                <a:latin typeface="Arial"/>
              </a:rPr>
              <a:t>The Panel highlighting the confusing and ever-changing multitude of qualifications, as well as how the market-based approach to qualifications leads to a ‘race to the bottom’ in the quality of delivery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solidFill>
                  <a:prstClr val="black"/>
                </a:solidFill>
                <a:latin typeface="Arial"/>
              </a:rPr>
              <a:t>The Sainsbury Panel’s conclusions were underpinned by substantial analysis of the existing skills system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endParaRPr lang="en-GB" sz="1600" kern="0" dirty="0">
              <a:solidFill>
                <a:sysClr val="windowText" lastClr="000000"/>
              </a:solidFill>
              <a:latin typeface="Arial"/>
            </a:endParaRPr>
          </a:p>
          <a:p>
            <a:pPr defTabSz="342900">
              <a:defRPr/>
            </a:pPr>
            <a:r>
              <a:rPr lang="en-GB" sz="1600" b="1" dirty="0">
                <a:solidFill>
                  <a:prstClr val="black"/>
                </a:solidFill>
                <a:latin typeface="Arial"/>
              </a:rPr>
              <a:t>The Panel recommended comprehensive reform </a:t>
            </a:r>
            <a:r>
              <a:rPr lang="en-GB" sz="1600" dirty="0">
                <a:solidFill>
                  <a:prstClr val="black"/>
                </a:solidFill>
                <a:latin typeface="Arial"/>
              </a:rPr>
              <a:t> 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solidFill>
                  <a:prstClr val="black"/>
                </a:solidFill>
                <a:latin typeface="Arial"/>
              </a:rPr>
              <a:t>The development of 15 technical routes to skilled employment, that encompass all employment-based and college-based training – including apprenticeships and T Levels 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solidFill>
                  <a:prstClr val="black"/>
                </a:solidFill>
                <a:latin typeface="Arial"/>
              </a:rPr>
              <a:t>The development of new flagship technical education programmes to sit within these routes (‘T Levels’) to be delivered through exclusive license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solidFill>
                  <a:prstClr val="black"/>
                </a:solidFill>
                <a:latin typeface="Arial"/>
              </a:rPr>
              <a:t>A radical streamlining of existing technical qualifications, aiming to simplify the system for students and employers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solidFill>
                  <a:prstClr val="black"/>
                </a:solidFill>
                <a:latin typeface="Arial"/>
              </a:rPr>
              <a:t>Government accepted all recommendations in the 2016 Skills Plan, and subsequently committed to deliver first T Levels for teaching from September 2020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endParaRPr lang="en-GB" sz="1000" dirty="0">
              <a:solidFill>
                <a:prstClr val="black"/>
              </a:solidFill>
              <a:latin typeface="Arial"/>
            </a:endParaRPr>
          </a:p>
          <a:p>
            <a:pPr defTabSz="342900">
              <a:defRPr/>
            </a:pPr>
            <a:endParaRPr lang="en-GB" sz="975" dirty="0">
              <a:solidFill>
                <a:prstClr val="black"/>
              </a:solidFill>
              <a:latin typeface="Arial"/>
            </a:endParaRP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endParaRPr lang="en-GB" sz="1200" kern="0" dirty="0">
              <a:solidFill>
                <a:sysClr val="windowText" lastClr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367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T Level?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68485" y="1166843"/>
            <a:ext cx="765566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prstClr val="black"/>
                </a:solidFill>
                <a:latin typeface="Arial"/>
              </a:rPr>
              <a:t>T Levels are </a:t>
            </a:r>
            <a:r>
              <a:rPr lang="en-GB" sz="2000" dirty="0" smtClean="0">
                <a:solidFill>
                  <a:prstClr val="black"/>
                </a:solidFill>
                <a:latin typeface="Arial"/>
              </a:rPr>
              <a:t>new, </a:t>
            </a:r>
            <a:r>
              <a:rPr lang="en-GB" sz="2000" dirty="0">
                <a:solidFill>
                  <a:prstClr val="black"/>
                </a:solidFill>
                <a:latin typeface="Arial"/>
              </a:rPr>
              <a:t>two </a:t>
            </a:r>
            <a:r>
              <a:rPr lang="en-GB" sz="2000" dirty="0" smtClean="0">
                <a:solidFill>
                  <a:prstClr val="black"/>
                </a:solidFill>
                <a:latin typeface="Arial"/>
              </a:rPr>
              <a:t>year technical education courses that will </a:t>
            </a:r>
            <a:r>
              <a:rPr lang="en-GB" sz="2000" dirty="0">
                <a:solidFill>
                  <a:prstClr val="black"/>
                </a:solidFill>
                <a:latin typeface="Arial"/>
              </a:rPr>
              <a:t>follow GCSEs and will be </a:t>
            </a:r>
            <a:r>
              <a:rPr lang="en-GB" sz="2000" dirty="0" smtClean="0">
                <a:solidFill>
                  <a:prstClr val="black"/>
                </a:solidFill>
                <a:latin typeface="Arial"/>
              </a:rPr>
              <a:t>equivalent to </a:t>
            </a:r>
            <a:r>
              <a:rPr lang="en-GB" sz="2000" dirty="0">
                <a:solidFill>
                  <a:prstClr val="black"/>
                </a:solidFill>
                <a:latin typeface="Arial"/>
              </a:rPr>
              <a:t>3 A </a:t>
            </a:r>
            <a:r>
              <a:rPr lang="en-GB" sz="2000" dirty="0" smtClean="0">
                <a:solidFill>
                  <a:prstClr val="black"/>
                </a:solidFill>
                <a:latin typeface="Arial"/>
              </a:rPr>
              <a:t>Levels</a:t>
            </a:r>
            <a:endParaRPr lang="en-GB" sz="2000" dirty="0">
              <a:solidFill>
                <a:srgbClr val="FF0000"/>
              </a:solidFill>
              <a:latin typeface="Arial"/>
            </a:endParaRPr>
          </a:p>
          <a:p>
            <a:pPr defTabSz="342900">
              <a:defRPr/>
            </a:pPr>
            <a:endParaRPr lang="en-GB" sz="2000" dirty="0">
              <a:solidFill>
                <a:prstClr val="black"/>
              </a:solidFill>
              <a:latin typeface="Arial"/>
            </a:endParaRP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prstClr val="black"/>
                </a:solidFill>
                <a:latin typeface="Arial"/>
              </a:rPr>
              <a:t>T Levels have been developed in collaboration with </a:t>
            </a:r>
            <a:r>
              <a:rPr lang="en-GB" sz="2000" dirty="0" smtClean="0">
                <a:solidFill>
                  <a:prstClr val="black"/>
                </a:solidFill>
                <a:latin typeface="Arial"/>
              </a:rPr>
              <a:t>employers, so </a:t>
            </a:r>
            <a:r>
              <a:rPr lang="en-GB" sz="2000" dirty="0">
                <a:solidFill>
                  <a:prstClr val="black"/>
                </a:solidFill>
                <a:latin typeface="Arial"/>
              </a:rPr>
              <a:t>that the content meets the needs of industry and prepares students for work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endParaRPr lang="en-GB" sz="2000" dirty="0">
              <a:solidFill>
                <a:prstClr val="black"/>
              </a:solidFill>
              <a:latin typeface="Arial"/>
            </a:endParaRP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prstClr val="black"/>
                </a:solidFill>
                <a:latin typeface="Arial"/>
              </a:rPr>
              <a:t>T Levels will offer students a mixture of classroom learning (80%) and ‘on-the-job’ experience (20%) during an industry placement of a minimum of 45 days</a:t>
            </a:r>
          </a:p>
          <a:p>
            <a:pPr defTabSz="342900">
              <a:defRPr/>
            </a:pPr>
            <a:r>
              <a:rPr lang="en-GB" sz="2000" dirty="0">
                <a:solidFill>
                  <a:prstClr val="black"/>
                </a:solidFill>
                <a:latin typeface="Arial"/>
              </a:rPr>
              <a:t> </a:t>
            </a:r>
          </a:p>
          <a:p>
            <a:pPr marL="214313" indent="-214313" defTabSz="342900"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solidFill>
                  <a:prstClr val="black"/>
                </a:solidFill>
                <a:latin typeface="Arial"/>
              </a:rPr>
              <a:t>They will provide the knowledge and experience needed to open the door into skilled employment, further study or a higher apprenticeship.</a:t>
            </a:r>
          </a:p>
        </p:txBody>
      </p:sp>
    </p:spTree>
    <p:extLst>
      <p:ext uri="{BB962C8B-B14F-4D97-AF65-F5344CB8AC3E}">
        <p14:creationId xmlns:p14="http://schemas.microsoft.com/office/powerpoint/2010/main" val="3766936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980" y="316722"/>
            <a:ext cx="6472809" cy="432456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5400" b="1" kern="1200" baseline="0" noProof="0" dirty="0" smtClean="0">
                <a:solidFill>
                  <a:srgbClr val="104F75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GB" sz="1800" dirty="0"/>
              <a:t>In future, young people will be able to make a clear choice at 16 – whether to pursue an academic or technical path</a:t>
            </a:r>
          </a:p>
        </p:txBody>
      </p:sp>
      <p:sp>
        <p:nvSpPr>
          <p:cNvPr id="7" name="Rectangle 6"/>
          <p:cNvSpPr/>
          <p:nvPr/>
        </p:nvSpPr>
        <p:spPr>
          <a:xfrm>
            <a:off x="4152122" y="2214357"/>
            <a:ext cx="2362266" cy="1340304"/>
          </a:xfrm>
          <a:prstGeom prst="rect">
            <a:avLst/>
          </a:prstGeom>
          <a:solidFill>
            <a:schemeClr val="bg1"/>
          </a:solidFill>
          <a:ln w="12700">
            <a:solidFill>
              <a:srgbClr val="104F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T Levels</a:t>
            </a:r>
          </a:p>
          <a:p>
            <a:r>
              <a:rPr lang="en-GB" sz="1400" dirty="0">
                <a:solidFill>
                  <a:schemeClr val="tx1"/>
                </a:solidFill>
              </a:rPr>
              <a:t>Classroom based programmes delivered over 2 years by an FE provider (80% in the classroom and 20% on the job)</a:t>
            </a:r>
          </a:p>
        </p:txBody>
      </p:sp>
      <p:sp>
        <p:nvSpPr>
          <p:cNvPr id="8" name="Rectangle 7"/>
          <p:cNvSpPr/>
          <p:nvPr/>
        </p:nvSpPr>
        <p:spPr>
          <a:xfrm>
            <a:off x="6612505" y="2214076"/>
            <a:ext cx="2069482" cy="1329333"/>
          </a:xfrm>
          <a:prstGeom prst="rect">
            <a:avLst/>
          </a:prstGeom>
          <a:solidFill>
            <a:schemeClr val="bg1"/>
          </a:solidFill>
          <a:ln w="12700">
            <a:solidFill>
              <a:srgbClr val="104F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Apprenticeships</a:t>
            </a:r>
          </a:p>
          <a:p>
            <a:r>
              <a:rPr lang="en-GB" sz="1400" dirty="0">
                <a:solidFill>
                  <a:schemeClr val="tx1"/>
                </a:solidFill>
              </a:rPr>
              <a:t>Work based training for a minimum of 12 months (80% on the job and 20% off the job e.g. in an FE college)</a:t>
            </a:r>
          </a:p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05637" y="3829945"/>
            <a:ext cx="40137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Purpose: To prepare students for entry into skilled employment (including higher level apprenticeships), either immediately or after higher levels of technical education (L4+)</a:t>
            </a:r>
          </a:p>
          <a:p>
            <a:endParaRPr lang="en-GB" sz="1400" b="1" dirty="0"/>
          </a:p>
          <a:p>
            <a:r>
              <a:rPr lang="en-GB" sz="1400" dirty="0"/>
              <a:t>T Levels and apprenticeships are two options within the same technical education system</a:t>
            </a:r>
          </a:p>
          <a:p>
            <a:endParaRPr lang="en-GB" sz="1400" dirty="0"/>
          </a:p>
          <a:p>
            <a:r>
              <a:rPr lang="en-GB" sz="1400" dirty="0"/>
              <a:t>Both T Levels and apprenticeships are based on the same occupational standards, developed by employers as part of Institute for Apprenticeships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98088" y="1050242"/>
            <a:ext cx="6172201" cy="4943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>
                <a:solidFill>
                  <a:schemeClr val="tx1"/>
                </a:solidFill>
              </a:rPr>
              <a:t>T Levels are fundamentally different to A levels and have a completely different purpose.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5545" y="1753612"/>
            <a:ext cx="3463663" cy="26581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Academic</a:t>
            </a:r>
            <a:endParaRPr lang="en-GB" sz="1050" dirty="0"/>
          </a:p>
        </p:txBody>
      </p:sp>
      <p:sp>
        <p:nvSpPr>
          <p:cNvPr id="17" name="Rectangle 16"/>
          <p:cNvSpPr/>
          <p:nvPr/>
        </p:nvSpPr>
        <p:spPr>
          <a:xfrm>
            <a:off x="4623023" y="1753612"/>
            <a:ext cx="3782728" cy="26581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Technical</a:t>
            </a:r>
            <a:endParaRPr lang="en-GB" sz="1100" dirty="0"/>
          </a:p>
        </p:txBody>
      </p:sp>
      <p:sp>
        <p:nvSpPr>
          <p:cNvPr id="14" name="Rectangle 13"/>
          <p:cNvSpPr/>
          <p:nvPr/>
        </p:nvSpPr>
        <p:spPr>
          <a:xfrm>
            <a:off x="864068" y="3846257"/>
            <a:ext cx="306381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/>
              <a:t>Purpose: To prepare students for higher education</a:t>
            </a:r>
          </a:p>
          <a:p>
            <a:endParaRPr lang="en-GB" sz="1400" b="1" dirty="0"/>
          </a:p>
          <a:p>
            <a:r>
              <a:rPr lang="en-GB" sz="1400" dirty="0"/>
              <a:t>We are currently undertaking a review of other qualifications at level 3 and will only keep those of high quality and with a distinct purpose.  </a:t>
            </a:r>
          </a:p>
          <a:p>
            <a:endParaRPr lang="en-GB" sz="1400" b="1" dirty="0"/>
          </a:p>
        </p:txBody>
      </p:sp>
      <p:sp>
        <p:nvSpPr>
          <p:cNvPr id="19" name="Rectangle 18"/>
          <p:cNvSpPr/>
          <p:nvPr/>
        </p:nvSpPr>
        <p:spPr>
          <a:xfrm>
            <a:off x="910974" y="2214076"/>
            <a:ext cx="2970000" cy="133111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A levels</a:t>
            </a:r>
          </a:p>
          <a:p>
            <a:r>
              <a:rPr lang="en-GB" sz="1400" dirty="0">
                <a:solidFill>
                  <a:schemeClr val="tx1"/>
                </a:solidFill>
              </a:rPr>
              <a:t>Subject-based qualifications delivered over 2 years by school sixth-forms, sixth-form colleges and FE colleges</a:t>
            </a:r>
            <a:endParaRPr lang="en-GB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26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8387" y="354636"/>
            <a:ext cx="8827225" cy="5980177"/>
            <a:chOff x="316775" y="575922"/>
            <a:chExt cx="8827225" cy="5980177"/>
          </a:xfrm>
        </p:grpSpPr>
        <p:sp>
          <p:nvSpPr>
            <p:cNvPr id="27" name="Rounded Rectangle 26"/>
            <p:cNvSpPr/>
            <p:nvPr/>
          </p:nvSpPr>
          <p:spPr>
            <a:xfrm>
              <a:off x="666749" y="3980882"/>
              <a:ext cx="3159630" cy="2362949"/>
            </a:xfrm>
            <a:prstGeom prst="roundRect">
              <a:avLst/>
            </a:prstGeom>
            <a:solidFill>
              <a:srgbClr val="FFDE7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 Level Industry Placement</a:t>
              </a:r>
            </a:p>
            <a:p>
              <a:pPr algn="ctr"/>
              <a:r>
                <a:rPr lang="en-GB" sz="1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Between 315-420 hours</a:t>
              </a:r>
              <a:endPara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GB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Undertaken with an external employer</a:t>
              </a: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GB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Minimum of 45 days </a:t>
              </a:r>
              <a:endParaRPr lang="en-GB" sz="105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GB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Students develop technical skills and apply their knowledge in a workplace environment</a:t>
              </a: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GB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Provider should pay for/contribute to travel and subsistence costs, if not covered by the employer</a:t>
              </a: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GB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Employers not expected to pay students</a:t>
              </a: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666750" y="1392660"/>
              <a:ext cx="8077200" cy="2542788"/>
            </a:xfrm>
            <a:prstGeom prst="roundRect">
              <a:avLst/>
            </a:prstGeom>
            <a:solidFill>
              <a:srgbClr val="B7F7F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800101" y="1831050"/>
              <a:ext cx="3841025" cy="2006047"/>
              <a:chOff x="4078722" y="2912997"/>
              <a:chExt cx="2054350" cy="1903705"/>
            </a:xfrm>
            <a:solidFill>
              <a:srgbClr val="00CCFF"/>
            </a:solidFill>
          </p:grpSpPr>
          <p:sp>
            <p:nvSpPr>
              <p:cNvPr id="6" name="Rounded Rectangle 5"/>
              <p:cNvSpPr/>
              <p:nvPr/>
            </p:nvSpPr>
            <p:spPr>
              <a:xfrm>
                <a:off x="4078722" y="2912997"/>
                <a:ext cx="2054350" cy="1903705"/>
              </a:xfrm>
              <a:prstGeom prst="roundRect">
                <a:avLst/>
              </a:prstGeom>
              <a:solidFill>
                <a:srgbClr val="65E2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GB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Core</a:t>
                </a:r>
              </a:p>
              <a:p>
                <a:pPr algn="ctr"/>
                <a:r>
                  <a:rPr lang="en-GB" sz="105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20% - 50% of the total TQ time</a:t>
                </a:r>
              </a:p>
              <a:p>
                <a:pPr algn="ctr"/>
                <a:endPara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4131670" y="3425016"/>
                <a:ext cx="1963948" cy="744812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105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Knowledge and understanding of the concepts, theories and principles relevant to the T Level and the broader route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GB" sz="105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Core skills relevant to the T Level</a:t>
                </a:r>
                <a:endParaRPr lang="en-GB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4131671" y="4216451"/>
                <a:ext cx="1963948" cy="473138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105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Assessed through an external examination and a substantial, employer-set project</a:t>
                </a:r>
              </a:p>
            </p:txBody>
          </p:sp>
        </p:grpSp>
        <p:sp>
          <p:nvSpPr>
            <p:cNvPr id="29" name="Rounded Rectangle 28"/>
            <p:cNvSpPr/>
            <p:nvPr/>
          </p:nvSpPr>
          <p:spPr>
            <a:xfrm>
              <a:off x="3930289" y="3994003"/>
              <a:ext cx="2608118" cy="2362949"/>
            </a:xfrm>
            <a:prstGeom prst="roundRect">
              <a:avLst/>
            </a:prstGeom>
            <a:solidFill>
              <a:srgbClr val="FAF898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buSzPts val="1200"/>
              </a:pPr>
              <a:r>
                <a:rPr lang="en-GB" sz="1400" b="1" dirty="0">
                  <a:solidFill>
                    <a:schemeClr val="tx1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Maths and English requirements</a:t>
              </a:r>
            </a:p>
            <a:p>
              <a:pPr marL="171446" indent="-171446">
                <a:lnSpc>
                  <a:spcPct val="107000"/>
                </a:lnSpc>
                <a:buSzPts val="1200"/>
                <a:buFont typeface="Arial" panose="020B0604020202020204" pitchFamily="34" charset="0"/>
                <a:buChar char="•"/>
              </a:pPr>
              <a:r>
                <a:rPr lang="en-GB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Students are expected to achieve a level 2 in maths and English. This can be achieved through GCSEs (grade 4 and above) or level 2 Functional Skills (pass)</a:t>
              </a:r>
            </a:p>
            <a:p>
              <a:pPr marL="171446" indent="-171446">
                <a:lnSpc>
                  <a:spcPct val="107000"/>
                </a:lnSpc>
                <a:buSzPts val="1200"/>
                <a:buFont typeface="Arial" panose="020B0604020202020204" pitchFamily="34" charset="0"/>
                <a:buChar char="•"/>
              </a:pPr>
              <a:r>
                <a:rPr lang="en-GB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 Level panels are free to set higher maths and English requirements, where necessary</a:t>
              </a: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6642317" y="3994003"/>
              <a:ext cx="2101634" cy="2345366"/>
            </a:xfrm>
            <a:prstGeom prst="roundRect">
              <a:avLst/>
            </a:prstGeom>
            <a:solidFill>
              <a:srgbClr val="EDB9ED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buSzPts val="1200"/>
              </a:pPr>
              <a:r>
                <a:rPr lang="en-GB" sz="1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Other requirements set by T Level panels</a:t>
              </a:r>
            </a:p>
            <a:p>
              <a:pPr marL="171450" indent="-171450">
                <a:lnSpc>
                  <a:spcPct val="107000"/>
                </a:lnSpc>
                <a:buSzPts val="1200"/>
                <a:buFont typeface="Arial" panose="020B0604020202020204" pitchFamily="34" charset="0"/>
                <a:buChar char="•"/>
              </a:pPr>
              <a:r>
                <a:rPr lang="en-GB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Occupation-specific requirements included, where possible, if they are essential for skilled employment e.g. licence to practice qualification or professional registration</a:t>
              </a:r>
              <a:endParaRPr lang="en-GB" sz="105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86741" y="575922"/>
              <a:ext cx="8308769" cy="815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 Level programme</a:t>
              </a:r>
            </a:p>
            <a:p>
              <a:pPr algn="ctr"/>
              <a:r>
                <a:rPr lang="en-GB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1800 hours</a:t>
              </a:r>
              <a:r>
                <a:rPr lang="en-GB" sz="1050" i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GB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over two years (with flexibility).</a:t>
              </a:r>
            </a:p>
            <a:p>
              <a:pPr algn="ctr"/>
              <a:r>
                <a:rPr lang="en-GB" sz="1050" dirty="0">
                  <a:latin typeface="Arial" panose="020B0604020202020204" pitchFamily="34" charset="0"/>
                  <a:cs typeface="Arial" panose="020B0604020202020204" pitchFamily="34" charset="0"/>
                </a:rPr>
                <a:t>TQ outline content is set by T Level panels and approved by the Institute for </a:t>
              </a:r>
              <a:r>
                <a:rPr lang="en-GB" sz="105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Apprenticeships and Technical Education</a:t>
              </a:r>
              <a:endParaRPr lang="en-GB" sz="105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414751" y="1392659"/>
              <a:ext cx="262007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Technical Qualification (TQ)</a:t>
              </a:r>
            </a:p>
            <a:p>
              <a:pPr algn="ctr"/>
              <a:r>
                <a:rPr lang="en-GB" sz="1000" i="1" dirty="0">
                  <a:latin typeface="Arial" panose="020B0604020202020204" pitchFamily="34" charset="0"/>
                  <a:cs typeface="Arial" panose="020B0604020202020204" pitchFamily="34" charset="0"/>
                </a:rPr>
                <a:t>Between 900-1400 hours</a:t>
              </a:r>
              <a:endParaRPr lang="en-GB" sz="10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693037" y="1826554"/>
              <a:ext cx="3917564" cy="2010464"/>
            </a:xfrm>
            <a:prstGeom prst="roundRect">
              <a:avLst/>
            </a:prstGeom>
            <a:solidFill>
              <a:srgbClr val="9EF0A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Occupational specialisms (min. 1 per TQ)</a:t>
              </a:r>
            </a:p>
            <a:p>
              <a:pPr algn="ctr"/>
              <a:r>
                <a:rPr lang="en-GB" sz="105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50% - 80% of the total TQ time</a:t>
              </a:r>
            </a:p>
            <a:p>
              <a:pPr algn="ctr"/>
              <a:endParaRPr lang="en-GB" sz="105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1051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803041" y="2310956"/>
              <a:ext cx="3672000" cy="905202"/>
            </a:xfrm>
            <a:prstGeom prst="roundRect">
              <a:avLst>
                <a:gd name="adj" fmla="val 9934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GB" sz="1051" dirty="0">
                  <a:solidFill>
                    <a:schemeClr val="tx1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Knowledge, skills and behaviours required to achieve the level of competence in an occupational specialism needed to enter skilled employment</a:t>
              </a: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GB" sz="1051" dirty="0">
                  <a:solidFill>
                    <a:schemeClr val="tx1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Maths, English and digital skills integrated where they are necessary to achieve competence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803040" y="3261592"/>
              <a:ext cx="3672002" cy="498098"/>
            </a:xfrm>
            <a:prstGeom prst="roundRect">
              <a:avLst>
                <a:gd name="adj" fmla="val 2724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en-GB" sz="1051" dirty="0">
                  <a:solidFill>
                    <a:schemeClr val="tx1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Assessed synoptically through rigorous practical assignments. </a:t>
              </a:r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316775" y="575923"/>
              <a:ext cx="8827225" cy="5980176"/>
            </a:xfrm>
            <a:prstGeom prst="roundRect">
              <a:avLst/>
            </a:prstGeom>
            <a:noFill/>
            <a:ln w="190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64178" y="6440018"/>
            <a:ext cx="60371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1000" i="1" dirty="0">
                <a:latin typeface="Arial" panose="020B0604020202020204" pitchFamily="34" charset="0"/>
                <a:cs typeface="Arial" panose="020B0604020202020204" pitchFamily="34" charset="0"/>
              </a:rPr>
              <a:t>Including 150 hours (on average) for Employability, Enrichment &amp; Pastoral (EEP) provision.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00866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D83A9-5E3F-4DDA-A034-7736F356B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Introducing Industry Placements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631B0-BD43-409B-9025-CA1036E24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1268762"/>
            <a:ext cx="7956748" cy="3385542"/>
          </a:xfrm>
        </p:spPr>
        <p:txBody>
          <a:bodyPr/>
          <a:lstStyle/>
          <a:p>
            <a:pPr>
              <a:buSzPct val="120000"/>
            </a:pPr>
            <a:r>
              <a:rPr lang="en-GB" b="0" dirty="0"/>
              <a:t>For students on relevant vocational courses </a:t>
            </a:r>
            <a:endParaRPr lang="en-GB" b="0" dirty="0" smtClean="0"/>
          </a:p>
          <a:p>
            <a:pPr>
              <a:buSzPct val="120000"/>
            </a:pPr>
            <a:endParaRPr lang="en-GB" b="0" dirty="0"/>
          </a:p>
          <a:p>
            <a:pPr>
              <a:buSzPct val="120000"/>
            </a:pPr>
            <a:r>
              <a:rPr lang="en-GB" b="0" dirty="0"/>
              <a:t>Chance to put into practice the knowledge and technical skills learnt in the </a:t>
            </a:r>
            <a:r>
              <a:rPr lang="en-GB" b="0" dirty="0" smtClean="0"/>
              <a:t>classroom</a:t>
            </a:r>
          </a:p>
          <a:p>
            <a:pPr>
              <a:buSzPct val="120000"/>
            </a:pPr>
            <a:endParaRPr lang="en-GB" b="0" dirty="0"/>
          </a:p>
          <a:p>
            <a:pPr>
              <a:buSzPct val="120000"/>
            </a:pPr>
            <a:r>
              <a:rPr lang="en-GB" b="0" dirty="0"/>
              <a:t>Structured and assessed work for students to achieve </a:t>
            </a:r>
          </a:p>
          <a:p>
            <a:pPr>
              <a:buSzPct val="120000"/>
            </a:pPr>
            <a:r>
              <a:rPr lang="en-GB" b="0" dirty="0"/>
              <a:t>Last a minimum of 45 working days, organised flexibly </a:t>
            </a:r>
            <a:endParaRPr lang="en-GB" b="0" dirty="0" smtClean="0"/>
          </a:p>
          <a:p>
            <a:pPr>
              <a:buSzPct val="120000"/>
            </a:pPr>
            <a:endParaRPr lang="en-GB" b="0" dirty="0"/>
          </a:p>
          <a:p>
            <a:pPr>
              <a:buSzPct val="120000"/>
            </a:pPr>
            <a:r>
              <a:rPr lang="en-GB" b="0" dirty="0"/>
              <a:t>Working closely with learning provider to organise placement</a:t>
            </a:r>
          </a:p>
          <a:p>
            <a:pPr marL="0" indent="0">
              <a:buNone/>
            </a:pPr>
            <a:endParaRPr lang="en-GB" b="0" dirty="0"/>
          </a:p>
          <a:p>
            <a:pPr marL="0" indent="0">
              <a:buNone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11261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D83A9-5E3F-4DDA-A034-7736F356B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Industry Placements – Policy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631B0-BD43-409B-9025-CA1036E24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1268762"/>
            <a:ext cx="7956748" cy="6463308"/>
          </a:xfrm>
        </p:spPr>
        <p:txBody>
          <a:bodyPr/>
          <a:lstStyle/>
          <a:p>
            <a:pPr>
              <a:buSzPct val="120000"/>
            </a:pPr>
            <a:r>
              <a:rPr lang="en-GB" b="0" dirty="0"/>
              <a:t>Placements can now be split across 2 employers if needed</a:t>
            </a:r>
            <a:r>
              <a:rPr lang="en-GB" b="0" dirty="0" smtClean="0"/>
              <a:t>.</a:t>
            </a:r>
          </a:p>
          <a:p>
            <a:pPr>
              <a:buSzPct val="120000"/>
            </a:pPr>
            <a:endParaRPr lang="en-GB" b="0" dirty="0"/>
          </a:p>
          <a:p>
            <a:pPr>
              <a:buSzPct val="120000"/>
            </a:pPr>
            <a:r>
              <a:rPr lang="en-GB" b="0" dirty="0"/>
              <a:t>Shorter ‘work taster’ activities, up to a maximum of 35 hours can be undertaken</a:t>
            </a:r>
            <a:r>
              <a:rPr lang="en-GB" b="0" dirty="0" smtClean="0"/>
              <a:t>.</a:t>
            </a:r>
          </a:p>
          <a:p>
            <a:pPr>
              <a:buSzPct val="120000"/>
            </a:pPr>
            <a:endParaRPr lang="en-GB" b="0" dirty="0"/>
          </a:p>
          <a:p>
            <a:pPr>
              <a:buSzPct val="120000"/>
            </a:pPr>
            <a:r>
              <a:rPr lang="en-GB" b="0" dirty="0"/>
              <a:t>Provider on-site facilities can be used for SEND students, up to a maximum of 105 hours</a:t>
            </a:r>
            <a:r>
              <a:rPr lang="en-GB" b="0" dirty="0" smtClean="0"/>
              <a:t>.</a:t>
            </a:r>
          </a:p>
          <a:p>
            <a:pPr>
              <a:buSzPct val="120000"/>
            </a:pPr>
            <a:endParaRPr lang="en-GB" b="0" dirty="0"/>
          </a:p>
          <a:p>
            <a:pPr>
              <a:buSzPct val="120000"/>
            </a:pPr>
            <a:r>
              <a:rPr lang="en-GB" b="0" dirty="0"/>
              <a:t>On-site facilities can be used for the full duration of the placement within a young offenders institution or other custodial settings.</a:t>
            </a:r>
          </a:p>
          <a:p>
            <a:pPr>
              <a:buSzPct val="120000"/>
            </a:pPr>
            <a:r>
              <a:rPr lang="en-GB" b="0" dirty="0"/>
              <a:t>A student’s part time job can be counted towards the required placement hours.  </a:t>
            </a:r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336130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D83A9-5E3F-4DDA-A034-7736F356B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Industry Placements – Policy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631B0-BD43-409B-9025-CA1036E24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1268762"/>
            <a:ext cx="7956748" cy="7078861"/>
          </a:xfrm>
        </p:spPr>
        <p:txBody>
          <a:bodyPr/>
          <a:lstStyle/>
          <a:p>
            <a:pPr>
              <a:buSzPct val="120000"/>
            </a:pPr>
            <a:r>
              <a:rPr lang="en-GB" b="0" dirty="0"/>
              <a:t>Route Specific</a:t>
            </a:r>
          </a:p>
          <a:p>
            <a:pPr marL="0" indent="0">
              <a:buSzPct val="120000"/>
              <a:buNone/>
            </a:pPr>
            <a:endParaRPr lang="en-GB" b="0" dirty="0"/>
          </a:p>
          <a:p>
            <a:pPr lvl="1">
              <a:buSzPct val="120000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Construction 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Students can now complete a Commercial, Charitable or Community project for a maximum of 105 hours of their placement.</a:t>
            </a:r>
          </a:p>
          <a:p>
            <a:pPr marL="544512" lvl="1" indent="0">
              <a:buSzPct val="120000"/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SzPct val="120000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Construction and Engineering &amp; Manufacturing 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Students can now spend a maximum of 105 hours of their placement within an already established Skills Hub or Training Centre.</a:t>
            </a:r>
          </a:p>
          <a:p>
            <a:pPr marL="544512" lvl="1" indent="0">
              <a:buSzPct val="120000"/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SzPct val="120000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Digital 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Students studying any of the Digital T-Levels can undertake a placement that develops their skills at the digital route level 2  as opposed to those only relevant to their specific specialism.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20000"/>
            </a:pPr>
            <a:endParaRPr lang="en-GB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  <a:p>
            <a:pPr marL="0" indent="0">
              <a:buSzPct val="120000"/>
              <a:buNone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255484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231EC2DB-97F3-4730-AD49-2982AD4B84D0}"/>
              </a:ext>
            </a:extLst>
          </p:cNvPr>
          <p:cNvSpPr/>
          <p:nvPr/>
        </p:nvSpPr>
        <p:spPr>
          <a:xfrm>
            <a:off x="3298707" y="2348880"/>
            <a:ext cx="2520280" cy="1944216"/>
          </a:xfrm>
          <a:prstGeom prst="ellipse">
            <a:avLst/>
          </a:prstGeom>
          <a:solidFill>
            <a:srgbClr val="FFBF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rgbClr val="104F75"/>
                </a:solidFill>
              </a:rPr>
              <a:t>Benefits of Industry Placements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8745284F-86AB-40E4-ABC2-0F2057AF92AE}"/>
              </a:ext>
            </a:extLst>
          </p:cNvPr>
          <p:cNvSpPr/>
          <p:nvPr/>
        </p:nvSpPr>
        <p:spPr>
          <a:xfrm>
            <a:off x="3370715" y="535256"/>
            <a:ext cx="2376264" cy="1381576"/>
          </a:xfrm>
          <a:prstGeom prst="wedgeRectCallout">
            <a:avLst>
              <a:gd name="adj1" fmla="val 4481"/>
              <a:gd name="adj2" fmla="val 714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/>
              <a:t>Bring in imaginative and new ideas 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4362E0CF-1404-491F-A867-54AA12E7DA1D}"/>
              </a:ext>
            </a:extLst>
          </p:cNvPr>
          <p:cNvSpPr/>
          <p:nvPr/>
        </p:nvSpPr>
        <p:spPr>
          <a:xfrm>
            <a:off x="6135153" y="535256"/>
            <a:ext cx="2541303" cy="1440160"/>
          </a:xfrm>
          <a:prstGeom prst="wedgeRectCallout">
            <a:avLst>
              <a:gd name="adj1" fmla="val -62480"/>
              <a:gd name="adj2" fmla="val 817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/>
              <a:t>Build the capacity of your business and develop the skills </a:t>
            </a:r>
            <a:br>
              <a:rPr lang="en-GB" dirty="0"/>
            </a:br>
            <a:r>
              <a:rPr lang="en-GB" dirty="0"/>
              <a:t>you need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9E49BB03-A9BE-4EAE-9BFF-49E68BD11D66}"/>
              </a:ext>
            </a:extLst>
          </p:cNvPr>
          <p:cNvSpPr/>
          <p:nvPr/>
        </p:nvSpPr>
        <p:spPr>
          <a:xfrm>
            <a:off x="337504" y="535256"/>
            <a:ext cx="2506303" cy="1381576"/>
          </a:xfrm>
          <a:prstGeom prst="wedgeRectCallout">
            <a:avLst>
              <a:gd name="adj1" fmla="val 71518"/>
              <a:gd name="adj2" fmla="val 867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Gain extra resources for day-to-day projects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7D6A3446-12C9-468B-B9FD-26CEFBD1ED03}"/>
              </a:ext>
            </a:extLst>
          </p:cNvPr>
          <p:cNvSpPr/>
          <p:nvPr/>
        </p:nvSpPr>
        <p:spPr>
          <a:xfrm>
            <a:off x="6207160" y="2492895"/>
            <a:ext cx="2469296" cy="1553737"/>
          </a:xfrm>
          <a:prstGeom prst="wedgeRectCallout">
            <a:avLst>
              <a:gd name="adj1" fmla="val -62838"/>
              <a:gd name="adj2" fmla="val 99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/>
              <a:t>Give your staff the opportunity to upskill </a:t>
            </a:r>
            <a:br>
              <a:rPr lang="en-GB" dirty="0"/>
            </a:br>
            <a:r>
              <a:rPr lang="en-GB" dirty="0"/>
              <a:t>in coaching and mentoring</a:t>
            </a:r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46529991-A63D-4BA9-938A-8EF23E98F12F}"/>
              </a:ext>
            </a:extLst>
          </p:cNvPr>
          <p:cNvSpPr/>
          <p:nvPr/>
        </p:nvSpPr>
        <p:spPr>
          <a:xfrm>
            <a:off x="3370715" y="4797151"/>
            <a:ext cx="2376264" cy="1296144"/>
          </a:xfrm>
          <a:prstGeom prst="wedgeRectCallout">
            <a:avLst>
              <a:gd name="adj1" fmla="val -4712"/>
              <a:gd name="adj2" fmla="val -804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/>
              <a:t>Build a more diverse and creative workforce  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43F5261D-E0D9-4D58-9BC6-B0F7840B7459}"/>
              </a:ext>
            </a:extLst>
          </p:cNvPr>
          <p:cNvSpPr/>
          <p:nvPr/>
        </p:nvSpPr>
        <p:spPr>
          <a:xfrm>
            <a:off x="373509" y="2354916"/>
            <a:ext cx="2470298" cy="1650148"/>
          </a:xfrm>
          <a:prstGeom prst="wedgeRectCallout">
            <a:avLst>
              <a:gd name="adj1" fmla="val 64448"/>
              <a:gd name="adj2" fmla="val -8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Develop a cost-effective recruitment pipeline of talent for entry-level jobs </a:t>
            </a:r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2632A0D5-FEAD-4A0F-8893-C809F67F07A5}"/>
              </a:ext>
            </a:extLst>
          </p:cNvPr>
          <p:cNvSpPr/>
          <p:nvPr/>
        </p:nvSpPr>
        <p:spPr>
          <a:xfrm>
            <a:off x="344552" y="4590907"/>
            <a:ext cx="2565982" cy="1528603"/>
          </a:xfrm>
          <a:prstGeom prst="wedgeRectCallout">
            <a:avLst>
              <a:gd name="adj1" fmla="val 65746"/>
              <a:gd name="adj2" fmla="val -88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Provide a positive experience for a local young person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325B837E-0455-4A66-9552-D4FA93A7C853}"/>
              </a:ext>
            </a:extLst>
          </p:cNvPr>
          <p:cNvSpPr/>
          <p:nvPr/>
        </p:nvSpPr>
        <p:spPr>
          <a:xfrm>
            <a:off x="6230472" y="4583608"/>
            <a:ext cx="2445984" cy="1506863"/>
          </a:xfrm>
          <a:prstGeom prst="wedgeRectCallout">
            <a:avLst>
              <a:gd name="adj1" fmla="val -85746"/>
              <a:gd name="adj2" fmla="val -744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Attract motivated young people to your business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BC87AB-CD54-47AC-B559-26DC72DD9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584" y="6375575"/>
            <a:ext cx="4043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fld id="{965085BA-A6AF-481F-B216-3C473ED1866F}" type="slidenum">
              <a:rPr lang="en-GB" altLang="en-US" sz="1200" smtClean="0">
                <a:solidFill>
                  <a:srgbClr val="000000"/>
                </a:solidFill>
              </a:rPr>
              <a:pPr algn="ctr" eaLnBrk="1" hangingPunct="1">
                <a:defRPr/>
              </a:pPr>
              <a:t>9</a:t>
            </a:fld>
            <a:endParaRPr lang="en-GB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514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fE colours">
      <a:dk1>
        <a:sysClr val="windowText" lastClr="000000"/>
      </a:dk1>
      <a:lt1>
        <a:sysClr val="window" lastClr="FFFFFF"/>
      </a:lt1>
      <a:dk2>
        <a:srgbClr val="104F75"/>
      </a:dk2>
      <a:lt2>
        <a:srgbClr val="CFDCE3"/>
      </a:lt2>
      <a:accent1>
        <a:srgbClr val="7095AC"/>
      </a:accent1>
      <a:accent2>
        <a:srgbClr val="260859"/>
      </a:accent2>
      <a:accent3>
        <a:srgbClr val="004712"/>
      </a:accent3>
      <a:accent4>
        <a:srgbClr val="8A2529"/>
      </a:accent4>
      <a:accent5>
        <a:srgbClr val="E87D1E"/>
      </a:accent5>
      <a:accent6>
        <a:srgbClr val="C2A204"/>
      </a:accent6>
      <a:hlink>
        <a:srgbClr val="104F75"/>
      </a:hlink>
      <a:folHlink>
        <a:srgbClr val="2608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ommunications" ma:contentTypeID="0x01010061B827D2B2699C41B3D164C1E82366EB040000DACF0A8D44B9448A260C3C32612D05" ma:contentTypeVersion="20" ma:contentTypeDescription="&#10;Relates to  internal and external communications and Records retained  for 10 years. " ma:contentTypeScope="" ma:versionID="0d016cae5771e8c9a23d149f3597f053">
  <xsd:schema xmlns:xsd="http://www.w3.org/2001/XMLSchema" xmlns:xs="http://www.w3.org/2001/XMLSchema" xmlns:p="http://schemas.microsoft.com/office/2006/metadata/properties" xmlns:ns2="ba2294b9-6d6a-4c9b-a125-9e4b98f52ed2" xmlns:ns3="e94af2ac-a357-4f0d-9782-bb69ed9cd5ff" targetNamespace="http://schemas.microsoft.com/office/2006/metadata/properties" ma:root="true" ma:fieldsID="83df192f0024f4c2c2a38334a87a74fb" ns2:_="" ns3:_="">
    <xsd:import namespace="ba2294b9-6d6a-4c9b-a125-9e4b98f52ed2"/>
    <xsd:import namespace="e94af2ac-a357-4f0d-9782-bb69ed9cd5ff"/>
    <xsd:element name="properties">
      <xsd:complexType>
        <xsd:sequence>
          <xsd:element name="documentManagement">
            <xsd:complexType>
              <xsd:all>
                <xsd:element ref="ns2:Contributor" minOccurs="0"/>
                <xsd:element ref="ns2:e001803101cc486883c488742a9b195f" minOccurs="0"/>
                <xsd:element ref="ns3:TaxCatchAll" minOccurs="0"/>
                <xsd:element ref="ns3:TaxCatchAllLabel" minOccurs="0"/>
                <xsd:element ref="ns2:afedf6f4583d4414b8b49f98bd7a4a38" minOccurs="0"/>
                <xsd:element ref="ns2:cf01b81f267a4ae7a066de4ca5a45f7c" minOccurs="0"/>
                <xsd:element ref="ns2:c0e8f78731f34305bd83ee7a944e5d31" minOccurs="0"/>
                <xsd:element ref="ns2:cbd89a3d90af4054933af136d81ae271" minOccurs="0"/>
                <xsd:element ref="ns2:pd0bfabaa6cb47f7bff41b54a8405b46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294b9-6d6a-4c9b-a125-9e4b98f52ed2" elementFormDefault="qualified">
    <xsd:import namespace="http://schemas.microsoft.com/office/2006/documentManagement/types"/>
    <xsd:import namespace="http://schemas.microsoft.com/office/infopath/2007/PartnerControls"/>
    <xsd:element name="Contributor" ma:index="2" nillable="true" ma:displayName="Contributor" ma:hidden="true" ma:internalName="Contribu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001803101cc486883c488742a9b195f" ma:index="8" nillable="true" ma:taxonomy="true" ma:internalName="e001803101cc486883c488742a9b195f" ma:taxonomyFieldName="Function" ma:displayName="Function" ma:readOnly="false" ma:default="" ma:fieldId="{e0018031-01cc-4868-83c4-88742a9b195f}" ma:sspId="ec07c698-60f5-424f-b9af-f4c59398b511" ma:termSetId="d25a8a8b-cc76-477b-9c8b-292b0e0101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fedf6f4583d4414b8b49f98bd7a4a38" ma:index="12" ma:taxonomy="true" ma:internalName="afedf6f4583d4414b8b49f98bd7a4a38" ma:taxonomyFieldName="Owner" ma:displayName="Owner" ma:readOnly="false" ma:default="2;#ESFA|4a323c2c-9aef-47e8-b09b-131faf9bac1c" ma:fieldId="{afedf6f4-583d-4414-b8b4-9f98bd7a4a38}" ma:sspId="ec07c698-60f5-424f-b9af-f4c59398b511" ma:termSetId="12161dbb-b36f-4439-aef1-21e7cc9228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f01b81f267a4ae7a066de4ca5a45f7c" ma:index="14" ma:taxonomy="true" ma:internalName="cf01b81f267a4ae7a066de4ca5a45f7c" ma:taxonomyFieldName="Rights_x003a_ProtectiveMarking" ma:displayName="Rights: Protective Marking" ma:readOnly="false" ma:default="3;#Official|0884c477-2e62-47ea-b19c-5af6e91124c5" ma:fieldId="{cf01b81f-267a-4ae7-a066-de4ca5a45f7c}" ma:sspId="ec07c698-60f5-424f-b9af-f4c59398b511" ma:termSetId="7870c18b-dc34-46a1-adf5-a571f0cac88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0e8f78731f34305bd83ee7a944e5d31" ma:index="16" nillable="true" ma:taxonomy="true" ma:internalName="c0e8f78731f34305bd83ee7a944e5d31" ma:taxonomyFieldName="Subject1" ma:displayName="Subject" ma:readOnly="false" ma:default="" ma:fieldId="{c0e8f787-31f3-4305-bd83-ee7a944e5d31}" ma:sspId="ec07c698-60f5-424f-b9af-f4c59398b511" ma:termSetId="33432453-e88c-4baa-94a6-467fc4fc06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bd89a3d90af4054933af136d81ae271" ma:index="18" nillable="true" ma:taxonomy="true" ma:internalName="cbd89a3d90af4054933af136d81ae271" ma:taxonomyFieldName="SiteType" ma:displayName="Site Type" ma:readOnly="false" ma:default="" ma:fieldId="{cbd89a3d-90af-4054-933a-f136d81ae271}" ma:sspId="ec07c698-60f5-424f-b9af-f4c59398b511" ma:termSetId="68f3bd98-4d9d-4839-831a-d4827606df7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d0bfabaa6cb47f7bff41b54a8405b46" ma:index="21" ma:taxonomy="true" ma:internalName="pd0bfabaa6cb47f7bff41b54a8405b46" ma:taxonomyFieldName="OrganisationalUnit" ma:displayName="Organisational Unit" ma:readOnly="false" ma:default="1;#ESFA|f55057f6-e680-4dd8-a168-9494a8b9b0ae" ma:fieldId="{9d0bfaba-a6cb-47f7-bff4-1b54a8405b46}" ma:sspId="ec07c698-60f5-424f-b9af-f4c59398b511" ma:termSetId="b3e263f6-0ab6-425a-b3de-0e67f2faf76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2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af2ac-a357-4f0d-9782-bb69ed9cd5ff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a31fe1bc-11fb-46a7-a03c-a53766e2dc0b}" ma:internalName="TaxCatchAll" ma:showField="CatchAllData" ma:web="e94af2ac-a357-4f0d-9782-bb69ed9cd5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a31fe1bc-11fb-46a7-a03c-a53766e2dc0b}" ma:internalName="TaxCatchAllLabel" ma:readOnly="true" ma:showField="CatchAllDataLabel" ma:web="e94af2ac-a357-4f0d-9782-bb69ed9cd5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3" ma:displayName="Content Type"/>
        <xsd:element ref="dc:title" maxOccurs="1" ma:index="1" ma:displayName="Title"/>
        <xsd:element ref="dc:subject" minOccurs="0" maxOccurs="1"/>
        <xsd:element ref="dc:description" minOccurs="0" maxOccurs="1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tributor xmlns="ba2294b9-6d6a-4c9b-a125-9e4b98f52ed2">
      <UserInfo>
        <DisplayName/>
        <AccountId xsi:nil="true"/>
        <AccountType/>
      </UserInfo>
    </Contributor>
    <e001803101cc486883c488742a9b195f xmlns="ba2294b9-6d6a-4c9b-a125-9e4b98f52ed2">
      <Terms xmlns="http://schemas.microsoft.com/office/infopath/2007/PartnerControls"/>
    </e001803101cc486883c488742a9b195f>
    <cf01b81f267a4ae7a066de4ca5a45f7c xmlns="ba2294b9-6d6a-4c9b-a125-9e4b98f52ed2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0884c477-2e62-47ea-b19c-5af6e91124c5</TermId>
        </TermInfo>
      </Terms>
    </cf01b81f267a4ae7a066de4ca5a45f7c>
    <pd0bfabaa6cb47f7bff41b54a8405b46 xmlns="ba2294b9-6d6a-4c9b-a125-9e4b98f52ed2">
      <Terms xmlns="http://schemas.microsoft.com/office/infopath/2007/PartnerControls">
        <TermInfo xmlns="http://schemas.microsoft.com/office/infopath/2007/PartnerControls">
          <TermName xmlns="http://schemas.microsoft.com/office/infopath/2007/PartnerControls">ESFA</TermName>
          <TermId xmlns="http://schemas.microsoft.com/office/infopath/2007/PartnerControls">f55057f6-e680-4dd8-a168-9494a8b9b0ae</TermId>
        </TermInfo>
      </Terms>
    </pd0bfabaa6cb47f7bff41b54a8405b46>
    <afedf6f4583d4414b8b49f98bd7a4a38 xmlns="ba2294b9-6d6a-4c9b-a125-9e4b98f52ed2">
      <Terms xmlns="http://schemas.microsoft.com/office/infopath/2007/PartnerControls">
        <TermInfo xmlns="http://schemas.microsoft.com/office/infopath/2007/PartnerControls">
          <TermName xmlns="http://schemas.microsoft.com/office/infopath/2007/PartnerControls">ESFA</TermName>
          <TermId xmlns="http://schemas.microsoft.com/office/infopath/2007/PartnerControls">4a323c2c-9aef-47e8-b09b-131faf9bac1c</TermId>
        </TermInfo>
      </Terms>
    </afedf6f4583d4414b8b49f98bd7a4a38>
    <cbd89a3d90af4054933af136d81ae271 xmlns="ba2294b9-6d6a-4c9b-a125-9e4b98f52ed2">
      <Terms xmlns="http://schemas.microsoft.com/office/infopath/2007/PartnerControls"/>
    </cbd89a3d90af4054933af136d81ae271>
    <c0e8f78731f34305bd83ee7a944e5d31 xmlns="ba2294b9-6d6a-4c9b-a125-9e4b98f52ed2">
      <Terms xmlns="http://schemas.microsoft.com/office/infopath/2007/PartnerControls"/>
    </c0e8f78731f34305bd83ee7a944e5d31>
    <_dlc_DocId xmlns="ba2294b9-6d6a-4c9b-a125-9e4b98f52ed2">JH7AAYYXDRK5-135665543-197</_dlc_DocId>
    <_dlc_DocIdUrl xmlns="ba2294b9-6d6a-4c9b-a125-9e4b98f52ed2">
      <Url>https://educationgovuk.sharepoint.com/sites/lveesfa00123/_layouts/15/DocIdRedir.aspx?ID=JH7AAYYXDRK5-135665543-197</Url>
      <Description>JH7AAYYXDRK5-135665543-197</Description>
    </_dlc_DocIdUrl>
    <TaxCatchAll xmlns="e94af2ac-a357-4f0d-9782-bb69ed9cd5ff">
      <Value>3</Value>
      <Value>2</Value>
      <Value>1</Value>
    </TaxCatchAll>
  </documentManagement>
</p:properties>
</file>

<file path=customXml/itemProps1.xml><?xml version="1.0" encoding="utf-8"?>
<ds:datastoreItem xmlns:ds="http://schemas.openxmlformats.org/officeDocument/2006/customXml" ds:itemID="{B19DF382-3AC8-410A-AECC-499FED977A5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F0FE028-FF70-40B5-ADB0-B3A88CEFBD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2294b9-6d6a-4c9b-a125-9e4b98f52ed2"/>
    <ds:schemaRef ds:uri="e94af2ac-a357-4f0d-9782-bb69ed9cd5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D5D69E0-EB2E-440E-BCFE-9B47C8C6F53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FB3A630-410E-44F9-94C4-5A512274A13A}">
  <ds:schemaRefs>
    <ds:schemaRef ds:uri="http://purl.org/dc/terms/"/>
    <ds:schemaRef ds:uri="e94af2ac-a357-4f0d-9782-bb69ed9cd5ff"/>
    <ds:schemaRef ds:uri="http://schemas.microsoft.com/office/2006/documentManagement/types"/>
    <ds:schemaRef ds:uri="ba2294b9-6d6a-4c9b-a125-9e4b98f52ed2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</TotalTime>
  <Words>1419</Words>
  <Application>Microsoft Office PowerPoint</Application>
  <PresentationFormat>On-screen Show (4:3)</PresentationFormat>
  <Paragraphs>222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Office Theme</vt:lpstr>
      <vt:lpstr>  Introduction to T levels and Industry Placements  </vt:lpstr>
      <vt:lpstr>Why are we introducing T Levels?  </vt:lpstr>
      <vt:lpstr>What is a T Level? </vt:lpstr>
      <vt:lpstr>PowerPoint Presentation</vt:lpstr>
      <vt:lpstr>PowerPoint Presentation</vt:lpstr>
      <vt:lpstr>Introducing Industry Placements </vt:lpstr>
      <vt:lpstr>Industry Placements – Policy Update</vt:lpstr>
      <vt:lpstr>Industry Placements – Policy Update</vt:lpstr>
      <vt:lpstr>PowerPoint Presentation</vt:lpstr>
      <vt:lpstr>PowerPoint Presentation</vt:lpstr>
      <vt:lpstr>Contact</vt:lpstr>
      <vt:lpstr>  Jenny Bach Industry Placements  </vt:lpstr>
      <vt:lpstr>Industry placements: key principles</vt:lpstr>
      <vt:lpstr>Industry placements: employer requirements</vt:lpstr>
      <vt:lpstr>Industry placements: models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ESFA PowerPoint template (Arial)</dc:title>
  <dc:creator>Catherine Lawson</dc:creator>
  <cp:lastModifiedBy>Bev MOXON</cp:lastModifiedBy>
  <cp:revision>85</cp:revision>
  <dcterms:created xsi:type="dcterms:W3CDTF">2017-03-30T13:56:40Z</dcterms:created>
  <dcterms:modified xsi:type="dcterms:W3CDTF">2019-06-18T10:18:17Z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2017-03-30T00:00:00Z</vt:filetime>
  </property>
  <property fmtid="{D5CDD505-2E9C-101B-9397-08002B2CF9AE}" pid="3" name="Creator">
    <vt:lpwstr>Acrobat PDFMaker 15 for PowerPoint</vt:lpwstr>
  </property>
  <property fmtid="{D5CDD505-2E9C-101B-9397-08002B2CF9AE}" pid="4" name="LastSaved">
    <vt:filetime>2017-03-30T00:00:00Z</vt:filetime>
  </property>
  <property fmtid="{D5CDD505-2E9C-101B-9397-08002B2CF9AE}" pid="5" name="ContentTypeId">
    <vt:lpwstr>0x01010061B827D2B2699C41B3D164C1E82366EB040000DACF0A8D44B9448A260C3C32612D05</vt:lpwstr>
  </property>
  <property fmtid="{D5CDD505-2E9C-101B-9397-08002B2CF9AE}" pid="6" name="_dlc_DocIdItemGuid">
    <vt:lpwstr>6c945f1e-be2a-4b1f-93b7-3bb8019056a6</vt:lpwstr>
  </property>
  <property fmtid="{D5CDD505-2E9C-101B-9397-08002B2CF9AE}" pid="7" name="Rights:ProtectiveMarking">
    <vt:lpwstr>3;#Official|0884c477-2e62-47ea-b19c-5af6e91124c5</vt:lpwstr>
  </property>
  <property fmtid="{D5CDD505-2E9C-101B-9397-08002B2CF9AE}" pid="8" name="Subject1">
    <vt:lpwstr/>
  </property>
  <property fmtid="{D5CDD505-2E9C-101B-9397-08002B2CF9AE}" pid="9" name="Function">
    <vt:lpwstr/>
  </property>
  <property fmtid="{D5CDD505-2E9C-101B-9397-08002B2CF9AE}" pid="10" name="SiteType">
    <vt:lpwstr/>
  </property>
  <property fmtid="{D5CDD505-2E9C-101B-9397-08002B2CF9AE}" pid="11" name="OrganisationalUnit">
    <vt:lpwstr>1;#ESFA|f55057f6-e680-4dd8-a168-9494a8b9b0ae</vt:lpwstr>
  </property>
  <property fmtid="{D5CDD505-2E9C-101B-9397-08002B2CF9AE}" pid="12" name="Owner">
    <vt:lpwstr>2;#ESFA|4a323c2c-9aef-47e8-b09b-131faf9bac1c</vt:lpwstr>
  </property>
</Properties>
</file>