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92" r:id="rId2"/>
    <p:sldId id="393" r:id="rId3"/>
    <p:sldId id="394" r:id="rId4"/>
    <p:sldId id="405" r:id="rId5"/>
    <p:sldId id="395" r:id="rId6"/>
    <p:sldId id="404" r:id="rId7"/>
    <p:sldId id="397" r:id="rId8"/>
    <p:sldId id="406" r:id="rId9"/>
    <p:sldId id="399" r:id="rId10"/>
    <p:sldId id="407" r:id="rId11"/>
    <p:sldId id="400" r:id="rId12"/>
    <p:sldId id="4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7" d="100"/>
          <a:sy n="67" d="100"/>
        </p:scale>
        <p:origin x="568"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5365D-7F39-447F-BF03-287B4EA238AC}" type="datetimeFigureOut">
              <a:rPr lang="en-GB" smtClean="0"/>
              <a:t>14/10/2021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6AD72-7B9E-4034-A564-9D2554BD985F}" type="slidenum">
              <a:rPr lang="en-GB" smtClean="0"/>
              <a:t>‹#›</a:t>
            </a:fld>
            <a:endParaRPr lang="en-GB" dirty="0"/>
          </a:p>
        </p:txBody>
      </p:sp>
    </p:spTree>
    <p:extLst>
      <p:ext uri="{BB962C8B-B14F-4D97-AF65-F5344CB8AC3E}">
        <p14:creationId xmlns:p14="http://schemas.microsoft.com/office/powerpoint/2010/main" val="113291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449549-2E9B-44AF-B7C8-618A24E6972C}" type="slidenum">
              <a:rPr lang="en-GB" smtClean="0"/>
              <a:t>1</a:t>
            </a:fld>
            <a:endParaRPr lang="en-GB" dirty="0"/>
          </a:p>
        </p:txBody>
      </p:sp>
    </p:spTree>
    <p:extLst>
      <p:ext uri="{BB962C8B-B14F-4D97-AF65-F5344CB8AC3E}">
        <p14:creationId xmlns:p14="http://schemas.microsoft.com/office/powerpoint/2010/main" val="86837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EBE6-4071-4B96-ACAD-D543BE3B9F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06A993-0368-4033-9898-219947535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E6C046-6628-4E6F-A09D-6BB61E92C2A4}"/>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5" name="Footer Placeholder 4">
            <a:extLst>
              <a:ext uri="{FF2B5EF4-FFF2-40B4-BE49-F238E27FC236}">
                <a16:creationId xmlns:a16="http://schemas.microsoft.com/office/drawing/2014/main" id="{05504032-CB1C-46C0-8E6A-99BC3C124A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1783EC-DEB1-490D-A1C0-A25F0185C897}"/>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163204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F6F5F-51FD-41EC-8F6F-3B0D0E21B8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CB85C9-E290-429B-87CD-36BFBB5AD0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0555E6-E2E1-4A71-AB23-45B25A5680BA}"/>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5" name="Footer Placeholder 4">
            <a:extLst>
              <a:ext uri="{FF2B5EF4-FFF2-40B4-BE49-F238E27FC236}">
                <a16:creationId xmlns:a16="http://schemas.microsoft.com/office/drawing/2014/main" id="{4D4532A4-FCE1-4241-8C7A-04239A6AB1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1167AE5-1BC6-4FC7-A618-2CB943D31E2F}"/>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86030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3CB33-E382-4D41-A738-8AA5D60EC8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B8377-AF87-4832-81D9-975B916CA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6D7B0C-9CC6-4CC4-98E0-D56968635B78}"/>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5" name="Footer Placeholder 4">
            <a:extLst>
              <a:ext uri="{FF2B5EF4-FFF2-40B4-BE49-F238E27FC236}">
                <a16:creationId xmlns:a16="http://schemas.microsoft.com/office/drawing/2014/main" id="{B45FAB76-CB35-42F7-AE35-A31E31137BE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6D11F34-8EF7-45E1-9E25-3127FD1EAB79}"/>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256270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7E28-7EA3-4A2C-9C5E-370AB7D27D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353541-B5C9-48D4-B76D-E996530FC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75ED2-52E4-46B6-ACEB-C204F9FA08A9}"/>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5" name="Footer Placeholder 4">
            <a:extLst>
              <a:ext uri="{FF2B5EF4-FFF2-40B4-BE49-F238E27FC236}">
                <a16:creationId xmlns:a16="http://schemas.microsoft.com/office/drawing/2014/main" id="{DCB9D264-2913-40A8-8C98-034E667E80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B009B48-5B57-4F75-ABF8-50E661A6C30A}"/>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82701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4AB3-E252-4787-9029-2DFF296C8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FF056D-7865-417F-90BD-C973473AB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A182D8-36C0-4F8F-A24A-0D43E11BD713}"/>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5" name="Footer Placeholder 4">
            <a:extLst>
              <a:ext uri="{FF2B5EF4-FFF2-40B4-BE49-F238E27FC236}">
                <a16:creationId xmlns:a16="http://schemas.microsoft.com/office/drawing/2014/main" id="{EE1A991D-6D2B-4561-9AD2-FD9769C3768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462C6E9-ACB3-48A6-AF12-423BA8BC72E7}"/>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287170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1F22-4D69-47F8-B14A-409706A0EC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EEC78D-E1E4-449C-A26D-A8D3F8DB9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412735-0C2E-4527-B50E-545FDEF3B3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5FD4B-2598-4C27-8A43-E542B7304222}"/>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6" name="Footer Placeholder 5">
            <a:extLst>
              <a:ext uri="{FF2B5EF4-FFF2-40B4-BE49-F238E27FC236}">
                <a16:creationId xmlns:a16="http://schemas.microsoft.com/office/drawing/2014/main" id="{F03946B2-714C-4969-B5AF-9250F7DBA07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8541FD3-57C2-4495-B839-1177BAD8930D}"/>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294958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8C0E-A569-4E56-A31B-9D59937B79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CAF647-6D82-4BED-A952-4C74F08B1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AAD4C-6D2C-4DD8-8A59-096CBB9F60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CBCF7B-E9FA-48DF-8919-04817EA80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60E591-654E-4163-BEFD-1FA33B43A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CF3105-ECB5-4137-BA44-34B1A51F9CA5}"/>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8" name="Footer Placeholder 7">
            <a:extLst>
              <a:ext uri="{FF2B5EF4-FFF2-40B4-BE49-F238E27FC236}">
                <a16:creationId xmlns:a16="http://schemas.microsoft.com/office/drawing/2014/main" id="{316A5127-9F98-4D92-A7D8-5ACDA1CDE4A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BB53D63-A030-4322-878C-8B5E523A6F9C}"/>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8136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763-8652-45BB-B00A-E0462FFE2C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F60D48-DD4A-49CE-AB30-0FA2E262E627}"/>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4" name="Footer Placeholder 3">
            <a:extLst>
              <a:ext uri="{FF2B5EF4-FFF2-40B4-BE49-F238E27FC236}">
                <a16:creationId xmlns:a16="http://schemas.microsoft.com/office/drawing/2014/main" id="{CB07496A-7DFB-4A3E-9587-5A8915AA24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2709569-B859-45F8-834E-CFDE79A2BE6D}"/>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282940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38466-D87E-4105-9B6E-EF19599E82A8}"/>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3" name="Footer Placeholder 2">
            <a:extLst>
              <a:ext uri="{FF2B5EF4-FFF2-40B4-BE49-F238E27FC236}">
                <a16:creationId xmlns:a16="http://schemas.microsoft.com/office/drawing/2014/main" id="{DD5AE517-A7BC-4E56-A720-1CB452FAFB2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285EDC4-88F7-46A5-B9B1-E911F2DB63AD}"/>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322256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A1DA-0A1C-488C-920F-A61CAADFC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DF7A25-B4BA-4BE1-BC24-D8A283D9B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10BAE0-DF58-484C-A705-7A561461B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51199-7CA0-440B-9098-CA0110D81A31}"/>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6" name="Footer Placeholder 5">
            <a:extLst>
              <a:ext uri="{FF2B5EF4-FFF2-40B4-BE49-F238E27FC236}">
                <a16:creationId xmlns:a16="http://schemas.microsoft.com/office/drawing/2014/main" id="{EF61AAA0-FBAC-47E7-B249-A11159697F0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D9055C-365D-4BA4-8987-2CE386739EC5}"/>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197331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15F2-A3CF-4DF0-9BFD-FC777DAE4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AA7C39-5821-4168-AC12-04A781216C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0727486-7591-40E6-AF47-BC3E14C4E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570B4-C28E-427D-88BA-8F6EDFC52241}"/>
              </a:ext>
            </a:extLst>
          </p:cNvPr>
          <p:cNvSpPr>
            <a:spLocks noGrp="1"/>
          </p:cNvSpPr>
          <p:nvPr>
            <p:ph type="dt" sz="half" idx="10"/>
          </p:nvPr>
        </p:nvSpPr>
        <p:spPr/>
        <p:txBody>
          <a:bodyPr/>
          <a:lstStyle/>
          <a:p>
            <a:fld id="{6E4814BA-FF2A-4CD9-90FB-9703D878E4BF}" type="datetimeFigureOut">
              <a:rPr lang="en-GB" smtClean="0"/>
              <a:t>14/10/2021</a:t>
            </a:fld>
            <a:endParaRPr lang="en-GB" dirty="0"/>
          </a:p>
        </p:txBody>
      </p:sp>
      <p:sp>
        <p:nvSpPr>
          <p:cNvPr id="6" name="Footer Placeholder 5">
            <a:extLst>
              <a:ext uri="{FF2B5EF4-FFF2-40B4-BE49-F238E27FC236}">
                <a16:creationId xmlns:a16="http://schemas.microsoft.com/office/drawing/2014/main" id="{33E25262-4329-4DB8-A03F-5E96510768D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151EF8D-BE18-444F-9DE7-C769E4C6C6C8}"/>
              </a:ext>
            </a:extLst>
          </p:cNvPr>
          <p:cNvSpPr>
            <a:spLocks noGrp="1"/>
          </p:cNvSpPr>
          <p:nvPr>
            <p:ph type="sldNum" sz="quarter" idx="12"/>
          </p:nvPr>
        </p:nvSpPr>
        <p:spPr/>
        <p:txBody>
          <a:bodyPr/>
          <a:lstStyle/>
          <a:p>
            <a:fld id="{E94173E8-5A44-43C2-9153-CCDA17B56B02}" type="slidenum">
              <a:rPr lang="en-GB" smtClean="0"/>
              <a:t>‹#›</a:t>
            </a:fld>
            <a:endParaRPr lang="en-GB" dirty="0"/>
          </a:p>
        </p:txBody>
      </p:sp>
    </p:spTree>
    <p:extLst>
      <p:ext uri="{BB962C8B-B14F-4D97-AF65-F5344CB8AC3E}">
        <p14:creationId xmlns:p14="http://schemas.microsoft.com/office/powerpoint/2010/main" val="412347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CB6B0-8286-4AEB-854E-1020C38B1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D98078-2209-44F5-9776-E557F1832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1272E-B783-4E00-91B1-F56A27CEF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814BA-FF2A-4CD9-90FB-9703D878E4BF}" type="datetimeFigureOut">
              <a:rPr lang="en-GB" smtClean="0"/>
              <a:t>14/10/2021</a:t>
            </a:fld>
            <a:endParaRPr lang="en-GB" dirty="0"/>
          </a:p>
        </p:txBody>
      </p:sp>
      <p:sp>
        <p:nvSpPr>
          <p:cNvPr id="5" name="Footer Placeholder 4">
            <a:extLst>
              <a:ext uri="{FF2B5EF4-FFF2-40B4-BE49-F238E27FC236}">
                <a16:creationId xmlns:a16="http://schemas.microsoft.com/office/drawing/2014/main" id="{094EB258-7214-4710-91B1-D31A9B707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7B10D02-F3AE-4F9F-ABFB-82D20F219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173E8-5A44-43C2-9153-CCDA17B56B02}" type="slidenum">
              <a:rPr lang="en-GB" smtClean="0"/>
              <a:t>‹#›</a:t>
            </a:fld>
            <a:endParaRPr lang="en-GB" dirty="0"/>
          </a:p>
        </p:txBody>
      </p:sp>
    </p:spTree>
    <p:extLst>
      <p:ext uri="{BB962C8B-B14F-4D97-AF65-F5344CB8AC3E}">
        <p14:creationId xmlns:p14="http://schemas.microsoft.com/office/powerpoint/2010/main" val="233969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springboard.uk.net/success-stories/" TargetMode="External"/><Relationship Id="rId2" Type="http://schemas.openxmlformats.org/officeDocument/2006/relationships/hyperlink" Target="https://youtube.com/playlist?list=PLh1dbUP8t0GYo7R35ZqokK6Avb1yWgiS8"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careermap.co.uk/careermag-students-teachers/" TargetMode="External"/><Relationship Id="rId4" Type="http://schemas.openxmlformats.org/officeDocument/2006/relationships/hyperlink" Target="https://www.imperialhotel.co.uk/blog/hotel-news/new-directo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com/playlist?list=PLh1dbUP8t0GYo7R35ZqokK6Avb1yWgiS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pringboard.uk.net/"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zoom.us/j/93726734647?pwd=RDJ1cnFBYUlVbDRZbXJEbEJRR2NUZz0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owergrange.co.uk/"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zoom.us/j/99933253465?pwd=UG41MTFjekZrYWtkUEhFUDVpVURmdz0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maidsheadhotel.co.uk/"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zoom.us/j/95530634069?pwd=SWFSUjMxY1RRVVBKRmRVK3prSHBWQT0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kellingheath.co.uk/"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zoom.us/j/98577318717?pwd=aWVMSG4zK3V2V21yalZJdDhxclVRUT09"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imperialhotel.co.uk/"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zoom.us/j/93170420260?pwd=YUFFdVFxaUVIOUh3VUJSanUyay9XQT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389378" y="451262"/>
            <a:ext cx="11396222" cy="60130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endParaRPr lang="en-GB" dirty="0"/>
          </a:p>
          <a:p>
            <a:endParaRPr lang="en-GB" sz="4800" dirty="0"/>
          </a:p>
          <a:p>
            <a:pPr marL="0" indent="0" algn="ctr">
              <a:buNone/>
            </a:pPr>
            <a:r>
              <a:rPr lang="en-GB" sz="4800" i="1" dirty="0"/>
              <a:t>A Week in the World of…</a:t>
            </a:r>
          </a:p>
          <a:p>
            <a:pPr marL="0" indent="0" algn="ctr">
              <a:buNone/>
            </a:pPr>
            <a:endParaRPr lang="en-GB" sz="2200" dirty="0">
              <a:cs typeface="Cavolini" panose="020B0502040204020203" pitchFamily="66" charset="0"/>
            </a:endParaRPr>
          </a:p>
          <a:p>
            <a:pPr marL="0" indent="0" algn="ctr">
              <a:buNone/>
            </a:pPr>
            <a:r>
              <a:rPr lang="en-GB" sz="6000" b="1" dirty="0">
                <a:latin typeface="Segoe Print" panose="02000600000000000000" pitchFamily="2" charset="0"/>
                <a:cs typeface="Sakkal Majalla" panose="02000000000000000000" pitchFamily="2" charset="-78"/>
              </a:rPr>
              <a:t>Hospitality</a:t>
            </a:r>
          </a:p>
          <a:p>
            <a:pPr marL="0" indent="0" algn="ctr">
              <a:buNone/>
            </a:pPr>
            <a:endParaRPr lang="en-GB" sz="2200" dirty="0">
              <a:cs typeface="Cavolini" panose="020B0502040204020203" pitchFamily="66" charset="0"/>
            </a:endParaRPr>
          </a:p>
          <a:p>
            <a:pPr marL="0" indent="0" algn="ctr">
              <a:buNone/>
            </a:pPr>
            <a:r>
              <a:rPr lang="en-GB" sz="2800" dirty="0">
                <a:cs typeface="Cavolini" panose="020B0502040204020203" pitchFamily="66" charset="0"/>
              </a:rPr>
              <a:t>18</a:t>
            </a:r>
            <a:r>
              <a:rPr lang="en-GB" sz="2800" baseline="30000" dirty="0">
                <a:cs typeface="Cavolini" panose="020B0502040204020203" pitchFamily="66" charset="0"/>
              </a:rPr>
              <a:t>th</a:t>
            </a:r>
            <a:r>
              <a:rPr lang="en-GB" sz="2800" dirty="0">
                <a:cs typeface="Cavolini" panose="020B0502040204020203" pitchFamily="66" charset="0"/>
              </a:rPr>
              <a:t> – 22</a:t>
            </a:r>
            <a:r>
              <a:rPr lang="en-GB" sz="2800" baseline="30000" dirty="0">
                <a:cs typeface="Cavolini" panose="020B0502040204020203" pitchFamily="66" charset="0"/>
              </a:rPr>
              <a:t>nd</a:t>
            </a:r>
            <a:r>
              <a:rPr lang="en-GB" sz="2800" dirty="0">
                <a:cs typeface="Cavolini" panose="020B0502040204020203" pitchFamily="66" charset="0"/>
              </a:rPr>
              <a:t> October 2021</a:t>
            </a:r>
          </a:p>
          <a:p>
            <a:pPr marL="0" indent="0" algn="ctr">
              <a:buNone/>
            </a:pPr>
            <a:r>
              <a:rPr lang="en-GB" sz="4000" dirty="0"/>
              <a:t>Programme of Events...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71" y="577934"/>
            <a:ext cx="2336272" cy="1810483"/>
          </a:xfrm>
          <a:prstGeom prst="rect">
            <a:avLst/>
          </a:prstGeom>
        </p:spPr>
      </p:pic>
    </p:spTree>
    <p:extLst>
      <p:ext uri="{BB962C8B-B14F-4D97-AF65-F5344CB8AC3E}">
        <p14:creationId xmlns:p14="http://schemas.microsoft.com/office/powerpoint/2010/main" val="1901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7" end="7"/>
                                            </p:txEl>
                                          </p:spTgt>
                                        </p:tgtEl>
                                      </p:cBhvr>
                                    </p:animEffect>
                                    <p:animScale>
                                      <p:cBhvr>
                                        <p:cTn id="7" dur="250" autoRev="1" fill="hold"/>
                                        <p:tgtEl>
                                          <p:spTgt spid="4">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609217E-5047-466E-B30E-9896170B31FC}"/>
              </a:ext>
            </a:extLst>
          </p:cNvPr>
          <p:cNvSpPr>
            <a:spLocks noGrp="1"/>
          </p:cNvSpPr>
          <p:nvPr>
            <p:ph type="title"/>
          </p:nvPr>
        </p:nvSpPr>
        <p:spPr>
          <a:xfrm>
            <a:off x="9043697" y="1947860"/>
            <a:ext cx="2613872" cy="2010219"/>
          </a:xfrm>
        </p:spPr>
        <p:txBody>
          <a:bodyPr vert="horz" lIns="91440" tIns="45720" rIns="91440" bIns="45720" rtlCol="0" anchor="ctr">
            <a:normAutofit/>
          </a:bodyPr>
          <a:lstStyle/>
          <a:p>
            <a:r>
              <a:rPr lang="en-US" sz="3600" dirty="0">
                <a:solidFill>
                  <a:srgbClr val="FFFFFF"/>
                </a:solidFill>
              </a:rPr>
              <a:t>Imperial Hotel, Great Yarmouth</a:t>
            </a: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descr="A picture containing sky, building, outdoor&#10;&#10;Description automatically generated">
            <a:extLst>
              <a:ext uri="{FF2B5EF4-FFF2-40B4-BE49-F238E27FC236}">
                <a16:creationId xmlns:a16="http://schemas.microsoft.com/office/drawing/2014/main" id="{8EF2E1A6-FCF9-408A-BCE1-9750BAF59E6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58" r="1558"/>
          <a:stretch>
            <a:fillRect/>
          </a:stretch>
        </p:blipFill>
        <p:spPr>
          <a:xfrm>
            <a:off x="1085850" y="909891"/>
            <a:ext cx="6972300" cy="4873625"/>
          </a:xfrm>
        </p:spPr>
      </p:pic>
    </p:spTree>
    <p:extLst>
      <p:ext uri="{BB962C8B-B14F-4D97-AF65-F5344CB8AC3E}">
        <p14:creationId xmlns:p14="http://schemas.microsoft.com/office/powerpoint/2010/main" val="415180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542B-6B3B-453E-A43A-951E0A41BCBB}"/>
              </a:ext>
            </a:extLst>
          </p:cNvPr>
          <p:cNvSpPr>
            <a:spLocks noGrp="1"/>
          </p:cNvSpPr>
          <p:nvPr>
            <p:ph type="title"/>
          </p:nvPr>
        </p:nvSpPr>
        <p:spPr>
          <a:xfrm>
            <a:off x="771525" y="962025"/>
            <a:ext cx="10515600" cy="841375"/>
          </a:xfrm>
        </p:spPr>
        <p:txBody>
          <a:bodyPr>
            <a:normAutofit fontScale="90000"/>
          </a:bodyPr>
          <a:lstStyle/>
          <a:p>
            <a:br>
              <a:rPr lang="en-GB" u="sng" dirty="0"/>
            </a:br>
            <a:r>
              <a:rPr lang="en-GB" u="sng" dirty="0"/>
              <a:t>Additional Resources…</a:t>
            </a:r>
          </a:p>
        </p:txBody>
      </p:sp>
      <p:sp>
        <p:nvSpPr>
          <p:cNvPr id="3" name="Content Placeholder 2">
            <a:extLst>
              <a:ext uri="{FF2B5EF4-FFF2-40B4-BE49-F238E27FC236}">
                <a16:creationId xmlns:a16="http://schemas.microsoft.com/office/drawing/2014/main" id="{E7B0DF6C-E636-4A35-AC82-7A6725E6873D}"/>
              </a:ext>
            </a:extLst>
          </p:cNvPr>
          <p:cNvSpPr>
            <a:spLocks noGrp="1"/>
          </p:cNvSpPr>
          <p:nvPr>
            <p:ph idx="1"/>
          </p:nvPr>
        </p:nvSpPr>
        <p:spPr>
          <a:xfrm>
            <a:off x="838200" y="2044700"/>
            <a:ext cx="10515600" cy="4292600"/>
          </a:xfrm>
        </p:spPr>
        <p:txBody>
          <a:bodyPr>
            <a:normAutofit fontScale="55000" lnSpcReduction="20000"/>
          </a:bodyPr>
          <a:lstStyle/>
          <a:p>
            <a:pPr marL="0" indent="0">
              <a:buNone/>
            </a:pPr>
            <a:endParaRPr lang="en-GB" dirty="0"/>
          </a:p>
          <a:p>
            <a:pPr marL="0" indent="0">
              <a:buNone/>
            </a:pPr>
            <a:endParaRPr lang="en-GB" dirty="0"/>
          </a:p>
          <a:p>
            <a:pPr marL="0" indent="0">
              <a:buNone/>
            </a:pPr>
            <a:r>
              <a:rPr lang="en-GB" sz="3400" dirty="0"/>
              <a:t>Visit our “A Week in the World of Hospitality” playlist on our WEX Norfolk YouTube channel to view videos about all of the venues who are kindly participating this week!</a:t>
            </a:r>
          </a:p>
          <a:p>
            <a:pPr marL="0" indent="0">
              <a:buNone/>
            </a:pPr>
            <a:r>
              <a:rPr lang="en-GB" sz="3400" dirty="0">
                <a:solidFill>
                  <a:srgbClr val="0070C0"/>
                </a:solidFill>
                <a:hlinkClick r:id="rId2">
                  <a:extLst>
                    <a:ext uri="{A12FA001-AC4F-418D-AE19-62706E023703}">
                      <ahyp:hlinkClr xmlns:ahyp="http://schemas.microsoft.com/office/drawing/2018/hyperlinkcolor" val="tx"/>
                    </a:ext>
                  </a:extLst>
                </a:hlinkClick>
              </a:rPr>
              <a:t>https://youtube.com/playlist?list=PLh1dbUP8t0GYo7R35ZqokK6Avb1yWgiS8</a:t>
            </a:r>
            <a:r>
              <a:rPr lang="en-GB" sz="3400" dirty="0">
                <a:solidFill>
                  <a:srgbClr val="0070C0"/>
                </a:solidFill>
              </a:rPr>
              <a:t> </a:t>
            </a:r>
          </a:p>
          <a:p>
            <a:pPr marL="0" indent="0">
              <a:buNone/>
            </a:pPr>
            <a:endParaRPr lang="en-GB" sz="3400" dirty="0"/>
          </a:p>
          <a:p>
            <a:pPr marL="0" indent="0">
              <a:buNone/>
            </a:pPr>
            <a:r>
              <a:rPr lang="en-GB" sz="3400" b="1" dirty="0"/>
              <a:t>Plus….</a:t>
            </a:r>
          </a:p>
          <a:p>
            <a:pPr marL="0" indent="0">
              <a:lnSpc>
                <a:spcPct val="170000"/>
              </a:lnSpc>
              <a:buNone/>
            </a:pPr>
            <a:r>
              <a:rPr lang="en-GB" sz="3400" dirty="0"/>
              <a:t>Springboard - </a:t>
            </a:r>
            <a:r>
              <a:rPr lang="en-GB" sz="3400" dirty="0">
                <a:solidFill>
                  <a:srgbClr val="0070C0"/>
                </a:solidFill>
                <a:hlinkClick r:id="rId3">
                  <a:extLst>
                    <a:ext uri="{A12FA001-AC4F-418D-AE19-62706E023703}">
                      <ahyp:hlinkClr xmlns:ahyp="http://schemas.microsoft.com/office/drawing/2018/hyperlinkcolor" val="tx"/>
                    </a:ext>
                  </a:extLst>
                </a:hlinkClick>
              </a:rPr>
              <a:t>Springboard success stories - The Springboard Charity &amp; Springboard UK</a:t>
            </a:r>
            <a:endParaRPr lang="en-GB" sz="3400" dirty="0">
              <a:solidFill>
                <a:srgbClr val="0070C0"/>
              </a:solidFill>
            </a:endParaRPr>
          </a:p>
          <a:p>
            <a:pPr marL="0" indent="0">
              <a:lnSpc>
                <a:spcPct val="170000"/>
              </a:lnSpc>
              <a:buNone/>
            </a:pPr>
            <a:r>
              <a:rPr lang="en-GB" sz="3400" dirty="0"/>
              <a:t>Imperial Hotel - </a:t>
            </a:r>
            <a:r>
              <a:rPr lang="en-GB" sz="3400" dirty="0">
                <a:solidFill>
                  <a:srgbClr val="0070C0"/>
                </a:solidFill>
                <a:hlinkClick r:id="rId4">
                  <a:extLst>
                    <a:ext uri="{A12FA001-AC4F-418D-AE19-62706E023703}">
                      <ahyp:hlinkClr xmlns:ahyp="http://schemas.microsoft.com/office/drawing/2018/hyperlinkcolor" val="tx"/>
                    </a:ext>
                  </a:extLst>
                </a:hlinkClick>
              </a:rPr>
              <a:t>Grant becomes at Director at Imperial Hotel</a:t>
            </a:r>
            <a:endParaRPr lang="en-GB" sz="3400" dirty="0">
              <a:solidFill>
                <a:srgbClr val="0070C0"/>
              </a:solidFill>
            </a:endParaRPr>
          </a:p>
          <a:p>
            <a:pPr marL="0" indent="0">
              <a:lnSpc>
                <a:spcPct val="170000"/>
              </a:lnSpc>
              <a:spcAft>
                <a:spcPts val="800"/>
              </a:spcAft>
              <a:buNone/>
            </a:pPr>
            <a:r>
              <a:rPr lang="en-GB" sz="3400" dirty="0">
                <a:effectLst/>
                <a:ea typeface="Times New Roman" panose="02020603050405020304" pitchFamily="18" charset="0"/>
                <a:cs typeface="Times New Roman" panose="02020603050405020304" pitchFamily="18" charset="0"/>
              </a:rPr>
              <a:t>Visit the </a:t>
            </a:r>
            <a:r>
              <a:rPr lang="en-GB" sz="3400" dirty="0">
                <a:ea typeface="Times New Roman" panose="02020603050405020304" pitchFamily="18" charset="0"/>
                <a:cs typeface="Times New Roman" panose="02020603050405020304" pitchFamily="18" charset="0"/>
              </a:rPr>
              <a:t>Careermap website for more resources – </a:t>
            </a:r>
            <a:r>
              <a:rPr lang="en-GB" sz="3400" u="sng" dirty="0">
                <a:solidFill>
                  <a:srgbClr val="0070C0"/>
                </a:solidFill>
                <a:effectLst/>
                <a:ea typeface="Times New Roman" panose="02020603050405020304" pitchFamily="18" charset="0"/>
                <a:cs typeface="Times New Roman" panose="02020603050405020304" pitchFamily="18" charset="0"/>
                <a:hlinkClick r:id="rId5" tooltip="https://careermap.co.uk/careermag-students-teachers/">
                  <a:extLst>
                    <a:ext uri="{A12FA001-AC4F-418D-AE19-62706E023703}">
                      <ahyp:hlinkClr xmlns:ahyp="http://schemas.microsoft.com/office/drawing/2018/hyperlinkcolor" val="tx"/>
                    </a:ext>
                  </a:extLst>
                </a:hlinkClick>
              </a:rPr>
              <a:t>Careermag - Students &amp; Teachers - Careermap</a:t>
            </a:r>
            <a:endParaRPr lang="en-GB" sz="3400" dirty="0">
              <a:solidFill>
                <a:srgbClr val="0070C0"/>
              </a:solidFill>
            </a:endParaRPr>
          </a:p>
          <a:p>
            <a:endParaRPr lang="en-GB" dirty="0"/>
          </a:p>
        </p:txBody>
      </p:sp>
      <p:pic>
        <p:nvPicPr>
          <p:cNvPr id="4" name="Picture 3">
            <a:extLst>
              <a:ext uri="{FF2B5EF4-FFF2-40B4-BE49-F238E27FC236}">
                <a16:creationId xmlns:a16="http://schemas.microsoft.com/office/drawing/2014/main" id="{704ACD06-5C80-47F9-A7EF-E372591316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271" y="206460"/>
            <a:ext cx="1577863" cy="1222758"/>
          </a:xfrm>
          <a:prstGeom prst="rect">
            <a:avLst/>
          </a:prstGeom>
        </p:spPr>
      </p:pic>
    </p:spTree>
    <p:extLst>
      <p:ext uri="{BB962C8B-B14F-4D97-AF65-F5344CB8AC3E}">
        <p14:creationId xmlns:p14="http://schemas.microsoft.com/office/powerpoint/2010/main" val="364897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26F7-CCE8-4888-B0F4-6D0CF35742AF}"/>
              </a:ext>
            </a:extLst>
          </p:cNvPr>
          <p:cNvSpPr>
            <a:spLocks noGrp="1"/>
          </p:cNvSpPr>
          <p:nvPr>
            <p:ph type="title"/>
          </p:nvPr>
        </p:nvSpPr>
        <p:spPr>
          <a:xfrm>
            <a:off x="838200" y="1171575"/>
            <a:ext cx="10515600" cy="720725"/>
          </a:xfrm>
        </p:spPr>
        <p:txBody>
          <a:bodyPr>
            <a:normAutofit fontScale="90000"/>
          </a:bodyPr>
          <a:lstStyle/>
          <a:p>
            <a:br>
              <a:rPr lang="en-GB" u="sng" dirty="0"/>
            </a:br>
            <a:r>
              <a:rPr lang="en-GB" u="sng" dirty="0"/>
              <a:t>…and if you can’t join us on the day?</a:t>
            </a:r>
          </a:p>
        </p:txBody>
      </p:sp>
      <p:sp>
        <p:nvSpPr>
          <p:cNvPr id="3" name="Content Placeholder 2">
            <a:extLst>
              <a:ext uri="{FF2B5EF4-FFF2-40B4-BE49-F238E27FC236}">
                <a16:creationId xmlns:a16="http://schemas.microsoft.com/office/drawing/2014/main" id="{7AD45A00-E55E-4CB1-ADEE-EED7715564CD}"/>
              </a:ext>
            </a:extLst>
          </p:cNvPr>
          <p:cNvSpPr>
            <a:spLocks noGrp="1"/>
          </p:cNvSpPr>
          <p:nvPr>
            <p:ph idx="1"/>
          </p:nvPr>
        </p:nvSpPr>
        <p:spPr>
          <a:xfrm>
            <a:off x="715617" y="2628900"/>
            <a:ext cx="10638183" cy="3505200"/>
          </a:xfrm>
        </p:spPr>
        <p:txBody>
          <a:bodyPr>
            <a:normAutofit fontScale="92500" lnSpcReduction="10000"/>
          </a:bodyPr>
          <a:lstStyle/>
          <a:p>
            <a:pPr marL="0" indent="0">
              <a:buNone/>
            </a:pPr>
            <a:r>
              <a:rPr lang="en-GB" sz="2600" b="1" dirty="0"/>
              <a:t>Live Q&amp;A sessions</a:t>
            </a:r>
            <a:r>
              <a:rPr lang="en-GB" sz="2600" dirty="0"/>
              <a:t> will also be recorded and uploaded to our YouTube channel at the end of the week, so if you’re not able to join us live, you can watch the session at a later date on the same dedicated playlist at:</a:t>
            </a:r>
          </a:p>
          <a:p>
            <a:pPr marL="0" indent="0">
              <a:buNone/>
            </a:pPr>
            <a:endParaRPr lang="en-GB" sz="2600" dirty="0"/>
          </a:p>
          <a:p>
            <a:pPr marL="0" indent="0">
              <a:buNone/>
            </a:pPr>
            <a:r>
              <a:rPr lang="en-GB" sz="2600" dirty="0">
                <a:solidFill>
                  <a:srgbClr val="0070C0"/>
                </a:solidFill>
                <a:hlinkClick r:id="rId2">
                  <a:extLst>
                    <a:ext uri="{A12FA001-AC4F-418D-AE19-62706E023703}">
                      <ahyp:hlinkClr xmlns:ahyp="http://schemas.microsoft.com/office/drawing/2018/hyperlinkcolor" val="tx"/>
                    </a:ext>
                  </a:extLst>
                </a:hlinkClick>
              </a:rPr>
              <a:t>https://youtube.com/playlist?list=PLh1dbUP8t0GYo7R35ZqokK6Avb1yWgiS8</a:t>
            </a:r>
            <a:r>
              <a:rPr lang="en-GB" sz="2600" dirty="0">
                <a:solidFill>
                  <a:srgbClr val="0070C0"/>
                </a:solidFill>
              </a:rPr>
              <a:t> </a:t>
            </a:r>
          </a:p>
          <a:p>
            <a:pPr marL="0" indent="0">
              <a:buNone/>
            </a:pPr>
            <a:endParaRPr lang="en-GB" sz="2600" dirty="0"/>
          </a:p>
          <a:p>
            <a:pPr marL="0" indent="0">
              <a:buNone/>
            </a:pPr>
            <a:r>
              <a:rPr lang="en-GB" sz="2600" dirty="0"/>
              <a:t>Please feel free to view video resources as many times as you like, but we ask that you do not share any resources outside of the school environment or on any social media platforms.  Thank you.</a:t>
            </a:r>
            <a:r>
              <a:rPr lang="en-GB" b="1" dirty="0"/>
              <a:t> </a:t>
            </a:r>
            <a:endParaRPr lang="en-GB" dirty="0"/>
          </a:p>
          <a:p>
            <a:endParaRPr lang="en-GB" dirty="0"/>
          </a:p>
        </p:txBody>
      </p:sp>
      <p:pic>
        <p:nvPicPr>
          <p:cNvPr id="4" name="Picture 3">
            <a:extLst>
              <a:ext uri="{FF2B5EF4-FFF2-40B4-BE49-F238E27FC236}">
                <a16:creationId xmlns:a16="http://schemas.microsoft.com/office/drawing/2014/main" id="{253A6BFC-7124-4C41-853F-90E0C0DB8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71" y="206460"/>
            <a:ext cx="1577863" cy="1222758"/>
          </a:xfrm>
          <a:prstGeom prst="rect">
            <a:avLst/>
          </a:prstGeom>
        </p:spPr>
      </p:pic>
    </p:spTree>
    <p:extLst>
      <p:ext uri="{BB962C8B-B14F-4D97-AF65-F5344CB8AC3E}">
        <p14:creationId xmlns:p14="http://schemas.microsoft.com/office/powerpoint/2010/main" val="169084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76517-9E7E-429F-970A-006A49986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76" y="317771"/>
            <a:ext cx="1577863" cy="1222758"/>
          </a:xfrm>
          <a:prstGeom prst="rect">
            <a:avLst/>
          </a:prstGeom>
        </p:spPr>
      </p:pic>
      <p:sp>
        <p:nvSpPr>
          <p:cNvPr id="10" name="Title 9">
            <a:extLst>
              <a:ext uri="{FF2B5EF4-FFF2-40B4-BE49-F238E27FC236}">
                <a16:creationId xmlns:a16="http://schemas.microsoft.com/office/drawing/2014/main" id="{315B84AF-0D20-4047-B6E7-127992419ECE}"/>
              </a:ext>
            </a:extLst>
          </p:cNvPr>
          <p:cNvSpPr>
            <a:spLocks noGrp="1"/>
          </p:cNvSpPr>
          <p:nvPr>
            <p:ph type="title"/>
          </p:nvPr>
        </p:nvSpPr>
        <p:spPr>
          <a:xfrm>
            <a:off x="838200" y="1769727"/>
            <a:ext cx="10515600" cy="443513"/>
          </a:xfrm>
        </p:spPr>
        <p:txBody>
          <a:bodyPr>
            <a:normAutofit fontScale="90000"/>
          </a:bodyPr>
          <a:lstStyle/>
          <a:p>
            <a:pPr algn="ctr"/>
            <a:r>
              <a:rPr lang="en-GB" u="sng" dirty="0"/>
              <a:t>Monday 18</a:t>
            </a:r>
            <a:r>
              <a:rPr lang="en-GB" u="sng" baseline="30000" dirty="0"/>
              <a:t>th</a:t>
            </a:r>
            <a:r>
              <a:rPr lang="en-GB" u="sng" dirty="0"/>
              <a:t> October, 2.00-3.00pm</a:t>
            </a:r>
          </a:p>
        </p:txBody>
      </p:sp>
      <p:sp>
        <p:nvSpPr>
          <p:cNvPr id="11" name="Content Placeholder 10">
            <a:extLst>
              <a:ext uri="{FF2B5EF4-FFF2-40B4-BE49-F238E27FC236}">
                <a16:creationId xmlns:a16="http://schemas.microsoft.com/office/drawing/2014/main" id="{504587E8-C080-4EB4-AB19-5DC3295F9142}"/>
              </a:ext>
            </a:extLst>
          </p:cNvPr>
          <p:cNvSpPr>
            <a:spLocks noGrp="1"/>
          </p:cNvSpPr>
          <p:nvPr>
            <p:ph idx="1"/>
          </p:nvPr>
        </p:nvSpPr>
        <p:spPr>
          <a:xfrm>
            <a:off x="838200" y="2671637"/>
            <a:ext cx="10515600" cy="3842285"/>
          </a:xfrm>
        </p:spPr>
        <p:txBody>
          <a:bodyPr>
            <a:normAutofit/>
          </a:bodyPr>
          <a:lstStyle/>
          <a:p>
            <a:pPr marL="0" indent="0" algn="ctr">
              <a:buNone/>
            </a:pPr>
            <a:r>
              <a:rPr lang="en-GB" sz="2400" dirty="0"/>
              <a:t>Live Q&amp;A with Patricia </a:t>
            </a:r>
            <a:r>
              <a:rPr lang="en-GB" sz="2400" dirty="0">
                <a:effectLst/>
                <a:ea typeface="Calibri" panose="020F0502020204030204" pitchFamily="34" charset="0"/>
                <a:cs typeface="Times New Roman" panose="02020603050405020304" pitchFamily="18" charset="0"/>
              </a:rPr>
              <a:t>Teixeira, Out Reach Co-Ordinator from Springboard UK</a:t>
            </a:r>
            <a:endParaRPr lang="en-GB" sz="2400" dirty="0"/>
          </a:p>
          <a:p>
            <a:pPr marL="0" indent="0">
              <a:buNone/>
            </a:pPr>
            <a:endParaRPr lang="en-GB" sz="1200" dirty="0"/>
          </a:p>
          <a:p>
            <a:pPr marL="0" indent="0">
              <a:buNone/>
            </a:pPr>
            <a:r>
              <a:rPr lang="en-GB" sz="1500" i="0" dirty="0">
                <a:effectLst/>
              </a:rPr>
              <a:t>Springboard nurture young people into careers in hospitality, leisure and tourism by equipping them with the inspiration, knowledge, skills, advice and guidance they need.  They </a:t>
            </a:r>
            <a:r>
              <a:rPr lang="en-GB" sz="1500" dirty="0"/>
              <a:t>offer a</a:t>
            </a:r>
            <a:r>
              <a:rPr lang="en-GB" sz="1500" i="0" dirty="0">
                <a:effectLst/>
              </a:rPr>
              <a:t>ward-winning education programmes in schools, colleges and universities and provide specialis</a:t>
            </a:r>
            <a:r>
              <a:rPr lang="en-GB" sz="1500" dirty="0"/>
              <a:t>t careers information, advice and guidance </a:t>
            </a:r>
            <a:r>
              <a:rPr lang="en-GB" sz="1500" i="0" dirty="0">
                <a:effectLst/>
              </a:rPr>
              <a:t>to inform and guide young people.  Springboard promote hospitality, leisure and tourism as a great place to work, providing worthwhile and inspirational careers. </a:t>
            </a:r>
          </a:p>
          <a:p>
            <a:pPr marL="0" indent="0">
              <a:buNone/>
            </a:pPr>
            <a:r>
              <a:rPr lang="en-GB" sz="1600" dirty="0">
                <a:solidFill>
                  <a:srgbClr val="7030A0"/>
                </a:solidFill>
                <a:hlinkClick r:id="rId3">
                  <a:extLst>
                    <a:ext uri="{A12FA001-AC4F-418D-AE19-62706E023703}">
                      <ahyp:hlinkClr xmlns:ahyp="http://schemas.microsoft.com/office/drawing/2018/hyperlinkcolor" val="tx"/>
                    </a:ext>
                  </a:extLst>
                </a:hlinkClick>
              </a:rPr>
              <a:t>Home - The Springboard Charity &amp; Springboard UK</a:t>
            </a:r>
            <a:endParaRPr lang="en-GB" sz="1600" dirty="0">
              <a:solidFill>
                <a:srgbClr val="7030A0"/>
              </a:solidFill>
            </a:endParaRPr>
          </a:p>
          <a:p>
            <a:pPr marL="0" indent="0" algn="ctr">
              <a:buNone/>
            </a:pPr>
            <a:endParaRPr lang="en-GB" sz="1600" dirty="0">
              <a:effectLst/>
              <a:latin typeface="Calibri" panose="020F0502020204030204" pitchFamily="34" charset="0"/>
              <a:ea typeface="Calibri" panose="020F0502020204030204" pitchFamily="34" charset="0"/>
            </a:endParaRPr>
          </a:p>
          <a:p>
            <a:pPr marL="0" indent="0" algn="ctr">
              <a:buNone/>
            </a:pPr>
            <a:r>
              <a:rPr lang="en-GB" sz="1600" dirty="0">
                <a:effectLst/>
                <a:latin typeface="Calibri" panose="020F0502020204030204" pitchFamily="34" charset="0"/>
                <a:ea typeface="Calibri" panose="020F0502020204030204" pitchFamily="34" charset="0"/>
              </a:rPr>
              <a:t>Join Zoom Meeting </a:t>
            </a:r>
            <a:br>
              <a:rPr lang="en-GB" sz="1600" dirty="0">
                <a:effectLst/>
                <a:latin typeface="Calibri" panose="020F0502020204030204" pitchFamily="34" charset="0"/>
                <a:ea typeface="Calibri" panose="020F0502020204030204" pitchFamily="34" charset="0"/>
              </a:rPr>
            </a:br>
            <a:r>
              <a:rPr lang="en-GB" sz="1600" u="sng" dirty="0">
                <a:solidFill>
                  <a:srgbClr val="0000FF"/>
                </a:solidFill>
                <a:effectLst/>
                <a:latin typeface="Calibri" panose="020F0502020204030204" pitchFamily="34" charset="0"/>
                <a:ea typeface="Calibri" panose="020F0502020204030204" pitchFamily="34" charset="0"/>
                <a:hlinkClick r:id="rId4"/>
              </a:rPr>
              <a:t>https://zoom.us/j/93726734647?pwd=RDJ1cnFBYUlVbDRZbXJEbEJRR2NUZz09</a:t>
            </a:r>
            <a:r>
              <a:rPr lang="en-GB" sz="1600" dirty="0">
                <a:effectLst/>
                <a:latin typeface="Calibri" panose="020F0502020204030204" pitchFamily="34" charset="0"/>
                <a:ea typeface="Calibri" panose="020F0502020204030204" pitchFamily="34" charset="0"/>
              </a:rPr>
              <a:t> </a:t>
            </a:r>
          </a:p>
          <a:p>
            <a:pPr marL="0" indent="0" algn="ctr">
              <a:buNone/>
            </a:pPr>
            <a:r>
              <a:rPr lang="en-GB" sz="1600" dirty="0">
                <a:effectLst/>
                <a:latin typeface="Calibri" panose="020F0502020204030204" pitchFamily="34" charset="0"/>
                <a:ea typeface="Calibri" panose="020F0502020204030204" pitchFamily="34" charset="0"/>
              </a:rPr>
              <a:t>Meeting ID: 937 2673 4647 </a:t>
            </a:r>
            <a:br>
              <a:rPr lang="en-GB" sz="1600" dirty="0">
                <a:effectLst/>
                <a:latin typeface="Calibri" panose="020F0502020204030204" pitchFamily="34" charset="0"/>
                <a:ea typeface="Calibri" panose="020F0502020204030204" pitchFamily="34" charset="0"/>
              </a:rPr>
            </a:br>
            <a:r>
              <a:rPr lang="en-GB" sz="1600" dirty="0">
                <a:effectLst/>
                <a:latin typeface="Calibri" panose="020F0502020204030204" pitchFamily="34" charset="0"/>
                <a:ea typeface="Calibri" panose="020F0502020204030204" pitchFamily="34" charset="0"/>
              </a:rPr>
              <a:t>Passcode: kx18fW </a:t>
            </a:r>
          </a:p>
          <a:p>
            <a:pPr marL="0" indent="0">
              <a:buNone/>
            </a:pPr>
            <a:endParaRPr lang="en-GB" sz="2600" dirty="0"/>
          </a:p>
        </p:txBody>
      </p:sp>
      <p:pic>
        <p:nvPicPr>
          <p:cNvPr id="5" name="Picture 4" descr="Logo, company name&#10;&#10;Description automatically generated">
            <a:extLst>
              <a:ext uri="{FF2B5EF4-FFF2-40B4-BE49-F238E27FC236}">
                <a16:creationId xmlns:a16="http://schemas.microsoft.com/office/drawing/2014/main" id="{7C7E93CD-EC32-433E-BB38-15EE3362F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5440" y="234170"/>
            <a:ext cx="3113313" cy="1222758"/>
          </a:xfrm>
          <a:prstGeom prst="rect">
            <a:avLst/>
          </a:prstGeom>
        </p:spPr>
      </p:pic>
    </p:spTree>
    <p:extLst>
      <p:ext uri="{BB962C8B-B14F-4D97-AF65-F5344CB8AC3E}">
        <p14:creationId xmlns:p14="http://schemas.microsoft.com/office/powerpoint/2010/main" val="80518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C1EE74-302A-4260-BEDE-B282C3A77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73" y="344078"/>
            <a:ext cx="1577863" cy="1222758"/>
          </a:xfrm>
          <a:prstGeom prst="rect">
            <a:avLst/>
          </a:prstGeom>
        </p:spPr>
      </p:pic>
      <p:sp>
        <p:nvSpPr>
          <p:cNvPr id="4" name="Title 9">
            <a:extLst>
              <a:ext uri="{FF2B5EF4-FFF2-40B4-BE49-F238E27FC236}">
                <a16:creationId xmlns:a16="http://schemas.microsoft.com/office/drawing/2014/main" id="{74890F0A-D4D3-4C49-B0BF-A2F2DB85AA4D}"/>
              </a:ext>
            </a:extLst>
          </p:cNvPr>
          <p:cNvSpPr txBox="1">
            <a:spLocks/>
          </p:cNvSpPr>
          <p:nvPr/>
        </p:nvSpPr>
        <p:spPr>
          <a:xfrm>
            <a:off x="838200" y="1568659"/>
            <a:ext cx="10515600" cy="5505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u="sng" dirty="0"/>
              <a:t>Tuesday 19</a:t>
            </a:r>
            <a:r>
              <a:rPr lang="en-GB" sz="4000" u="sng" baseline="30000" dirty="0"/>
              <a:t>th</a:t>
            </a:r>
            <a:r>
              <a:rPr lang="en-GB" sz="4000" u="sng" dirty="0"/>
              <a:t> October, 2.00-3.00pm</a:t>
            </a:r>
          </a:p>
        </p:txBody>
      </p:sp>
      <p:sp>
        <p:nvSpPr>
          <p:cNvPr id="5" name="Content Placeholder 10">
            <a:extLst>
              <a:ext uri="{FF2B5EF4-FFF2-40B4-BE49-F238E27FC236}">
                <a16:creationId xmlns:a16="http://schemas.microsoft.com/office/drawing/2014/main" id="{44F11955-D7DD-4ACD-A8ED-5C8C4B3FD0D7}"/>
              </a:ext>
            </a:extLst>
          </p:cNvPr>
          <p:cNvSpPr txBox="1">
            <a:spLocks/>
          </p:cNvSpPr>
          <p:nvPr/>
        </p:nvSpPr>
        <p:spPr>
          <a:xfrm>
            <a:off x="838200" y="2671637"/>
            <a:ext cx="10515600" cy="38422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Live Q&amp;A with Richard </a:t>
            </a:r>
            <a:r>
              <a:rPr lang="en-GB" sz="2400" dirty="0" err="1"/>
              <a:t>Fannon</a:t>
            </a:r>
            <a:r>
              <a:rPr lang="en-GB" sz="2400" dirty="0"/>
              <a:t> of Stower Grange Hotel &amp; Restaurant, Drayton, Norwich</a:t>
            </a:r>
            <a:endParaRPr lang="en-GB" sz="1200" dirty="0">
              <a:latin typeface="+mj-lt"/>
            </a:endParaRPr>
          </a:p>
          <a:p>
            <a:pPr marL="0" indent="0" algn="l">
              <a:buNone/>
            </a:pPr>
            <a:endParaRPr lang="en-GB" sz="1400" b="0" i="0" dirty="0">
              <a:solidFill>
                <a:srgbClr val="3D3A21"/>
              </a:solidFill>
              <a:effectLst/>
            </a:endParaRPr>
          </a:p>
          <a:p>
            <a:pPr marL="0" indent="0" algn="l">
              <a:buNone/>
            </a:pPr>
            <a:r>
              <a:rPr lang="en-GB" sz="1400" b="0" i="0" dirty="0">
                <a:effectLst/>
              </a:rPr>
              <a:t>Join us as we talk to Richard </a:t>
            </a:r>
            <a:r>
              <a:rPr lang="en-GB" sz="1400" b="0" i="0" dirty="0" err="1">
                <a:effectLst/>
              </a:rPr>
              <a:t>Fannon</a:t>
            </a:r>
            <a:r>
              <a:rPr lang="en-GB" sz="1400" b="0" i="0" dirty="0">
                <a:effectLst/>
              </a:rPr>
              <a:t>, the Proprietor of Stower Grange, a 3-star, luxury country house hotel</a:t>
            </a:r>
            <a:r>
              <a:rPr lang="en-GB" sz="1400" dirty="0"/>
              <a:t> in </a:t>
            </a:r>
            <a:r>
              <a:rPr lang="en-GB" sz="1400" b="0" i="0" dirty="0">
                <a:effectLst/>
              </a:rPr>
              <a:t>Drayton, just 4 miles </a:t>
            </a:r>
            <a:r>
              <a:rPr lang="en-GB" sz="1400" dirty="0"/>
              <a:t>from the centre of Norwich.  The hotel </a:t>
            </a:r>
            <a:r>
              <a:rPr lang="en-GB" sz="1400" b="0" i="0" dirty="0">
                <a:effectLst/>
              </a:rPr>
              <a:t>is set in a 17</a:t>
            </a:r>
            <a:r>
              <a:rPr lang="en-GB" sz="1400" b="0" i="0" baseline="30000" dirty="0">
                <a:effectLst/>
              </a:rPr>
              <a:t>th</a:t>
            </a:r>
            <a:r>
              <a:rPr lang="en-GB" sz="1400" b="0" i="0" dirty="0">
                <a:effectLst/>
              </a:rPr>
              <a:t> century former rectory, and </a:t>
            </a:r>
            <a:r>
              <a:rPr lang="en-GB" sz="1400" dirty="0"/>
              <a:t>has </a:t>
            </a:r>
            <a:r>
              <a:rPr lang="en-GB" sz="1400" b="0" i="0" dirty="0">
                <a:effectLst/>
              </a:rPr>
              <a:t>11 spaciou</a:t>
            </a:r>
            <a:r>
              <a:rPr lang="en-GB" sz="1400" dirty="0"/>
              <a:t>s </a:t>
            </a:r>
            <a:r>
              <a:rPr lang="en-GB" sz="1400" dirty="0" err="1"/>
              <a:t>en</a:t>
            </a:r>
            <a:r>
              <a:rPr lang="en-GB" sz="1400" dirty="0"/>
              <a:t>-suite </a:t>
            </a:r>
            <a:r>
              <a:rPr lang="en-GB" sz="1400" b="0" i="0" dirty="0">
                <a:effectLst/>
              </a:rPr>
              <a:t>bedrooms, a bar and an </a:t>
            </a:r>
            <a:r>
              <a:rPr lang="en-GB" sz="1400" i="0" u="none" strike="noStrike" dirty="0">
                <a:effectLst/>
              </a:rPr>
              <a:t>AA-Rosette restaurant</a:t>
            </a:r>
            <a:r>
              <a:rPr lang="en-GB" sz="1400" i="0" dirty="0">
                <a:effectLst/>
              </a:rPr>
              <a:t> </a:t>
            </a:r>
            <a:r>
              <a:rPr lang="en-GB" sz="1400" b="0" i="0" dirty="0">
                <a:effectLst/>
              </a:rPr>
              <a:t>overlooking the gardens.  The hotel is open all year round and </a:t>
            </a:r>
            <a:r>
              <a:rPr lang="en-GB" sz="1400" dirty="0"/>
              <a:t>is licensed to hold civil wedding ceremonies, </a:t>
            </a:r>
            <a:r>
              <a:rPr lang="en-GB" sz="1400" b="0" i="0" dirty="0">
                <a:effectLst/>
              </a:rPr>
              <a:t>and also offers meeting and </a:t>
            </a:r>
            <a:r>
              <a:rPr lang="en-GB" sz="1400" dirty="0"/>
              <a:t>conference facilities. </a:t>
            </a:r>
            <a:endParaRPr lang="en-GB" sz="1400" b="0" i="0" dirty="0">
              <a:effectLst/>
            </a:endParaRPr>
          </a:p>
          <a:p>
            <a:pPr marL="0" indent="0" algn="l">
              <a:buNone/>
            </a:pPr>
            <a:r>
              <a:rPr lang="en-GB" sz="1600" dirty="0">
                <a:solidFill>
                  <a:schemeClr val="accent6">
                    <a:lumMod val="75000"/>
                  </a:schemeClr>
                </a:solidFill>
                <a:hlinkClick r:id="rId3">
                  <a:extLst>
                    <a:ext uri="{A12FA001-AC4F-418D-AE19-62706E023703}">
                      <ahyp:hlinkClr xmlns:ahyp="http://schemas.microsoft.com/office/drawing/2018/hyperlinkcolor" val="tx"/>
                    </a:ext>
                  </a:extLst>
                </a:hlinkClick>
              </a:rPr>
              <a:t>Stower Grange Hotel, Restaurant &amp; Norfolk Wedding Venue Norwich, Norfolk</a:t>
            </a:r>
            <a:endParaRPr lang="en-GB" sz="1600" dirty="0">
              <a:solidFill>
                <a:schemeClr val="accent6">
                  <a:lumMod val="75000"/>
                </a:schemeClr>
              </a:solidFill>
            </a:endParaRPr>
          </a:p>
          <a:p>
            <a:pPr marL="0" indent="0" algn="ctr">
              <a:buNone/>
            </a:pPr>
            <a:endParaRPr lang="en-GB" sz="1600" dirty="0">
              <a:effectLst/>
              <a:latin typeface="Calibri" panose="020F0502020204030204" pitchFamily="34" charset="0"/>
              <a:ea typeface="Calibri" panose="020F0502020204030204" pitchFamily="34" charset="0"/>
            </a:endParaRPr>
          </a:p>
          <a:p>
            <a:pPr marL="0" indent="0" algn="ctr">
              <a:buNone/>
            </a:pPr>
            <a:r>
              <a:rPr lang="en-GB" sz="1600" dirty="0">
                <a:effectLst/>
                <a:latin typeface="Calibri" panose="020F0502020204030204" pitchFamily="34" charset="0"/>
                <a:ea typeface="Calibri" panose="020F0502020204030204" pitchFamily="34" charset="0"/>
              </a:rPr>
              <a:t>Join Zoom Meeting </a:t>
            </a:r>
            <a:br>
              <a:rPr lang="en-GB" sz="1600" dirty="0">
                <a:effectLst/>
                <a:latin typeface="Calibri" panose="020F0502020204030204" pitchFamily="34" charset="0"/>
                <a:ea typeface="Calibri" panose="020F0502020204030204" pitchFamily="34" charset="0"/>
              </a:rPr>
            </a:br>
            <a:r>
              <a:rPr lang="en-GB" sz="1600" u="sng" dirty="0">
                <a:solidFill>
                  <a:srgbClr val="0000FF"/>
                </a:solidFill>
                <a:effectLst/>
                <a:latin typeface="Calibri" panose="020F0502020204030204" pitchFamily="34" charset="0"/>
                <a:ea typeface="Calibri" panose="020F0502020204030204" pitchFamily="34" charset="0"/>
                <a:hlinkClick r:id="rId4"/>
              </a:rPr>
              <a:t>https://zoom.us/j/99933253465?pwd=UG41MTFjekZrYWtkUEhFUDVpVURmdz09</a:t>
            </a:r>
            <a:r>
              <a:rPr lang="en-GB" sz="1600" dirty="0">
                <a:effectLst/>
                <a:latin typeface="Calibri" panose="020F0502020204030204" pitchFamily="34" charset="0"/>
                <a:ea typeface="Calibri" panose="020F0502020204030204" pitchFamily="34" charset="0"/>
              </a:rPr>
              <a:t> </a:t>
            </a:r>
          </a:p>
          <a:p>
            <a:pPr marL="0" indent="0" algn="ctr">
              <a:buNone/>
            </a:pPr>
            <a:r>
              <a:rPr lang="en-GB" sz="1600" dirty="0">
                <a:effectLst/>
                <a:latin typeface="Calibri" panose="020F0502020204030204" pitchFamily="34" charset="0"/>
                <a:ea typeface="Calibri" panose="020F0502020204030204" pitchFamily="34" charset="0"/>
              </a:rPr>
              <a:t>Meeting ID: 999 3325 3465 </a:t>
            </a:r>
            <a:br>
              <a:rPr lang="en-GB" sz="1600" dirty="0">
                <a:effectLst/>
                <a:latin typeface="Calibri" panose="020F0502020204030204" pitchFamily="34" charset="0"/>
                <a:ea typeface="Calibri" panose="020F0502020204030204" pitchFamily="34" charset="0"/>
              </a:rPr>
            </a:br>
            <a:r>
              <a:rPr lang="en-GB" sz="1600" dirty="0">
                <a:effectLst/>
                <a:latin typeface="Calibri" panose="020F0502020204030204" pitchFamily="34" charset="0"/>
                <a:ea typeface="Calibri" panose="020F0502020204030204" pitchFamily="34" charset="0"/>
              </a:rPr>
              <a:t>Passcode: YDjvK2 </a:t>
            </a:r>
          </a:p>
          <a:p>
            <a:pPr marL="0" indent="0">
              <a:buFont typeface="Arial" panose="020B0604020202020204" pitchFamily="34" charset="0"/>
              <a:buNone/>
            </a:pPr>
            <a:endParaRPr lang="en-GB" sz="2600" dirty="0">
              <a:solidFill>
                <a:schemeClr val="accent6">
                  <a:lumMod val="75000"/>
                </a:schemeClr>
              </a:solidFill>
            </a:endParaRPr>
          </a:p>
        </p:txBody>
      </p:sp>
      <p:pic>
        <p:nvPicPr>
          <p:cNvPr id="8" name="Picture 7" descr="Text, logo&#10;&#10;Description automatically generated">
            <a:extLst>
              <a:ext uri="{FF2B5EF4-FFF2-40B4-BE49-F238E27FC236}">
                <a16:creationId xmlns:a16="http://schemas.microsoft.com/office/drawing/2014/main" id="{F8998626-5E5D-4012-8D7A-E50C333E3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246" y="577935"/>
            <a:ext cx="2857500" cy="514350"/>
          </a:xfrm>
          <a:prstGeom prst="rect">
            <a:avLst/>
          </a:prstGeom>
        </p:spPr>
      </p:pic>
    </p:spTree>
    <p:extLst>
      <p:ext uri="{BB962C8B-B14F-4D97-AF65-F5344CB8AC3E}">
        <p14:creationId xmlns:p14="http://schemas.microsoft.com/office/powerpoint/2010/main" val="284841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609217E-5047-466E-B30E-9896170B31F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Stower Grange Hotel, Drayton, Norwich</a:t>
            </a:r>
            <a:endParaRPr lang="en-US" sz="3600" dirty="0">
              <a:solidFill>
                <a:srgbClr val="FFFFFF"/>
              </a:solidFill>
            </a:endParaRPr>
          </a:p>
        </p:txBody>
      </p:sp>
      <p:sp>
        <p:nvSpPr>
          <p:cNvPr id="3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picture containing grass, sky, outdoor, building&#10;&#10;Description automatically generated">
            <a:extLst>
              <a:ext uri="{FF2B5EF4-FFF2-40B4-BE49-F238E27FC236}">
                <a16:creationId xmlns:a16="http://schemas.microsoft.com/office/drawing/2014/main" id="{F155FE90-92F0-4F2F-8FB7-001846BE33F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385" b="8114"/>
          <a:stretch/>
        </p:blipFill>
        <p:spPr>
          <a:xfrm>
            <a:off x="976251" y="942538"/>
            <a:ext cx="7163222" cy="4808332"/>
          </a:xfrm>
          <a:prstGeom prst="rect">
            <a:avLst/>
          </a:prstGeom>
          <a:effectLst/>
        </p:spPr>
      </p:pic>
    </p:spTree>
    <p:extLst>
      <p:ext uri="{BB962C8B-B14F-4D97-AF65-F5344CB8AC3E}">
        <p14:creationId xmlns:p14="http://schemas.microsoft.com/office/powerpoint/2010/main" val="99818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C1EE74-302A-4260-BEDE-B282C3A77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022" y="325603"/>
            <a:ext cx="1577863" cy="1222758"/>
          </a:xfrm>
          <a:prstGeom prst="rect">
            <a:avLst/>
          </a:prstGeom>
        </p:spPr>
      </p:pic>
      <p:sp>
        <p:nvSpPr>
          <p:cNvPr id="4" name="Title 9">
            <a:extLst>
              <a:ext uri="{FF2B5EF4-FFF2-40B4-BE49-F238E27FC236}">
                <a16:creationId xmlns:a16="http://schemas.microsoft.com/office/drawing/2014/main" id="{74890F0A-D4D3-4C49-B0BF-A2F2DB85AA4D}"/>
              </a:ext>
            </a:extLst>
          </p:cNvPr>
          <p:cNvSpPr txBox="1">
            <a:spLocks/>
          </p:cNvSpPr>
          <p:nvPr/>
        </p:nvSpPr>
        <p:spPr>
          <a:xfrm>
            <a:off x="829743" y="1479912"/>
            <a:ext cx="10515600" cy="5505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u="sng" dirty="0"/>
              <a:t>Wednesday 20</a:t>
            </a:r>
            <a:r>
              <a:rPr lang="en-GB" sz="4000" u="sng" baseline="30000" dirty="0"/>
              <a:t>th</a:t>
            </a:r>
            <a:r>
              <a:rPr lang="en-GB" sz="4000" u="sng" dirty="0"/>
              <a:t> October, 2.00-3.00pm</a:t>
            </a:r>
          </a:p>
        </p:txBody>
      </p:sp>
      <p:sp>
        <p:nvSpPr>
          <p:cNvPr id="5" name="Content Placeholder 10">
            <a:extLst>
              <a:ext uri="{FF2B5EF4-FFF2-40B4-BE49-F238E27FC236}">
                <a16:creationId xmlns:a16="http://schemas.microsoft.com/office/drawing/2014/main" id="{44F11955-D7DD-4ACD-A8ED-5C8C4B3FD0D7}"/>
              </a:ext>
            </a:extLst>
          </p:cNvPr>
          <p:cNvSpPr txBox="1">
            <a:spLocks/>
          </p:cNvSpPr>
          <p:nvPr/>
        </p:nvSpPr>
        <p:spPr>
          <a:xfrm>
            <a:off x="829743" y="2401293"/>
            <a:ext cx="10515600" cy="4001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Live Q&amp;A with Christine Malcolm/Georgina Postlethwaite of The Maids Head Hotel, Norwich</a:t>
            </a:r>
          </a:p>
          <a:p>
            <a:pPr marL="0" indent="0" algn="ctr">
              <a:buFont typeface="Arial" panose="020B0604020202020204" pitchFamily="34" charset="0"/>
              <a:buNone/>
            </a:pPr>
            <a:endParaRPr lang="en-GB" sz="2400" dirty="0"/>
          </a:p>
          <a:p>
            <a:pPr marL="0" indent="0">
              <a:buFont typeface="Arial" panose="020B0604020202020204" pitchFamily="34" charset="0"/>
              <a:buNone/>
            </a:pPr>
            <a:r>
              <a:rPr lang="en-GB" sz="1400" b="0" i="0" dirty="0">
                <a:effectLst/>
              </a:rPr>
              <a:t>Today, we </a:t>
            </a:r>
            <a:r>
              <a:rPr lang="en-GB" sz="1400" dirty="0"/>
              <a:t>will be joined by either Christine (General Manager) or Georgina (Sales &amp; Marketing Manager) from the Maids Head Hotel.  </a:t>
            </a:r>
            <a:r>
              <a:rPr lang="en-GB" sz="1400" b="0" i="0" dirty="0">
                <a:effectLst/>
              </a:rPr>
              <a:t>Just over the road from Norwich Cathedral, located in one of the oldest parts of the city, the Maids Head claims to be the oldest hotel in the UK!  The oldest parts of the building, above ground, date from the 15th century. The hotel has 84 </a:t>
            </a:r>
            <a:r>
              <a:rPr lang="en-GB" sz="1400" dirty="0"/>
              <a:t>stylish, </a:t>
            </a:r>
            <a:r>
              <a:rPr lang="en-GB" sz="1400" b="0" i="0" dirty="0">
                <a:effectLst/>
              </a:rPr>
              <a:t>en-suite bedrooms and 2 AA rosette The Wine Press restaurant.  </a:t>
            </a:r>
            <a:r>
              <a:rPr lang="en-GB" sz="1400" dirty="0"/>
              <a:t>The hotel also has a bar and the Inside Out Courtyard, which </a:t>
            </a:r>
            <a:r>
              <a:rPr lang="en-GB" sz="1400" b="0" i="0" dirty="0">
                <a:effectLst/>
              </a:rPr>
              <a:t>provides a tranquil outdoor space to dine in.  </a:t>
            </a:r>
          </a:p>
          <a:p>
            <a:pPr marL="0" indent="0">
              <a:buFont typeface="Arial" panose="020B0604020202020204" pitchFamily="34" charset="0"/>
              <a:buNone/>
            </a:pPr>
            <a:r>
              <a:rPr lang="en-GB" sz="1600" dirty="0">
                <a:solidFill>
                  <a:schemeClr val="accent4">
                    <a:lumMod val="50000"/>
                  </a:schemeClr>
                </a:solidFill>
                <a:hlinkClick r:id="rId3">
                  <a:extLst>
                    <a:ext uri="{A12FA001-AC4F-418D-AE19-62706E023703}">
                      <ahyp:hlinkClr xmlns:ahyp="http://schemas.microsoft.com/office/drawing/2018/hyperlinkcolor" val="tx"/>
                    </a:ext>
                  </a:extLst>
                </a:hlinkClick>
              </a:rPr>
              <a:t>Maids Head Hotel, Tombland, Norwich - Hotel &amp; Wedding Venue</a:t>
            </a:r>
            <a:r>
              <a:rPr lang="en-GB" sz="1600" dirty="0">
                <a:solidFill>
                  <a:schemeClr val="accent4">
                    <a:lumMod val="50000"/>
                  </a:schemeClr>
                </a:solidFill>
              </a:rPr>
              <a:t> </a:t>
            </a:r>
          </a:p>
          <a:p>
            <a:pPr marL="0" indent="0" algn="ctr">
              <a:buNone/>
            </a:pPr>
            <a:endParaRPr lang="en-GB" sz="1600" dirty="0">
              <a:effectLst/>
              <a:latin typeface="Calibri" panose="020F0502020204030204" pitchFamily="34" charset="0"/>
              <a:ea typeface="Calibri" panose="020F0502020204030204" pitchFamily="34" charset="0"/>
            </a:endParaRPr>
          </a:p>
          <a:p>
            <a:pPr marL="0" indent="0" algn="ctr">
              <a:buNone/>
            </a:pPr>
            <a:r>
              <a:rPr lang="en-GB" sz="1600" dirty="0">
                <a:effectLst/>
                <a:latin typeface="Calibri" panose="020F0502020204030204" pitchFamily="34" charset="0"/>
                <a:ea typeface="Calibri" panose="020F0502020204030204" pitchFamily="34" charset="0"/>
              </a:rPr>
              <a:t>Join Zoom Meeting </a:t>
            </a:r>
            <a:br>
              <a:rPr lang="en-GB" sz="1600" dirty="0">
                <a:effectLst/>
                <a:latin typeface="Calibri" panose="020F0502020204030204" pitchFamily="34" charset="0"/>
                <a:ea typeface="Calibri" panose="020F0502020204030204" pitchFamily="34" charset="0"/>
              </a:rPr>
            </a:br>
            <a:r>
              <a:rPr lang="en-GB" sz="1600" u="sng" dirty="0">
                <a:solidFill>
                  <a:srgbClr val="0000FF"/>
                </a:solidFill>
                <a:effectLst/>
                <a:latin typeface="Calibri" panose="020F0502020204030204" pitchFamily="34" charset="0"/>
                <a:ea typeface="Calibri" panose="020F0502020204030204" pitchFamily="34" charset="0"/>
                <a:hlinkClick r:id="rId4"/>
              </a:rPr>
              <a:t>https://zoom.us/j/95530634069?pwd=SWFSUjMxY1RRVVBKRmRVK3prSHBWQT09</a:t>
            </a:r>
            <a:r>
              <a:rPr lang="en-GB" sz="1600" dirty="0">
                <a:effectLst/>
                <a:latin typeface="Calibri" panose="020F0502020204030204" pitchFamily="34" charset="0"/>
                <a:ea typeface="Calibri" panose="020F0502020204030204" pitchFamily="34" charset="0"/>
              </a:rPr>
              <a:t> </a:t>
            </a:r>
          </a:p>
          <a:p>
            <a:pPr marL="0" indent="0" algn="ctr">
              <a:buNone/>
            </a:pPr>
            <a:r>
              <a:rPr lang="en-GB" sz="1600" dirty="0">
                <a:effectLst/>
                <a:latin typeface="Calibri" panose="020F0502020204030204" pitchFamily="34" charset="0"/>
                <a:ea typeface="Calibri" panose="020F0502020204030204" pitchFamily="34" charset="0"/>
              </a:rPr>
              <a:t>Meeting ID: 955 3063 4069 </a:t>
            </a:r>
            <a:br>
              <a:rPr lang="en-GB" sz="1600" dirty="0">
                <a:effectLst/>
                <a:latin typeface="Calibri" panose="020F0502020204030204" pitchFamily="34" charset="0"/>
                <a:ea typeface="Calibri" panose="020F0502020204030204" pitchFamily="34" charset="0"/>
              </a:rPr>
            </a:br>
            <a:r>
              <a:rPr lang="en-GB" sz="1600" dirty="0">
                <a:effectLst/>
                <a:latin typeface="Calibri" panose="020F0502020204030204" pitchFamily="34" charset="0"/>
                <a:ea typeface="Calibri" panose="020F0502020204030204" pitchFamily="34" charset="0"/>
              </a:rPr>
              <a:t>Passcode: 3E0pLp </a:t>
            </a:r>
          </a:p>
          <a:p>
            <a:pPr marL="0" indent="0">
              <a:buFont typeface="Arial" panose="020B0604020202020204" pitchFamily="34" charset="0"/>
              <a:buNone/>
            </a:pPr>
            <a:endParaRPr lang="en-GB" sz="2600" dirty="0"/>
          </a:p>
          <a:p>
            <a:pPr marL="0" indent="0">
              <a:buFont typeface="Arial" panose="020B0604020202020204" pitchFamily="34" charset="0"/>
              <a:buNone/>
            </a:pPr>
            <a:endParaRPr lang="en-GB" sz="2600" dirty="0"/>
          </a:p>
        </p:txBody>
      </p:sp>
      <p:pic>
        <p:nvPicPr>
          <p:cNvPr id="8" name="Picture 7" descr="Logo, company name&#10;&#10;Description automatically generated">
            <a:extLst>
              <a:ext uri="{FF2B5EF4-FFF2-40B4-BE49-F238E27FC236}">
                <a16:creationId xmlns:a16="http://schemas.microsoft.com/office/drawing/2014/main" id="{7ABD3D68-E1DF-4C7B-951E-0339BB295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1200" y="455062"/>
            <a:ext cx="1281063" cy="1024850"/>
          </a:xfrm>
          <a:prstGeom prst="rect">
            <a:avLst/>
          </a:prstGeom>
        </p:spPr>
      </p:pic>
    </p:spTree>
    <p:extLst>
      <p:ext uri="{BB962C8B-B14F-4D97-AF65-F5344CB8AC3E}">
        <p14:creationId xmlns:p14="http://schemas.microsoft.com/office/powerpoint/2010/main" val="141050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609217E-5047-466E-B30E-9896170B31FC}"/>
              </a:ext>
            </a:extLst>
          </p:cNvPr>
          <p:cNvSpPr>
            <a:spLocks noGrp="1"/>
          </p:cNvSpPr>
          <p:nvPr>
            <p:ph type="title"/>
          </p:nvPr>
        </p:nvSpPr>
        <p:spPr>
          <a:xfrm>
            <a:off x="9043697" y="1947860"/>
            <a:ext cx="2613872" cy="2010219"/>
          </a:xfrm>
        </p:spPr>
        <p:txBody>
          <a:bodyPr vert="horz" lIns="91440" tIns="45720" rIns="91440" bIns="45720" rtlCol="0" anchor="ctr">
            <a:normAutofit/>
          </a:bodyPr>
          <a:lstStyle/>
          <a:p>
            <a:r>
              <a:rPr lang="en-US" sz="3600" dirty="0">
                <a:solidFill>
                  <a:srgbClr val="FFFFFF"/>
                </a:solidFill>
              </a:rPr>
              <a:t>Maids Head Hotel, Norwich</a:t>
            </a: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descr="A building with a flag on top&#10;&#10;Description automatically generated with medium confidence">
            <a:extLst>
              <a:ext uri="{FF2B5EF4-FFF2-40B4-BE49-F238E27FC236}">
                <a16:creationId xmlns:a16="http://schemas.microsoft.com/office/drawing/2014/main" id="{9C75105B-2E1F-438A-9A73-65588158201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195" r="6195"/>
          <a:stretch>
            <a:fillRect/>
          </a:stretch>
        </p:blipFill>
        <p:spPr>
          <a:xfrm>
            <a:off x="1028700" y="992187"/>
            <a:ext cx="7059498" cy="4791393"/>
          </a:xfrm>
        </p:spPr>
      </p:pic>
    </p:spTree>
    <p:extLst>
      <p:ext uri="{BB962C8B-B14F-4D97-AF65-F5344CB8AC3E}">
        <p14:creationId xmlns:p14="http://schemas.microsoft.com/office/powerpoint/2010/main" val="228747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76517-9E7E-429F-970A-006A49986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071" y="577935"/>
            <a:ext cx="1577863" cy="1222758"/>
          </a:xfrm>
          <a:prstGeom prst="rect">
            <a:avLst/>
          </a:prstGeom>
        </p:spPr>
      </p:pic>
      <p:sp>
        <p:nvSpPr>
          <p:cNvPr id="10" name="Title 9">
            <a:extLst>
              <a:ext uri="{FF2B5EF4-FFF2-40B4-BE49-F238E27FC236}">
                <a16:creationId xmlns:a16="http://schemas.microsoft.com/office/drawing/2014/main" id="{315B84AF-0D20-4047-B6E7-127992419ECE}"/>
              </a:ext>
            </a:extLst>
          </p:cNvPr>
          <p:cNvSpPr>
            <a:spLocks noGrp="1"/>
          </p:cNvSpPr>
          <p:nvPr>
            <p:ph type="title"/>
          </p:nvPr>
        </p:nvSpPr>
        <p:spPr>
          <a:xfrm>
            <a:off x="838200" y="1696457"/>
            <a:ext cx="10515600" cy="443513"/>
          </a:xfrm>
        </p:spPr>
        <p:txBody>
          <a:bodyPr>
            <a:normAutofit fontScale="90000"/>
          </a:bodyPr>
          <a:lstStyle/>
          <a:p>
            <a:pPr algn="ctr"/>
            <a:r>
              <a:rPr lang="en-GB" u="sng" dirty="0"/>
              <a:t>Thursday 21</a:t>
            </a:r>
            <a:r>
              <a:rPr lang="en-GB" u="sng" baseline="30000" dirty="0"/>
              <a:t>st</a:t>
            </a:r>
            <a:r>
              <a:rPr lang="en-GB" u="sng" dirty="0"/>
              <a:t> October, 2.00-3.00pm</a:t>
            </a:r>
          </a:p>
        </p:txBody>
      </p:sp>
      <p:sp>
        <p:nvSpPr>
          <p:cNvPr id="11" name="Content Placeholder 10">
            <a:extLst>
              <a:ext uri="{FF2B5EF4-FFF2-40B4-BE49-F238E27FC236}">
                <a16:creationId xmlns:a16="http://schemas.microsoft.com/office/drawing/2014/main" id="{504587E8-C080-4EB4-AB19-5DC3295F9142}"/>
              </a:ext>
            </a:extLst>
          </p:cNvPr>
          <p:cNvSpPr>
            <a:spLocks noGrp="1"/>
          </p:cNvSpPr>
          <p:nvPr>
            <p:ph idx="1"/>
          </p:nvPr>
        </p:nvSpPr>
        <p:spPr>
          <a:xfrm>
            <a:off x="688157" y="2479249"/>
            <a:ext cx="10665643" cy="4194928"/>
          </a:xfrm>
        </p:spPr>
        <p:txBody>
          <a:bodyPr>
            <a:normAutofit/>
          </a:bodyPr>
          <a:lstStyle/>
          <a:p>
            <a:pPr marL="0" indent="0" algn="ctr">
              <a:buNone/>
            </a:pPr>
            <a:r>
              <a:rPr lang="en-GB" sz="2400" dirty="0"/>
              <a:t>Live Q&amp;A with Andrew Shorthose of Kelling Heath Holiday Park, Weybourne nr. Holt</a:t>
            </a:r>
          </a:p>
          <a:p>
            <a:pPr marL="0" indent="0" algn="l">
              <a:buNone/>
            </a:pPr>
            <a:endParaRPr lang="en-GB" sz="1400" b="0" i="0" dirty="0">
              <a:effectLst/>
            </a:endParaRPr>
          </a:p>
          <a:p>
            <a:pPr marL="0" indent="0" algn="l">
              <a:buNone/>
            </a:pPr>
            <a:r>
              <a:rPr lang="en-GB" sz="1400" dirty="0"/>
              <a:t>Join us today as we talk to Andrew Shorthose, Deputy Parks Manager at Kelling Heath.  Andrew has worked in professional hospitality for 30 years, and joined Kelling Heath Holiday Park just over 2 years ago.  We’ll hear about Andrew’s career journey so far, and learn more about the skills he feels are most important for working in hospitality.  Set </a:t>
            </a:r>
            <a:r>
              <a:rPr lang="en-GB" sz="1400" b="0" i="0" dirty="0">
                <a:effectLst/>
              </a:rPr>
              <a:t>amongst 300 acres of woodland and rare open heathland in an Area of Outstanding Natural Beauty near to the North Norfolk coastline, the park offers woodland lodges and luxury holiday homes to hire, has walks and nature trails, cycle hire, a restaurant, leisure club and swimming pool. Kelling Heath are part of </a:t>
            </a:r>
            <a:r>
              <a:rPr lang="en-GB" sz="1400" dirty="0"/>
              <a:t>a n</a:t>
            </a:r>
            <a:r>
              <a:rPr lang="en-GB" sz="1400" b="0" i="0" dirty="0">
                <a:effectLst/>
              </a:rPr>
              <a:t>ational scheme for captive breeding of red squirrels, is home to a number of different species of Bats and also has official status as a Dark Sky Discovery Site! </a:t>
            </a:r>
          </a:p>
          <a:p>
            <a:pPr marL="0" indent="0">
              <a:buNone/>
            </a:pPr>
            <a:r>
              <a:rPr lang="en-GB" sz="1600" dirty="0">
                <a:solidFill>
                  <a:schemeClr val="accent6">
                    <a:lumMod val="50000"/>
                  </a:schemeClr>
                </a:solidFill>
                <a:hlinkClick r:id="rId3">
                  <a:extLst>
                    <a:ext uri="{A12FA001-AC4F-418D-AE19-62706E023703}">
                      <ahyp:hlinkClr xmlns:ahyp="http://schemas.microsoft.com/office/drawing/2018/hyperlinkcolor" val="tx"/>
                    </a:ext>
                  </a:extLst>
                </a:hlinkClick>
              </a:rPr>
              <a:t>Kelling Heath Holiday Park - Caravan &amp; Camping in Norfolk</a:t>
            </a:r>
            <a:endParaRPr lang="en-GB" sz="1600" dirty="0">
              <a:solidFill>
                <a:schemeClr val="accent6">
                  <a:lumMod val="50000"/>
                </a:schemeClr>
              </a:solidFill>
            </a:endParaRPr>
          </a:p>
          <a:p>
            <a:pPr marL="0" indent="0" algn="ctr">
              <a:buNone/>
            </a:pPr>
            <a:endParaRPr lang="en-GB" sz="1600" dirty="0">
              <a:effectLst/>
              <a:latin typeface="Calibri" panose="020F0502020204030204" pitchFamily="34" charset="0"/>
              <a:ea typeface="Calibri" panose="020F0502020204030204" pitchFamily="34" charset="0"/>
            </a:endParaRPr>
          </a:p>
          <a:p>
            <a:pPr marL="0" indent="0" algn="ctr">
              <a:buNone/>
            </a:pPr>
            <a:r>
              <a:rPr lang="en-GB" sz="1600" dirty="0">
                <a:effectLst/>
                <a:latin typeface="Calibri" panose="020F0502020204030204" pitchFamily="34" charset="0"/>
                <a:ea typeface="Calibri" panose="020F0502020204030204" pitchFamily="34" charset="0"/>
              </a:rPr>
              <a:t>Join Zoom Meeting </a:t>
            </a:r>
            <a:br>
              <a:rPr lang="en-GB" sz="1600" dirty="0">
                <a:effectLst/>
                <a:latin typeface="Calibri" panose="020F0502020204030204" pitchFamily="34" charset="0"/>
                <a:ea typeface="Calibri" panose="020F0502020204030204" pitchFamily="34" charset="0"/>
              </a:rPr>
            </a:br>
            <a:r>
              <a:rPr lang="en-GB" sz="1600" u="sng" dirty="0">
                <a:solidFill>
                  <a:srgbClr val="0000FF"/>
                </a:solidFill>
                <a:effectLst/>
                <a:latin typeface="Calibri" panose="020F0502020204030204" pitchFamily="34" charset="0"/>
                <a:ea typeface="Calibri" panose="020F0502020204030204" pitchFamily="34" charset="0"/>
                <a:hlinkClick r:id="rId4"/>
              </a:rPr>
              <a:t>https://zoom.us/j/98577318717?pwd=aWVMSG4zK3V2V21yalZJdDhxclVRUT09</a:t>
            </a:r>
            <a:r>
              <a:rPr lang="en-GB" sz="1600" dirty="0">
                <a:effectLst/>
                <a:latin typeface="Calibri" panose="020F0502020204030204" pitchFamily="34" charset="0"/>
                <a:ea typeface="Calibri" panose="020F0502020204030204" pitchFamily="34" charset="0"/>
              </a:rPr>
              <a:t> </a:t>
            </a:r>
          </a:p>
          <a:p>
            <a:pPr marL="0" indent="0" algn="ctr">
              <a:buNone/>
            </a:pPr>
            <a:r>
              <a:rPr lang="en-GB" sz="1600" dirty="0">
                <a:effectLst/>
                <a:latin typeface="Calibri" panose="020F0502020204030204" pitchFamily="34" charset="0"/>
                <a:ea typeface="Calibri" panose="020F0502020204030204" pitchFamily="34" charset="0"/>
              </a:rPr>
              <a:t>Meeting ID: 985 7731 8717 </a:t>
            </a:r>
            <a:br>
              <a:rPr lang="en-GB" sz="1600" dirty="0">
                <a:effectLst/>
                <a:latin typeface="Calibri" panose="020F0502020204030204" pitchFamily="34" charset="0"/>
                <a:ea typeface="Calibri" panose="020F0502020204030204" pitchFamily="34" charset="0"/>
              </a:rPr>
            </a:br>
            <a:r>
              <a:rPr lang="en-GB" sz="1600" dirty="0">
                <a:effectLst/>
                <a:latin typeface="Calibri" panose="020F0502020204030204" pitchFamily="34" charset="0"/>
                <a:ea typeface="Calibri" panose="020F0502020204030204" pitchFamily="34" charset="0"/>
              </a:rPr>
              <a:t>Passcode: PiCX16 </a:t>
            </a:r>
          </a:p>
          <a:p>
            <a:pPr marL="0" indent="0">
              <a:buNone/>
            </a:pPr>
            <a:endParaRPr lang="en-GB" sz="3200" dirty="0">
              <a:solidFill>
                <a:schemeClr val="accent6">
                  <a:lumMod val="50000"/>
                </a:schemeClr>
              </a:solidFill>
            </a:endParaRPr>
          </a:p>
        </p:txBody>
      </p:sp>
      <p:pic>
        <p:nvPicPr>
          <p:cNvPr id="5" name="Picture 4" descr="A picture containing venn diagram&#10;&#10;Description automatically generated">
            <a:extLst>
              <a:ext uri="{FF2B5EF4-FFF2-40B4-BE49-F238E27FC236}">
                <a16:creationId xmlns:a16="http://schemas.microsoft.com/office/drawing/2014/main" id="{1DDCEEE0-8DD0-43D2-ACBE-E307B4FA04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2989" y="577935"/>
            <a:ext cx="1114273" cy="1114273"/>
          </a:xfrm>
          <a:prstGeom prst="rect">
            <a:avLst/>
          </a:prstGeom>
        </p:spPr>
      </p:pic>
    </p:spTree>
    <p:extLst>
      <p:ext uri="{BB962C8B-B14F-4D97-AF65-F5344CB8AC3E}">
        <p14:creationId xmlns:p14="http://schemas.microsoft.com/office/powerpoint/2010/main" val="212131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609217E-5047-466E-B30E-9896170B31FC}"/>
              </a:ext>
            </a:extLst>
          </p:cNvPr>
          <p:cNvSpPr>
            <a:spLocks noGrp="1"/>
          </p:cNvSpPr>
          <p:nvPr>
            <p:ph type="title"/>
          </p:nvPr>
        </p:nvSpPr>
        <p:spPr>
          <a:xfrm>
            <a:off x="9043697" y="1947860"/>
            <a:ext cx="2613872" cy="2010219"/>
          </a:xfrm>
        </p:spPr>
        <p:txBody>
          <a:bodyPr vert="horz" lIns="91440" tIns="45720" rIns="91440" bIns="45720" rtlCol="0" anchor="ctr">
            <a:normAutofit/>
          </a:bodyPr>
          <a:lstStyle/>
          <a:p>
            <a:r>
              <a:rPr lang="en-US" sz="3600">
                <a:solidFill>
                  <a:srgbClr val="FFFFFF"/>
                </a:solidFill>
              </a:rPr>
              <a:t>Kelling Heath Holiday Park, Weybourne</a:t>
            </a:r>
            <a:endParaRPr lang="en-US" sz="3600" dirty="0">
              <a:solidFill>
                <a:srgbClr val="FFFFFF"/>
              </a:solidFill>
            </a:endParaRP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cabin in the woods&#10;&#10;Description automatically generated with medium confidence">
            <a:extLst>
              <a:ext uri="{FF2B5EF4-FFF2-40B4-BE49-F238E27FC236}">
                <a16:creationId xmlns:a16="http://schemas.microsoft.com/office/drawing/2014/main" id="{35FC904B-9CE9-463D-9CE5-1F1BB39489E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234" r="16234"/>
          <a:stretch>
            <a:fillRect/>
          </a:stretch>
        </p:blipFill>
        <p:spPr>
          <a:xfrm>
            <a:off x="994410" y="821042"/>
            <a:ext cx="7143750" cy="4873625"/>
          </a:xfrm>
        </p:spPr>
      </p:pic>
    </p:spTree>
    <p:extLst>
      <p:ext uri="{BB962C8B-B14F-4D97-AF65-F5344CB8AC3E}">
        <p14:creationId xmlns:p14="http://schemas.microsoft.com/office/powerpoint/2010/main" val="282392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76517-9E7E-429F-970A-006A49986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071" y="577935"/>
            <a:ext cx="1577863" cy="1222758"/>
          </a:xfrm>
          <a:prstGeom prst="rect">
            <a:avLst/>
          </a:prstGeom>
        </p:spPr>
      </p:pic>
      <p:sp>
        <p:nvSpPr>
          <p:cNvPr id="10" name="Title 9">
            <a:extLst>
              <a:ext uri="{FF2B5EF4-FFF2-40B4-BE49-F238E27FC236}">
                <a16:creationId xmlns:a16="http://schemas.microsoft.com/office/drawing/2014/main" id="{315B84AF-0D20-4047-B6E7-127992419ECE}"/>
              </a:ext>
            </a:extLst>
          </p:cNvPr>
          <p:cNvSpPr>
            <a:spLocks noGrp="1"/>
          </p:cNvSpPr>
          <p:nvPr>
            <p:ph type="title"/>
          </p:nvPr>
        </p:nvSpPr>
        <p:spPr>
          <a:xfrm>
            <a:off x="838200" y="1696457"/>
            <a:ext cx="10515600" cy="443513"/>
          </a:xfrm>
        </p:spPr>
        <p:txBody>
          <a:bodyPr>
            <a:normAutofit fontScale="90000"/>
          </a:bodyPr>
          <a:lstStyle/>
          <a:p>
            <a:pPr algn="ctr"/>
            <a:r>
              <a:rPr lang="en-GB" u="sng" dirty="0"/>
              <a:t>Friday 22</a:t>
            </a:r>
            <a:r>
              <a:rPr lang="en-GB" u="sng" baseline="30000" dirty="0"/>
              <a:t>nd</a:t>
            </a:r>
            <a:r>
              <a:rPr lang="en-GB" u="sng" dirty="0"/>
              <a:t> October, 2.00-3.00pm</a:t>
            </a:r>
          </a:p>
        </p:txBody>
      </p:sp>
      <p:sp>
        <p:nvSpPr>
          <p:cNvPr id="11" name="Content Placeholder 10">
            <a:extLst>
              <a:ext uri="{FF2B5EF4-FFF2-40B4-BE49-F238E27FC236}">
                <a16:creationId xmlns:a16="http://schemas.microsoft.com/office/drawing/2014/main" id="{504587E8-C080-4EB4-AB19-5DC3295F9142}"/>
              </a:ext>
            </a:extLst>
          </p:cNvPr>
          <p:cNvSpPr>
            <a:spLocks noGrp="1"/>
          </p:cNvSpPr>
          <p:nvPr>
            <p:ph idx="1"/>
          </p:nvPr>
        </p:nvSpPr>
        <p:spPr>
          <a:xfrm>
            <a:off x="688157" y="2479249"/>
            <a:ext cx="10665643" cy="4194928"/>
          </a:xfrm>
        </p:spPr>
        <p:txBody>
          <a:bodyPr>
            <a:normAutofit/>
          </a:bodyPr>
          <a:lstStyle/>
          <a:p>
            <a:pPr marL="0" indent="0" algn="ctr">
              <a:buNone/>
            </a:pPr>
            <a:r>
              <a:rPr lang="en-GB" sz="2400" dirty="0"/>
              <a:t>Live Q&amp;A with Grant Smith, Operations Manager &amp; Director of The Imperial Hotel, Great Yarmouth</a:t>
            </a:r>
          </a:p>
          <a:p>
            <a:pPr marL="0" indent="0" algn="ctr">
              <a:buNone/>
            </a:pPr>
            <a:endParaRPr lang="en-GB" sz="2400" dirty="0"/>
          </a:p>
          <a:p>
            <a:pPr marL="0" indent="0">
              <a:buNone/>
            </a:pPr>
            <a:r>
              <a:rPr lang="en-GB" sz="1400" dirty="0">
                <a:solidFill>
                  <a:srgbClr val="000000"/>
                </a:solidFill>
                <a:effectLst/>
                <a:latin typeface="Calibri" panose="020F0502020204030204" pitchFamily="34" charset="0"/>
                <a:ea typeface="Times New Roman" panose="02020603050405020304" pitchFamily="18" charset="0"/>
              </a:rPr>
              <a:t>Join with us on our final live Q&amp;A this week, when we talk to Grant Smith, Operations Manager and Director of The Imperial Hotel.  Learn about Grant’s inspirational career journey from starting work at The Imperial Hotel on Saturdays whils</a:t>
            </a:r>
            <a:r>
              <a:rPr lang="en-GB" sz="1400" dirty="0">
                <a:solidFill>
                  <a:srgbClr val="000000"/>
                </a:solidFill>
                <a:latin typeface="Calibri" panose="020F0502020204030204" pitchFamily="34" charset="0"/>
                <a:ea typeface="Times New Roman" panose="02020603050405020304" pitchFamily="18" charset="0"/>
              </a:rPr>
              <a:t>t still at school, progressing onto an apprenticeship, and then through an intensive management training programme to become a Director of the hotel.  </a:t>
            </a:r>
            <a:r>
              <a:rPr lang="en-GB" sz="1400" dirty="0">
                <a:solidFill>
                  <a:srgbClr val="000000"/>
                </a:solidFill>
                <a:effectLst/>
                <a:latin typeface="Calibri" panose="020F0502020204030204" pitchFamily="34" charset="0"/>
                <a:ea typeface="Times New Roman" panose="02020603050405020304" pitchFamily="18" charset="0"/>
              </a:rPr>
              <a:t>Located at the relaxed end of Great Yarmouth seafront, the 4-star Imperial Hotel &amp; Restaurant overlooks the beach, sea and Venetian Waterway Gardens.  The hotel has a fully glazed </a:t>
            </a:r>
            <a:r>
              <a:rPr lang="en-GB" sz="1400" dirty="0">
                <a:solidFill>
                  <a:srgbClr val="000000"/>
                </a:solidFill>
                <a:latin typeface="Calibri" panose="020F0502020204030204" pitchFamily="34" charset="0"/>
                <a:ea typeface="Times New Roman" panose="02020603050405020304" pitchFamily="18" charset="0"/>
              </a:rPr>
              <a:t>t</a:t>
            </a:r>
            <a:r>
              <a:rPr lang="en-GB" sz="1400" u="none" strike="noStrike" dirty="0">
                <a:effectLst/>
                <a:latin typeface="Calibri" panose="020F0502020204030204" pitchFamily="34" charset="0"/>
                <a:ea typeface="Times New Roman" panose="02020603050405020304" pitchFamily="18" charset="0"/>
              </a:rPr>
              <a:t>errace </a:t>
            </a:r>
            <a:r>
              <a:rPr lang="en-GB" sz="1400" dirty="0">
                <a:solidFill>
                  <a:srgbClr val="000000"/>
                </a:solidFill>
                <a:effectLst/>
                <a:latin typeface="Calibri" panose="020F0502020204030204" pitchFamily="34" charset="0"/>
                <a:ea typeface="Times New Roman" panose="02020603050405020304" pitchFamily="18" charset="0"/>
              </a:rPr>
              <a:t>with stunning sea views; Bar Fizz and the 2 AA rosettes Café Cru Restaurant.  </a:t>
            </a:r>
            <a:endParaRPr lang="en-GB" sz="1400" dirty="0"/>
          </a:p>
          <a:p>
            <a:pPr marL="0" indent="0">
              <a:buNone/>
            </a:pPr>
            <a:r>
              <a:rPr lang="en-GB" sz="1600" dirty="0">
                <a:solidFill>
                  <a:srgbClr val="911B26"/>
                </a:solidFill>
                <a:hlinkClick r:id="rId3">
                  <a:extLst>
                    <a:ext uri="{A12FA001-AC4F-418D-AE19-62706E023703}">
                      <ahyp:hlinkClr xmlns:ahyp="http://schemas.microsoft.com/office/drawing/2018/hyperlinkcolor" val="tx"/>
                    </a:ext>
                  </a:extLst>
                </a:hlinkClick>
              </a:rPr>
              <a:t>4 star Great Yarmouth Hotel | Imperial Hotel | Norfolk Hotel &amp; Restaurants</a:t>
            </a:r>
            <a:endParaRPr lang="en-GB" sz="1600" dirty="0">
              <a:solidFill>
                <a:srgbClr val="911B26"/>
              </a:solidFill>
            </a:endParaRPr>
          </a:p>
          <a:p>
            <a:pPr marL="0" indent="0" algn="ctr">
              <a:buNone/>
            </a:pPr>
            <a:endParaRPr lang="en-GB" sz="1600" dirty="0">
              <a:effectLst/>
              <a:latin typeface="Calibri" panose="020F0502020204030204" pitchFamily="34" charset="0"/>
              <a:ea typeface="Calibri" panose="020F0502020204030204" pitchFamily="34" charset="0"/>
            </a:endParaRPr>
          </a:p>
          <a:p>
            <a:pPr marL="0" indent="0" algn="ctr">
              <a:buNone/>
            </a:pPr>
            <a:r>
              <a:rPr lang="en-GB" sz="1600" dirty="0">
                <a:effectLst/>
                <a:latin typeface="Calibri" panose="020F0502020204030204" pitchFamily="34" charset="0"/>
                <a:ea typeface="Calibri" panose="020F0502020204030204" pitchFamily="34" charset="0"/>
              </a:rPr>
              <a:t>Join Zoom Meeting </a:t>
            </a:r>
            <a:br>
              <a:rPr lang="en-GB" sz="1600" dirty="0">
                <a:effectLst/>
                <a:latin typeface="Calibri" panose="020F0502020204030204" pitchFamily="34" charset="0"/>
                <a:ea typeface="Calibri" panose="020F0502020204030204" pitchFamily="34" charset="0"/>
              </a:rPr>
            </a:br>
            <a:r>
              <a:rPr lang="en-GB" sz="1600" u="sng" dirty="0">
                <a:solidFill>
                  <a:srgbClr val="0000FF"/>
                </a:solidFill>
                <a:effectLst/>
                <a:latin typeface="Calibri" panose="020F0502020204030204" pitchFamily="34" charset="0"/>
                <a:ea typeface="Calibri" panose="020F0502020204030204" pitchFamily="34" charset="0"/>
                <a:hlinkClick r:id="rId4"/>
              </a:rPr>
              <a:t>https://zoom.us/j/93170420260?pwd=YUFFdVFxaUVIOUh3VUJSanUyay9XQT09</a:t>
            </a:r>
            <a:r>
              <a:rPr lang="en-GB" sz="1600" dirty="0">
                <a:effectLst/>
                <a:latin typeface="Calibri" panose="020F0502020204030204" pitchFamily="34" charset="0"/>
                <a:ea typeface="Calibri" panose="020F0502020204030204" pitchFamily="34" charset="0"/>
              </a:rPr>
              <a:t> </a:t>
            </a:r>
          </a:p>
          <a:p>
            <a:pPr marL="0" indent="0" algn="ctr">
              <a:buNone/>
            </a:pPr>
            <a:r>
              <a:rPr lang="en-GB" sz="1600" dirty="0">
                <a:effectLst/>
                <a:latin typeface="Calibri" panose="020F0502020204030204" pitchFamily="34" charset="0"/>
                <a:ea typeface="Calibri" panose="020F0502020204030204" pitchFamily="34" charset="0"/>
              </a:rPr>
              <a:t>Meeting ID: 931 7042 0260 </a:t>
            </a:r>
            <a:br>
              <a:rPr lang="en-GB" sz="1600" dirty="0">
                <a:effectLst/>
                <a:latin typeface="Calibri" panose="020F0502020204030204" pitchFamily="34" charset="0"/>
                <a:ea typeface="Calibri" panose="020F0502020204030204" pitchFamily="34" charset="0"/>
              </a:rPr>
            </a:br>
            <a:r>
              <a:rPr lang="en-GB" sz="1600" dirty="0">
                <a:effectLst/>
                <a:latin typeface="Calibri" panose="020F0502020204030204" pitchFamily="34" charset="0"/>
                <a:ea typeface="Calibri" panose="020F0502020204030204" pitchFamily="34" charset="0"/>
              </a:rPr>
              <a:t>Passcode: bZ7x53 </a:t>
            </a:r>
          </a:p>
          <a:p>
            <a:pPr marL="0" indent="0" algn="ctr">
              <a:buNone/>
            </a:pPr>
            <a:endParaRPr lang="en-GB" sz="8000" dirty="0"/>
          </a:p>
          <a:p>
            <a:pPr marL="0" indent="0" algn="ctr">
              <a:buNone/>
            </a:pPr>
            <a:endParaRPr lang="en-GB" sz="8000" dirty="0"/>
          </a:p>
          <a:p>
            <a:pPr marL="0" indent="0">
              <a:buNone/>
            </a:pPr>
            <a:endParaRPr lang="en-GB" sz="4300" dirty="0"/>
          </a:p>
        </p:txBody>
      </p:sp>
      <p:pic>
        <p:nvPicPr>
          <p:cNvPr id="5" name="Picture 4" descr="Text&#10;&#10;Description automatically generated">
            <a:extLst>
              <a:ext uri="{FF2B5EF4-FFF2-40B4-BE49-F238E27FC236}">
                <a16:creationId xmlns:a16="http://schemas.microsoft.com/office/drawing/2014/main" id="{D27BA1EB-8DDD-44D6-9728-BFA68DCA5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5515" y="851814"/>
            <a:ext cx="2790825" cy="609600"/>
          </a:xfrm>
          <a:prstGeom prst="rect">
            <a:avLst/>
          </a:prstGeom>
        </p:spPr>
      </p:pic>
    </p:spTree>
    <p:extLst>
      <p:ext uri="{BB962C8B-B14F-4D97-AF65-F5344CB8AC3E}">
        <p14:creationId xmlns:p14="http://schemas.microsoft.com/office/powerpoint/2010/main" val="2904043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1087</Words>
  <Application>Microsoft Office PowerPoint</Application>
  <PresentationFormat>Widescreen</PresentationFormat>
  <Paragraphs>70</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Segoe Print</vt:lpstr>
      <vt:lpstr>Wingdings 3</vt:lpstr>
      <vt:lpstr>Office Theme</vt:lpstr>
      <vt:lpstr>PowerPoint Presentation</vt:lpstr>
      <vt:lpstr>Monday 18th October, 2.00-3.00pm</vt:lpstr>
      <vt:lpstr>PowerPoint Presentation</vt:lpstr>
      <vt:lpstr>Stower Grange Hotel, Drayton, Norwich</vt:lpstr>
      <vt:lpstr>PowerPoint Presentation</vt:lpstr>
      <vt:lpstr>Maids Head Hotel, Norwich</vt:lpstr>
      <vt:lpstr>Thursday 21st October, 2.00-3.00pm</vt:lpstr>
      <vt:lpstr>Kelling Heath Holiday Park, Weybourne</vt:lpstr>
      <vt:lpstr>Friday 22nd October, 2.00-3.00pm</vt:lpstr>
      <vt:lpstr>Imperial Hotel, Great Yarmouth</vt:lpstr>
      <vt:lpstr> Additional Resources…</vt:lpstr>
      <vt:lpstr> …and if you can’t join us on the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Catchpole, Charlene</dc:creator>
  <cp:lastModifiedBy>Marshall-Nichols, Bridget</cp:lastModifiedBy>
  <cp:revision>63</cp:revision>
  <dcterms:created xsi:type="dcterms:W3CDTF">2020-11-04T13:09:00Z</dcterms:created>
  <dcterms:modified xsi:type="dcterms:W3CDTF">2021-10-14T10:46:50Z</dcterms:modified>
</cp:coreProperties>
</file>