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9" r:id="rId3"/>
  </p:sldMasterIdLst>
  <p:notesMasterIdLst>
    <p:notesMasterId r:id="rId14"/>
  </p:notesMasterIdLst>
  <p:handoutMasterIdLst>
    <p:handoutMasterId r:id="rId15"/>
  </p:handoutMasterIdLst>
  <p:sldIdLst>
    <p:sldId id="256" r:id="rId4"/>
    <p:sldId id="283" r:id="rId5"/>
    <p:sldId id="280" r:id="rId6"/>
    <p:sldId id="281" r:id="rId7"/>
    <p:sldId id="275" r:id="rId8"/>
    <p:sldId id="284" r:id="rId9"/>
    <p:sldId id="266" r:id="rId10"/>
    <p:sldId id="262" r:id="rId11"/>
    <p:sldId id="267" r:id="rId12"/>
    <p:sldId id="271" r:id="rId1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0000"/>
    <a:srgbClr val="CC0000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0708" autoAdjust="0"/>
  </p:normalViewPr>
  <p:slideViewPr>
    <p:cSldViewPr>
      <p:cViewPr>
        <p:scale>
          <a:sx n="93" d="100"/>
          <a:sy n="93" d="100"/>
        </p:scale>
        <p:origin x="-21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Краснодар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Регионы РФ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Иностранные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84224"/>
        <c:axId val="5690112"/>
        <c:axId val="0"/>
      </c:bar3DChart>
      <c:catAx>
        <c:axId val="568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0112"/>
        <c:crosses val="autoZero"/>
        <c:auto val="1"/>
        <c:lblAlgn val="ctr"/>
        <c:lblOffset val="100"/>
        <c:noMultiLvlLbl val="0"/>
      </c:catAx>
      <c:valAx>
        <c:axId val="56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84224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8448C-85AC-40A4-B02D-B93AB7B9BE1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2061E-3B91-43E2-84BD-CE391770428B}">
      <dgm:prSet phldrT="[Текст]" custT="1"/>
      <dgm:spPr>
        <a:solidFill>
          <a:srgbClr val="DE0000"/>
        </a:solidFill>
      </dgm:spPr>
      <dgm:t>
        <a:bodyPr/>
        <a:lstStyle/>
        <a:p>
          <a:r>
            <a:rPr lang="ru-RU" sz="1800" dirty="0" smtClean="0"/>
            <a:t>Развитие делового туризма</a:t>
          </a:r>
          <a:endParaRPr lang="ru-RU" sz="1800" dirty="0"/>
        </a:p>
      </dgm:t>
    </dgm:pt>
    <dgm:pt modelId="{55AD74C3-05DC-4064-B8CD-5072CCC81AD3}" type="parTrans" cxnId="{0DEB3E71-32B8-41CA-81CA-1E533BD87C47}">
      <dgm:prSet/>
      <dgm:spPr/>
      <dgm:t>
        <a:bodyPr/>
        <a:lstStyle/>
        <a:p>
          <a:endParaRPr lang="ru-RU"/>
        </a:p>
      </dgm:t>
    </dgm:pt>
    <dgm:pt modelId="{2070625F-0E63-44F8-B791-C93F44057B5D}" type="sibTrans" cxnId="{0DEB3E71-32B8-41CA-81CA-1E533BD87C47}">
      <dgm:prSet/>
      <dgm:spPr>
        <a:solidFill>
          <a:srgbClr val="DE0000"/>
        </a:solidFill>
      </dgm:spPr>
      <dgm:t>
        <a:bodyPr/>
        <a:lstStyle/>
        <a:p>
          <a:endParaRPr lang="ru-RU"/>
        </a:p>
      </dgm:t>
    </dgm:pt>
    <dgm:pt modelId="{08D3C07A-C188-4166-A5AE-628264619FC7}">
      <dgm:prSet phldrT="[Текст]"/>
      <dgm:spPr>
        <a:solidFill>
          <a:srgbClr val="DE0000"/>
        </a:solidFill>
      </dgm:spPr>
      <dgm:t>
        <a:bodyPr/>
        <a:lstStyle/>
        <a:p>
          <a:r>
            <a:rPr lang="ru-RU" dirty="0" smtClean="0"/>
            <a:t>Привлечение новых компаний на местный рынок</a:t>
          </a:r>
          <a:endParaRPr lang="ru-RU" dirty="0"/>
        </a:p>
      </dgm:t>
    </dgm:pt>
    <dgm:pt modelId="{4FBB235E-BDAE-4787-BAB2-99DBAEA23BE3}" type="parTrans" cxnId="{ADF4E65A-03CD-4566-8CAD-DEC0B6BABC06}">
      <dgm:prSet/>
      <dgm:spPr/>
      <dgm:t>
        <a:bodyPr/>
        <a:lstStyle/>
        <a:p>
          <a:endParaRPr lang="ru-RU"/>
        </a:p>
      </dgm:t>
    </dgm:pt>
    <dgm:pt modelId="{C10A06CF-1627-4970-8499-CB396FF127CB}" type="sibTrans" cxnId="{ADF4E65A-03CD-4566-8CAD-DEC0B6BABC06}">
      <dgm:prSet/>
      <dgm:spPr>
        <a:solidFill>
          <a:srgbClr val="DE0000"/>
        </a:solidFill>
      </dgm:spPr>
      <dgm:t>
        <a:bodyPr/>
        <a:lstStyle/>
        <a:p>
          <a:endParaRPr lang="ru-RU"/>
        </a:p>
      </dgm:t>
    </dgm:pt>
    <dgm:pt modelId="{6834B431-3F3B-4E01-9D16-C84043906239}">
      <dgm:prSet phldrT="[Текст]"/>
      <dgm:spPr>
        <a:solidFill>
          <a:srgbClr val="DE0000"/>
        </a:solidFill>
      </dgm:spPr>
      <dgm:t>
        <a:bodyPr/>
        <a:lstStyle/>
        <a:p>
          <a:r>
            <a:rPr lang="ru-RU" dirty="0" smtClean="0"/>
            <a:t>Развитие малого и среднего бизнеса</a:t>
          </a:r>
          <a:endParaRPr lang="ru-RU" dirty="0"/>
        </a:p>
      </dgm:t>
    </dgm:pt>
    <dgm:pt modelId="{52E85FF4-0DFD-4828-95C9-738A7F54FFBD}" type="parTrans" cxnId="{E858A501-C79F-47A1-ADF3-6D821A3DCB82}">
      <dgm:prSet/>
      <dgm:spPr/>
      <dgm:t>
        <a:bodyPr/>
        <a:lstStyle/>
        <a:p>
          <a:endParaRPr lang="ru-RU"/>
        </a:p>
      </dgm:t>
    </dgm:pt>
    <dgm:pt modelId="{00CAE641-1766-4B0A-9753-451426CF94AA}" type="sibTrans" cxnId="{E858A501-C79F-47A1-ADF3-6D821A3DCB82}">
      <dgm:prSet/>
      <dgm:spPr>
        <a:solidFill>
          <a:srgbClr val="DE0000"/>
        </a:solidFill>
      </dgm:spPr>
      <dgm:t>
        <a:bodyPr/>
        <a:lstStyle/>
        <a:p>
          <a:endParaRPr lang="ru-RU"/>
        </a:p>
      </dgm:t>
    </dgm:pt>
    <dgm:pt modelId="{66631995-3BED-47AF-828B-107DEF20A967}" type="pres">
      <dgm:prSet presAssocID="{EF08448C-85AC-40A4-B02D-B93AB7B9BE1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74BBD-2E11-4273-BEED-651CDF124710}" type="pres">
      <dgm:prSet presAssocID="{FE02061E-3B91-43E2-84BD-CE391770428B}" presName="gear1" presStyleLbl="node1" presStyleIdx="0" presStyleCnt="3" custLinFactNeighborX="6735" custLinFactNeighborY="4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04FFD-C509-4203-BC9D-8258B761391A}" type="pres">
      <dgm:prSet presAssocID="{FE02061E-3B91-43E2-84BD-CE391770428B}" presName="gear1srcNode" presStyleLbl="node1" presStyleIdx="0" presStyleCnt="3"/>
      <dgm:spPr/>
      <dgm:t>
        <a:bodyPr/>
        <a:lstStyle/>
        <a:p>
          <a:endParaRPr lang="ru-RU"/>
        </a:p>
      </dgm:t>
    </dgm:pt>
    <dgm:pt modelId="{EDEFA31C-24CB-466C-98F1-B9D7E84E7421}" type="pres">
      <dgm:prSet presAssocID="{FE02061E-3B91-43E2-84BD-CE391770428B}" presName="gear1dstNode" presStyleLbl="node1" presStyleIdx="0" presStyleCnt="3"/>
      <dgm:spPr/>
      <dgm:t>
        <a:bodyPr/>
        <a:lstStyle/>
        <a:p>
          <a:endParaRPr lang="ru-RU"/>
        </a:p>
      </dgm:t>
    </dgm:pt>
    <dgm:pt modelId="{6C0989B6-AD46-4FF8-96EA-D2C6027067DF}" type="pres">
      <dgm:prSet presAssocID="{08D3C07A-C188-4166-A5AE-628264619FC7}" presName="gear2" presStyleLbl="node1" presStyleIdx="1" presStyleCnt="3" custLinFactNeighborY="-38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2AA83-3F83-45C8-9B08-E2B3CE4D223A}" type="pres">
      <dgm:prSet presAssocID="{08D3C07A-C188-4166-A5AE-628264619FC7}" presName="gear2srcNode" presStyleLbl="node1" presStyleIdx="1" presStyleCnt="3"/>
      <dgm:spPr/>
      <dgm:t>
        <a:bodyPr/>
        <a:lstStyle/>
        <a:p>
          <a:endParaRPr lang="ru-RU"/>
        </a:p>
      </dgm:t>
    </dgm:pt>
    <dgm:pt modelId="{338C0E63-357C-4211-8D1F-A5F331293B0F}" type="pres">
      <dgm:prSet presAssocID="{08D3C07A-C188-4166-A5AE-628264619FC7}" presName="gear2dstNode" presStyleLbl="node1" presStyleIdx="1" presStyleCnt="3"/>
      <dgm:spPr/>
      <dgm:t>
        <a:bodyPr/>
        <a:lstStyle/>
        <a:p>
          <a:endParaRPr lang="ru-RU"/>
        </a:p>
      </dgm:t>
    </dgm:pt>
    <dgm:pt modelId="{23EE7231-C516-4CDA-8F30-45CA45C0EA2A}" type="pres">
      <dgm:prSet presAssocID="{6834B431-3F3B-4E01-9D16-C84043906239}" presName="gear3" presStyleLbl="node1" presStyleIdx="2" presStyleCnt="3"/>
      <dgm:spPr/>
      <dgm:t>
        <a:bodyPr/>
        <a:lstStyle/>
        <a:p>
          <a:endParaRPr lang="ru-RU"/>
        </a:p>
      </dgm:t>
    </dgm:pt>
    <dgm:pt modelId="{AB094A06-A45B-4CAB-9543-4BFF33CDE5C2}" type="pres">
      <dgm:prSet presAssocID="{6834B431-3F3B-4E01-9D16-C840439062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7837-F83F-47D5-B1FB-9EA9FAFF5903}" type="pres">
      <dgm:prSet presAssocID="{6834B431-3F3B-4E01-9D16-C84043906239}" presName="gear3srcNode" presStyleLbl="node1" presStyleIdx="2" presStyleCnt="3"/>
      <dgm:spPr/>
      <dgm:t>
        <a:bodyPr/>
        <a:lstStyle/>
        <a:p>
          <a:endParaRPr lang="ru-RU"/>
        </a:p>
      </dgm:t>
    </dgm:pt>
    <dgm:pt modelId="{6AC0F6DA-42A9-4B4B-A5E3-039CBE75BD58}" type="pres">
      <dgm:prSet presAssocID="{6834B431-3F3B-4E01-9D16-C84043906239}" presName="gear3dstNode" presStyleLbl="node1" presStyleIdx="2" presStyleCnt="3"/>
      <dgm:spPr/>
      <dgm:t>
        <a:bodyPr/>
        <a:lstStyle/>
        <a:p>
          <a:endParaRPr lang="ru-RU"/>
        </a:p>
      </dgm:t>
    </dgm:pt>
    <dgm:pt modelId="{19DF3B41-4CB4-48B6-A71D-7F70E9111527}" type="pres">
      <dgm:prSet presAssocID="{2070625F-0E63-44F8-B791-C93F44057B5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DFF2C5B-4E1B-49D9-BA70-310ECF23A421}" type="pres">
      <dgm:prSet presAssocID="{C10A06CF-1627-4970-8499-CB396FF127C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01BF4E2-067A-407B-8220-A654A8BFD389}" type="pres">
      <dgm:prSet presAssocID="{00CAE641-1766-4B0A-9753-451426CF94A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FD4D92-61BC-4C3D-B703-ABD596C634B5}" type="presOf" srcId="{FE02061E-3B91-43E2-84BD-CE391770428B}" destId="{9FE04FFD-C509-4203-BC9D-8258B761391A}" srcOrd="1" destOrd="0" presId="urn:microsoft.com/office/officeart/2005/8/layout/gear1"/>
    <dgm:cxn modelId="{EA3ED677-0F8B-4AC0-9340-25882B39BB08}" type="presOf" srcId="{FE02061E-3B91-43E2-84BD-CE391770428B}" destId="{EDEFA31C-24CB-466C-98F1-B9D7E84E7421}" srcOrd="2" destOrd="0" presId="urn:microsoft.com/office/officeart/2005/8/layout/gear1"/>
    <dgm:cxn modelId="{2D8354A3-274A-43D6-8BA2-7D7894A098C9}" type="presOf" srcId="{2070625F-0E63-44F8-B791-C93F44057B5D}" destId="{19DF3B41-4CB4-48B6-A71D-7F70E9111527}" srcOrd="0" destOrd="0" presId="urn:microsoft.com/office/officeart/2005/8/layout/gear1"/>
    <dgm:cxn modelId="{D22B34FB-5CD6-4830-B109-01B2556E296B}" type="presOf" srcId="{6834B431-3F3B-4E01-9D16-C84043906239}" destId="{6AC0F6DA-42A9-4B4B-A5E3-039CBE75BD58}" srcOrd="3" destOrd="0" presId="urn:microsoft.com/office/officeart/2005/8/layout/gear1"/>
    <dgm:cxn modelId="{B743FE3F-4629-4611-84D2-E737581ACD98}" type="presOf" srcId="{6834B431-3F3B-4E01-9D16-C84043906239}" destId="{AB094A06-A45B-4CAB-9543-4BFF33CDE5C2}" srcOrd="1" destOrd="0" presId="urn:microsoft.com/office/officeart/2005/8/layout/gear1"/>
    <dgm:cxn modelId="{C2126653-D80E-4825-820C-BC349BEE7C13}" type="presOf" srcId="{08D3C07A-C188-4166-A5AE-628264619FC7}" destId="{2232AA83-3F83-45C8-9B08-E2B3CE4D223A}" srcOrd="1" destOrd="0" presId="urn:microsoft.com/office/officeart/2005/8/layout/gear1"/>
    <dgm:cxn modelId="{00383B61-6E4D-4B4E-85D4-3A7D48C3642B}" type="presOf" srcId="{C10A06CF-1627-4970-8499-CB396FF127CB}" destId="{DDFF2C5B-4E1B-49D9-BA70-310ECF23A421}" srcOrd="0" destOrd="0" presId="urn:microsoft.com/office/officeart/2005/8/layout/gear1"/>
    <dgm:cxn modelId="{E858A501-C79F-47A1-ADF3-6D821A3DCB82}" srcId="{EF08448C-85AC-40A4-B02D-B93AB7B9BE1A}" destId="{6834B431-3F3B-4E01-9D16-C84043906239}" srcOrd="2" destOrd="0" parTransId="{52E85FF4-0DFD-4828-95C9-738A7F54FFBD}" sibTransId="{00CAE641-1766-4B0A-9753-451426CF94AA}"/>
    <dgm:cxn modelId="{0862D2E7-0AD0-449B-B538-641F67B63ED9}" type="presOf" srcId="{08D3C07A-C188-4166-A5AE-628264619FC7}" destId="{338C0E63-357C-4211-8D1F-A5F331293B0F}" srcOrd="2" destOrd="0" presId="urn:microsoft.com/office/officeart/2005/8/layout/gear1"/>
    <dgm:cxn modelId="{8FDD998E-1474-4D06-A966-A5B2208AEEC8}" type="presOf" srcId="{00CAE641-1766-4B0A-9753-451426CF94AA}" destId="{D01BF4E2-067A-407B-8220-A654A8BFD389}" srcOrd="0" destOrd="0" presId="urn:microsoft.com/office/officeart/2005/8/layout/gear1"/>
    <dgm:cxn modelId="{3865C566-D4D1-4921-B270-B5987F304513}" type="presOf" srcId="{08D3C07A-C188-4166-A5AE-628264619FC7}" destId="{6C0989B6-AD46-4FF8-96EA-D2C6027067DF}" srcOrd="0" destOrd="0" presId="urn:microsoft.com/office/officeart/2005/8/layout/gear1"/>
    <dgm:cxn modelId="{1FCA1639-9542-4AD5-9DE1-D8C689C5DCD3}" type="presOf" srcId="{6834B431-3F3B-4E01-9D16-C84043906239}" destId="{23EE7231-C516-4CDA-8F30-45CA45C0EA2A}" srcOrd="0" destOrd="0" presId="urn:microsoft.com/office/officeart/2005/8/layout/gear1"/>
    <dgm:cxn modelId="{B5A72CF0-720E-451F-8724-67953C56F051}" type="presOf" srcId="{6834B431-3F3B-4E01-9D16-C84043906239}" destId="{24207837-F83F-47D5-B1FB-9EA9FAFF5903}" srcOrd="2" destOrd="0" presId="urn:microsoft.com/office/officeart/2005/8/layout/gear1"/>
    <dgm:cxn modelId="{29174937-099A-4DED-AFAB-CF431184E734}" type="presOf" srcId="{FE02061E-3B91-43E2-84BD-CE391770428B}" destId="{20974BBD-2E11-4273-BEED-651CDF124710}" srcOrd="0" destOrd="0" presId="urn:microsoft.com/office/officeart/2005/8/layout/gear1"/>
    <dgm:cxn modelId="{213CD828-9CB6-4B07-8A08-E3F46E6EC972}" type="presOf" srcId="{EF08448C-85AC-40A4-B02D-B93AB7B9BE1A}" destId="{66631995-3BED-47AF-828B-107DEF20A967}" srcOrd="0" destOrd="0" presId="urn:microsoft.com/office/officeart/2005/8/layout/gear1"/>
    <dgm:cxn modelId="{0DEB3E71-32B8-41CA-81CA-1E533BD87C47}" srcId="{EF08448C-85AC-40A4-B02D-B93AB7B9BE1A}" destId="{FE02061E-3B91-43E2-84BD-CE391770428B}" srcOrd="0" destOrd="0" parTransId="{55AD74C3-05DC-4064-B8CD-5072CCC81AD3}" sibTransId="{2070625F-0E63-44F8-B791-C93F44057B5D}"/>
    <dgm:cxn modelId="{ADF4E65A-03CD-4566-8CAD-DEC0B6BABC06}" srcId="{EF08448C-85AC-40A4-B02D-B93AB7B9BE1A}" destId="{08D3C07A-C188-4166-A5AE-628264619FC7}" srcOrd="1" destOrd="0" parTransId="{4FBB235E-BDAE-4787-BAB2-99DBAEA23BE3}" sibTransId="{C10A06CF-1627-4970-8499-CB396FF127CB}"/>
    <dgm:cxn modelId="{740F1549-4931-405A-8D56-78A1C89E2389}" type="presParOf" srcId="{66631995-3BED-47AF-828B-107DEF20A967}" destId="{20974BBD-2E11-4273-BEED-651CDF124710}" srcOrd="0" destOrd="0" presId="urn:microsoft.com/office/officeart/2005/8/layout/gear1"/>
    <dgm:cxn modelId="{DA95504C-D905-4956-9102-852250D5EE4A}" type="presParOf" srcId="{66631995-3BED-47AF-828B-107DEF20A967}" destId="{9FE04FFD-C509-4203-BC9D-8258B761391A}" srcOrd="1" destOrd="0" presId="urn:microsoft.com/office/officeart/2005/8/layout/gear1"/>
    <dgm:cxn modelId="{A101AD00-A546-4588-B049-C293F77207BD}" type="presParOf" srcId="{66631995-3BED-47AF-828B-107DEF20A967}" destId="{EDEFA31C-24CB-466C-98F1-B9D7E84E7421}" srcOrd="2" destOrd="0" presId="urn:microsoft.com/office/officeart/2005/8/layout/gear1"/>
    <dgm:cxn modelId="{188BAD30-7569-40EF-A19A-60E00D306D92}" type="presParOf" srcId="{66631995-3BED-47AF-828B-107DEF20A967}" destId="{6C0989B6-AD46-4FF8-96EA-D2C6027067DF}" srcOrd="3" destOrd="0" presId="urn:microsoft.com/office/officeart/2005/8/layout/gear1"/>
    <dgm:cxn modelId="{5886FEF5-B91E-42D5-A62F-45CCD8E1EFDC}" type="presParOf" srcId="{66631995-3BED-47AF-828B-107DEF20A967}" destId="{2232AA83-3F83-45C8-9B08-E2B3CE4D223A}" srcOrd="4" destOrd="0" presId="urn:microsoft.com/office/officeart/2005/8/layout/gear1"/>
    <dgm:cxn modelId="{3663A1CE-C8EA-4996-BD44-BEF535999E6E}" type="presParOf" srcId="{66631995-3BED-47AF-828B-107DEF20A967}" destId="{338C0E63-357C-4211-8D1F-A5F331293B0F}" srcOrd="5" destOrd="0" presId="urn:microsoft.com/office/officeart/2005/8/layout/gear1"/>
    <dgm:cxn modelId="{B5C58EE6-9A63-40DF-8DA3-5497972ABC25}" type="presParOf" srcId="{66631995-3BED-47AF-828B-107DEF20A967}" destId="{23EE7231-C516-4CDA-8F30-45CA45C0EA2A}" srcOrd="6" destOrd="0" presId="urn:microsoft.com/office/officeart/2005/8/layout/gear1"/>
    <dgm:cxn modelId="{6FEB9925-CD68-4493-AE46-694E897758E0}" type="presParOf" srcId="{66631995-3BED-47AF-828B-107DEF20A967}" destId="{AB094A06-A45B-4CAB-9543-4BFF33CDE5C2}" srcOrd="7" destOrd="0" presId="urn:microsoft.com/office/officeart/2005/8/layout/gear1"/>
    <dgm:cxn modelId="{09558433-4CFC-4A9F-A3BC-AEAA841D8C38}" type="presParOf" srcId="{66631995-3BED-47AF-828B-107DEF20A967}" destId="{24207837-F83F-47D5-B1FB-9EA9FAFF5903}" srcOrd="8" destOrd="0" presId="urn:microsoft.com/office/officeart/2005/8/layout/gear1"/>
    <dgm:cxn modelId="{EA16D537-0A80-4726-90C4-C629AD996751}" type="presParOf" srcId="{66631995-3BED-47AF-828B-107DEF20A967}" destId="{6AC0F6DA-42A9-4B4B-A5E3-039CBE75BD58}" srcOrd="9" destOrd="0" presId="urn:microsoft.com/office/officeart/2005/8/layout/gear1"/>
    <dgm:cxn modelId="{0663F069-DF06-49E9-9380-9176A880DC46}" type="presParOf" srcId="{66631995-3BED-47AF-828B-107DEF20A967}" destId="{19DF3B41-4CB4-48B6-A71D-7F70E9111527}" srcOrd="10" destOrd="0" presId="urn:microsoft.com/office/officeart/2005/8/layout/gear1"/>
    <dgm:cxn modelId="{D71E508C-335B-496E-AA66-2040872E22A9}" type="presParOf" srcId="{66631995-3BED-47AF-828B-107DEF20A967}" destId="{DDFF2C5B-4E1B-49D9-BA70-310ECF23A421}" srcOrd="11" destOrd="0" presId="urn:microsoft.com/office/officeart/2005/8/layout/gear1"/>
    <dgm:cxn modelId="{B9CEF774-FB86-43F2-97F9-DD0C8AB270A5}" type="presParOf" srcId="{66631995-3BED-47AF-828B-107DEF20A967}" destId="{D01BF4E2-067A-407B-8220-A654A8BFD38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74BBD-2E11-4273-BEED-651CDF124710}">
      <dsp:nvSpPr>
        <dsp:cNvPr id="0" name=""/>
        <dsp:cNvSpPr/>
      </dsp:nvSpPr>
      <dsp:spPr>
        <a:xfrm>
          <a:off x="3278046" y="2021272"/>
          <a:ext cx="2470443" cy="2470443"/>
        </a:xfrm>
        <a:prstGeom prst="gear9">
          <a:avLst/>
        </a:prstGeom>
        <a:solidFill>
          <a:srgbClr val="D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делового туризма</a:t>
          </a:r>
          <a:endParaRPr lang="ru-RU" sz="1800" kern="1200" dirty="0"/>
        </a:p>
      </dsp:txBody>
      <dsp:txXfrm>
        <a:off x="3774715" y="2599961"/>
        <a:ext cx="1477105" cy="1269859"/>
      </dsp:txXfrm>
    </dsp:sp>
    <dsp:sp modelId="{6C0989B6-AD46-4FF8-96EA-D2C6027067DF}">
      <dsp:nvSpPr>
        <dsp:cNvPr id="0" name=""/>
        <dsp:cNvSpPr/>
      </dsp:nvSpPr>
      <dsp:spPr>
        <a:xfrm>
          <a:off x="1674313" y="1368158"/>
          <a:ext cx="1796686" cy="1796686"/>
        </a:xfrm>
        <a:prstGeom prst="gear6">
          <a:avLst/>
        </a:prstGeom>
        <a:solidFill>
          <a:srgbClr val="D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Привлечение новых компаний на местный рынок</a:t>
          </a:r>
          <a:endParaRPr lang="ru-RU" sz="1100" kern="1200" dirty="0"/>
        </a:p>
      </dsp:txBody>
      <dsp:txXfrm>
        <a:off x="2126634" y="1823213"/>
        <a:ext cx="892044" cy="886576"/>
      </dsp:txXfrm>
    </dsp:sp>
    <dsp:sp modelId="{23EE7231-C516-4CDA-8F30-45CA45C0EA2A}">
      <dsp:nvSpPr>
        <dsp:cNvPr id="0" name=""/>
        <dsp:cNvSpPr/>
      </dsp:nvSpPr>
      <dsp:spPr>
        <a:xfrm rot="20700000">
          <a:off x="2680640" y="197818"/>
          <a:ext cx="1760385" cy="1760385"/>
        </a:xfrm>
        <a:prstGeom prst="gear6">
          <a:avLst/>
        </a:prstGeom>
        <a:solidFill>
          <a:srgbClr val="D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малого и среднего бизнеса</a:t>
          </a:r>
          <a:endParaRPr lang="ru-RU" sz="1100" kern="1200" dirty="0"/>
        </a:p>
      </dsp:txBody>
      <dsp:txXfrm rot="-20700000">
        <a:off x="3066745" y="583923"/>
        <a:ext cx="988177" cy="988177"/>
      </dsp:txXfrm>
    </dsp:sp>
    <dsp:sp modelId="{19DF3B41-4CB4-48B6-A71D-7F70E9111527}">
      <dsp:nvSpPr>
        <dsp:cNvPr id="0" name=""/>
        <dsp:cNvSpPr/>
      </dsp:nvSpPr>
      <dsp:spPr>
        <a:xfrm>
          <a:off x="2924976" y="1646622"/>
          <a:ext cx="3162168" cy="3162168"/>
        </a:xfrm>
        <a:prstGeom prst="circularArrow">
          <a:avLst>
            <a:gd name="adj1" fmla="val 4688"/>
            <a:gd name="adj2" fmla="val 299029"/>
            <a:gd name="adj3" fmla="val 2522860"/>
            <a:gd name="adj4" fmla="val 15846931"/>
            <a:gd name="adj5" fmla="val 5469"/>
          </a:avLst>
        </a:prstGeom>
        <a:solidFill>
          <a:srgbClr val="D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F2C5B-4E1B-49D9-BA70-310ECF23A421}">
      <dsp:nvSpPr>
        <dsp:cNvPr id="0" name=""/>
        <dsp:cNvSpPr/>
      </dsp:nvSpPr>
      <dsp:spPr>
        <a:xfrm>
          <a:off x="1356123" y="1038534"/>
          <a:ext cx="2297512" cy="22975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BF4E2-067A-407B-8220-A654A8BFD389}">
      <dsp:nvSpPr>
        <dsp:cNvPr id="0" name=""/>
        <dsp:cNvSpPr/>
      </dsp:nvSpPr>
      <dsp:spPr>
        <a:xfrm>
          <a:off x="2273445" y="-189048"/>
          <a:ext cx="2477181" cy="24771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DE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5DE1D-8428-4FB8-9EBA-677091A9F3DB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337A6-7E04-461A-8B08-44B332AE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5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F165E-3424-4F07-9087-1FC1C41DADB3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71DB-7C97-4952-AF04-2622A991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0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6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приведена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наиболее красноречивая статистика, собиравшаяся на эту тему различными выставочными компаниями и городскими властями (в разных странах). Главный тезис в ней – выставки загружают инфраструктуру города посетителями с деньгами и дают зарабатывать местному бизнесу. Зная о ней, некоторые регионы сознательно делают ставку на развитие у себя выставочной деятельности, либо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конгрессного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/делового туризма.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на развитие в городе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выставочно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-ярмарочной деятельности оправдана для относительно молодых и крупных городов, региональных центров, не имеющих богатой истории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известных исторических памятников и культурных достопримечательностей.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4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качестве примера можно привести Ганновер.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Ганновер - город с населением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тыс. чел. – в настоящее время позиционируется как крупнейший выставочный город Германии. Выставки в значительной степени изменили облик и инфраструктуру города за последние 30 лет: были приняты многочисленные строительные и ремонтные работы, появилось огромное количество новых заведений, транспортных развязок и туристических объектов. Сегодня городской бюджет на 80% формируется с доходов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выставочной деятельности.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один пример – г. Лейпциг. Новый ультрасовременный выставочный центр в Лейпциге был построен в 90-е годы именно по причине того, что старые корпуса выставочного центра, существовавшие ещё во времена ГДР, были не способны обслуживать существующие выставки, а традиции проведения выставок и ярмарок в городе были очень сильны. Сейчас выставочный центр в Лейпциге – не просто деловой центр, где проходят выставки и конгрессы, а ещё и городская достопримечательность.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4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dirty="0" smtClean="0"/>
              <a:t>По данным департамента </a:t>
            </a:r>
            <a:r>
              <a:rPr lang="ru-RU" sz="1200" dirty="0" err="1" smtClean="0"/>
              <a:t>экономразвития</a:t>
            </a:r>
            <a:r>
              <a:rPr lang="ru-RU" sz="1200" dirty="0" smtClean="0"/>
              <a:t> городской администрации, ежегодно Краснодар посещают более 1 млн. туристов, основная масса которых прибывает в город с деловыми визитами (около 80% всего турпотока). </a:t>
            </a: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4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участник выставки несёт расходы, которые суммарно нередко превышают стоимость самого участия в выставке. Ряд из них (выделены жирным шрифтом) гарантированно остаются в городе и в дальнейшем формируют городской бюджет.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проведённого «КраснодарЭКСПО»  в 2012 году специального исследования, посетители из других стран и регионов России тратят на проживание и питание во время деловой поездки в Краснодаре около 200 долларов США в сутки. Исходя из имеющихся данных, расходы на проживание и питание во время проведения выставок «КраснодарЭКСПО» составляют более 17 млн. долларов США в год.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 20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экспонентов для работы на выставках в Краснодаре пользуются услугами временного персонала.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среднем 2 человека временного персонала привлекается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участниками для работы на выставке в Краснодаре. Таким образом, более 3 тыс. человеко-дней в год приходится на работу временного персонала (стендистов, переводчиков и промоутеров) на выставках «КраснодарЭКСПО».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Приводим конкретные цифры на примере только гостиничного сектора. Понятно, что цифры очень условные, но</a:t>
            </a:r>
            <a:r>
              <a:rPr lang="ru-RU" baseline="0" dirty="0" smtClean="0">
                <a:latin typeface="Arial" charset="0"/>
              </a:rPr>
              <a:t> масштаб понятен. За основу взята средняя стоимость гостиничного номера в Краснодаре. Такие же расчёты любой желающий может произвести на примере транспорта, ресторана,  и т.п.</a:t>
            </a:r>
            <a:r>
              <a:rPr lang="en-US" baseline="0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71DB-7C97-4952-AF04-2622A991F3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8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Подведение</a:t>
            </a:r>
            <a:r>
              <a:rPr lang="ru-RU" baseline="0" dirty="0" smtClean="0">
                <a:latin typeface="Arial" charset="0"/>
              </a:rPr>
              <a:t> итогов: выставки, безусловно, являются драйвером развития делового туризма, стимулируют развитие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малого и среднего бизнеса, дают высокий мультипликативный эффект.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Мультипликативный эффект – влияние развития выставочной деятельности на показатели экономического, социального и культурного благополучия страны/региона/города.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Экономические факторы: 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устойчивый рост спроса на продукцию и услуги соответствующих отраслей, 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объемов продаж, 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объема налоговых поступлений в бюджеты различных уровней,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отраслей инфраструктуры и смежных отраслей. </a:t>
            </a: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B11644-E7B0-450C-842F-680C481C436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EA09-C5C9-4C8F-808C-9C35EA1431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4C3FD-FC68-4B37-9F2D-24D027037ECD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80CBED-06EF-4507-AADD-C51A4CFC4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C12E-FF6E-401F-B6B2-8896FB73BDCC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12EF-7861-40FB-B73C-07166005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4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06D6-A662-4B52-8810-1E01C2327BD1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5AA0-7F34-4050-9E86-5CCEBECAB54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 descr="Krasnodar_ru_cov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0790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EA09-C5C9-4C8F-808C-9C35EA1431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Krasnodar_ru_pag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4" name="Picture 3" descr="Krasnodar_ru_back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920880" cy="1728192"/>
          </a:xfrm>
        </p:spPr>
        <p:txBody>
          <a:bodyPr>
            <a:normAutofit fontScale="47500" lnSpcReduction="20000"/>
          </a:bodyPr>
          <a:lstStyle/>
          <a:p>
            <a:r>
              <a:rPr lang="ru-RU" sz="6800" dirty="0" smtClean="0">
                <a:solidFill>
                  <a:schemeClr val="tx1"/>
                </a:solidFill>
              </a:rPr>
              <a:t>Выставки </a:t>
            </a:r>
            <a:r>
              <a:rPr lang="ru-RU" sz="6800" dirty="0">
                <a:solidFill>
                  <a:schemeClr val="tx1"/>
                </a:solidFill>
              </a:rPr>
              <a:t>как главный драйвер развития </a:t>
            </a:r>
            <a:endParaRPr lang="ru-RU" sz="6800" dirty="0" smtClean="0">
              <a:solidFill>
                <a:schemeClr val="tx1"/>
              </a:solidFill>
            </a:endParaRPr>
          </a:p>
          <a:p>
            <a:r>
              <a:rPr lang="ru-RU" sz="6800" dirty="0" smtClean="0">
                <a:solidFill>
                  <a:schemeClr val="tx1"/>
                </a:solidFill>
              </a:rPr>
              <a:t>делового </a:t>
            </a:r>
            <a:r>
              <a:rPr lang="ru-RU" sz="6800" dirty="0">
                <a:solidFill>
                  <a:schemeClr val="tx1"/>
                </a:solidFill>
              </a:rPr>
              <a:t>туризма в </a:t>
            </a:r>
            <a:r>
              <a:rPr lang="ru-RU" sz="6800" dirty="0" smtClean="0">
                <a:solidFill>
                  <a:schemeClr val="tx1"/>
                </a:solidFill>
              </a:rPr>
              <a:t>городе</a:t>
            </a:r>
          </a:p>
          <a:p>
            <a:r>
              <a:rPr lang="ru-RU" sz="4500" dirty="0" smtClean="0">
                <a:solidFill>
                  <a:schemeClr val="tx1"/>
                </a:solidFill>
              </a:rPr>
              <a:t> </a:t>
            </a:r>
            <a:endParaRPr lang="en-US" sz="4500" dirty="0" smtClean="0">
              <a:solidFill>
                <a:schemeClr val="tx1"/>
              </a:solidFill>
            </a:endParaRPr>
          </a:p>
          <a:p>
            <a:r>
              <a:rPr lang="ru-RU" sz="4500" i="1" dirty="0" smtClean="0">
                <a:solidFill>
                  <a:schemeClr val="tx1"/>
                </a:solidFill>
              </a:rPr>
              <a:t>(на </a:t>
            </a:r>
            <a:r>
              <a:rPr lang="ru-RU" sz="4500" i="1" dirty="0">
                <a:solidFill>
                  <a:schemeClr val="tx1"/>
                </a:solidFill>
              </a:rPr>
              <a:t>примере выставочной компании «КраснодарЭКСПО</a:t>
            </a:r>
            <a:r>
              <a:rPr lang="ru-RU" sz="4500" i="1" dirty="0" smtClean="0">
                <a:solidFill>
                  <a:schemeClr val="tx1"/>
                </a:solidFill>
              </a:rPr>
              <a:t>»)</a:t>
            </a:r>
            <a:endParaRPr lang="ru-RU" sz="4500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6309320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noProof="0" dirty="0" smtClean="0"/>
              <a:t>Краснодар</a:t>
            </a:r>
            <a:r>
              <a:rPr lang="en-US" sz="1600" noProof="0" dirty="0" smtClean="0"/>
              <a:t>,</a:t>
            </a:r>
            <a:r>
              <a:rPr lang="ru-RU" sz="1600" noProof="0" dirty="0" smtClean="0"/>
              <a:t> 09.06.16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06489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Россия, Краснодар, 350005</a:t>
            </a:r>
            <a:br>
              <a:rPr lang="ru-RU" dirty="0" smtClean="0"/>
            </a:br>
            <a:r>
              <a:rPr lang="ru-RU" dirty="0" smtClean="0"/>
              <a:t>ул. Конгрессная, </a:t>
            </a:r>
            <a:r>
              <a:rPr lang="ru-RU" dirty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тел./факс: +7 (861) 200 1234</a:t>
            </a:r>
            <a:br>
              <a:rPr lang="ru-RU" dirty="0" smtClean="0"/>
            </a:br>
            <a:r>
              <a:rPr lang="en-US" dirty="0" smtClean="0"/>
              <a:t>info</a:t>
            </a:r>
            <a:r>
              <a:rPr lang="ru-RU" dirty="0" smtClean="0"/>
              <a:t>@krasnodarexpo.ru</a:t>
            </a:r>
            <a:br>
              <a:rPr lang="ru-RU" dirty="0" smtClean="0"/>
            </a:br>
            <a:r>
              <a:rPr lang="ru-RU" dirty="0" smtClean="0"/>
              <a:t>www.krasnodarexpo.ru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6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23"/>
          <a:stretch/>
        </p:blipFill>
        <p:spPr bwMode="auto">
          <a:xfrm>
            <a:off x="1043608" y="4307829"/>
            <a:ext cx="7200800" cy="250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764704"/>
            <a:ext cx="734481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+mj-lt"/>
              </a:rPr>
              <a:t>Мировая практика: Что дают выставки городу? </a:t>
            </a:r>
          </a:p>
          <a:p>
            <a:pPr lvl="0" algn="ctr"/>
            <a:endParaRPr lang="en-US" sz="1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1 доллар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вложенный </a:t>
            </a:r>
            <a:r>
              <a:rPr lang="ru-RU" sz="1600" dirty="0">
                <a:latin typeface="+mj-lt"/>
              </a:rPr>
              <a:t>в выставку, даёт 7-8 долларов прибыли с обслуживающей её инфраструктуры - торговли, </a:t>
            </a:r>
            <a:r>
              <a:rPr lang="ru-RU" sz="1600" dirty="0" smtClean="0">
                <a:latin typeface="+mj-lt"/>
              </a:rPr>
              <a:t>гостиниц, ресторанов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развлечений, и т.п.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Около </a:t>
            </a:r>
            <a:r>
              <a:rPr lang="ru-RU" sz="1600" dirty="0">
                <a:latin typeface="+mj-lt"/>
              </a:rPr>
              <a:t>50 % доходов авиакомпаний, приблизительно 60 % доходов </a:t>
            </a:r>
            <a:r>
              <a:rPr lang="ru-RU" sz="1600" dirty="0" smtClean="0">
                <a:latin typeface="+mj-lt"/>
              </a:rPr>
              <a:t>гостиниц </a:t>
            </a:r>
            <a:r>
              <a:rPr lang="ru-RU" sz="1600" dirty="0">
                <a:latin typeface="+mj-lt"/>
              </a:rPr>
              <a:t>и более 70 % доходов автопрокатных компаний создается за счет обслуживания </a:t>
            </a:r>
            <a:r>
              <a:rPr lang="ru-RU" sz="1600" dirty="0" smtClean="0">
                <a:latin typeface="+mj-lt"/>
              </a:rPr>
              <a:t>деловых туристов.</a:t>
            </a:r>
            <a:endParaRPr lang="ru-RU" sz="1600" dirty="0">
              <a:latin typeface="+mj-lt"/>
            </a:endParaRPr>
          </a:p>
          <a:p>
            <a:endParaRPr lang="ru-RU" sz="1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Суточные расходы делегатов разнообразных деловых встреч, конгрессов, выставок и т. п. превышают $345, а обычный турист тратит за день в среднем $100-200 (по данным на 2013). </a:t>
            </a:r>
            <a:endParaRPr lang="ru-RU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Увеличение туристического потока в целом</a:t>
            </a:r>
            <a:endParaRPr lang="ru-RU" sz="1600" dirty="0">
              <a:latin typeface="+mj-lt"/>
            </a:endParaRPr>
          </a:p>
          <a:p>
            <a:pPr fontAlgn="base"/>
            <a:endParaRPr lang="en-US" dirty="0"/>
          </a:p>
          <a:p>
            <a:endParaRPr lang="en-US" sz="1400" dirty="0">
              <a:latin typeface="+mj-lt"/>
            </a:endParaRPr>
          </a:p>
          <a:p>
            <a:pPr algn="just"/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0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Выставки – генератор бизнес-туризма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57202" y="4653136"/>
            <a:ext cx="8219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В город Ганновер с населением </a:t>
            </a:r>
            <a:r>
              <a:rPr lang="en-US" sz="1600" dirty="0" smtClean="0">
                <a:latin typeface="+mj-lt"/>
              </a:rPr>
              <a:t>550</a:t>
            </a:r>
            <a:r>
              <a:rPr lang="ru-RU" sz="1600" dirty="0" smtClean="0">
                <a:latin typeface="+mj-lt"/>
              </a:rPr>
              <a:t> тыс. чел. ежегодно приезжают 3 млн. посетителей международных выставок (</a:t>
            </a:r>
            <a:r>
              <a:rPr lang="en-US" sz="1600" dirty="0" smtClean="0">
                <a:latin typeface="+mj-lt"/>
              </a:rPr>
              <a:t>CeBIT, Hannover Messe, Agritechnica </a:t>
            </a:r>
            <a:r>
              <a:rPr lang="ru-RU" sz="1600" dirty="0" smtClean="0">
                <a:latin typeface="+mj-lt"/>
              </a:rPr>
              <a:t>и других</a:t>
            </a:r>
            <a:r>
              <a:rPr lang="en-US" sz="1600" dirty="0" smtClean="0">
                <a:latin typeface="+mj-lt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ru-RU" sz="1600" dirty="0" smtClean="0">
              <a:latin typeface="+mj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Среднегодовой доход от выставок на территории </a:t>
            </a:r>
            <a:r>
              <a:rPr lang="ru-RU" sz="1600" dirty="0" smtClean="0">
                <a:latin typeface="+mj-lt"/>
              </a:rPr>
              <a:t>выставочного центра в Ганновере превышает 251 млн. евро</a:t>
            </a:r>
            <a:endParaRPr lang="en-US" sz="1600" dirty="0" smtClean="0">
              <a:latin typeface="+mj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ru-RU" sz="1600" dirty="0">
              <a:latin typeface="+mj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Бюджет</a:t>
            </a:r>
            <a:r>
              <a:rPr lang="ru-RU" sz="1600" dirty="0">
                <a:latin typeface="+mj-lt"/>
              </a:rPr>
              <a:t> Ганновера на 80% формируется с доходов </a:t>
            </a:r>
            <a:r>
              <a:rPr lang="ru-RU" sz="1600" dirty="0" smtClean="0">
                <a:latin typeface="+mj-lt"/>
              </a:rPr>
              <a:t>от</a:t>
            </a:r>
            <a:r>
              <a:rPr lang="ru-RU" sz="1600" dirty="0">
                <a:latin typeface="+mj-lt"/>
              </a:rPr>
              <a:t> выставочной </a:t>
            </a:r>
            <a:r>
              <a:rPr lang="ru-RU" sz="1600" dirty="0" smtClean="0">
                <a:latin typeface="+mj-lt"/>
              </a:rPr>
              <a:t>деятельности</a:t>
            </a:r>
            <a:endParaRPr lang="ru-RU" sz="1600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24647" cy="2865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" y="1484784"/>
            <a:ext cx="4196738" cy="2863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764704"/>
            <a:ext cx="86409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«КраснодарЭКСПО» - крупнейший </a:t>
            </a:r>
            <a:r>
              <a:rPr lang="ru-RU" sz="2000" b="1" dirty="0" smtClean="0"/>
              <a:t>организатор</a:t>
            </a:r>
            <a:endParaRPr lang="en-US" sz="2000" b="1" dirty="0" smtClean="0"/>
          </a:p>
          <a:p>
            <a:pPr lvl="0" algn="ctr"/>
            <a:r>
              <a:rPr lang="ru-RU" sz="2000" b="1" dirty="0" smtClean="0"/>
              <a:t>выставок </a:t>
            </a:r>
            <a:r>
              <a:rPr lang="ru-RU" sz="2000" b="1" dirty="0" smtClean="0"/>
              <a:t>и конференций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юге России</a:t>
            </a:r>
            <a:endParaRPr lang="en-US" sz="2000" b="1" dirty="0" smtClean="0"/>
          </a:p>
          <a:p>
            <a:pPr lvl="0"/>
            <a:endParaRPr lang="en-US" sz="14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18-20 выставок ежегодно, большинство из них формата </a:t>
            </a:r>
            <a:r>
              <a:rPr lang="en-US" sz="1600" dirty="0">
                <a:latin typeface="+mj-lt"/>
              </a:rPr>
              <a:t>b</a:t>
            </a:r>
            <a:r>
              <a:rPr lang="en-US" sz="1600" dirty="0" smtClean="0">
                <a:latin typeface="+mj-lt"/>
              </a:rPr>
              <a:t>2b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+mj-lt"/>
              </a:rPr>
              <a:t>1</a:t>
            </a:r>
            <a:r>
              <a:rPr lang="ru-RU" sz="1600" dirty="0" smtClean="0">
                <a:latin typeface="+mj-lt"/>
              </a:rPr>
              <a:t>40</a:t>
            </a:r>
            <a:r>
              <a:rPr lang="en-US" sz="1600" dirty="0">
                <a:latin typeface="+mj-lt"/>
              </a:rPr>
              <a:t> 000 </a:t>
            </a:r>
            <a:r>
              <a:rPr lang="ru-RU" sz="1600" dirty="0" smtClean="0">
                <a:latin typeface="+mj-lt"/>
              </a:rPr>
              <a:t>посетителей, 2 342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компании-участника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из 37 стран в 201</a:t>
            </a:r>
            <a:r>
              <a:rPr lang="en-US" sz="1600" dirty="0" smtClean="0">
                <a:latin typeface="+mj-lt"/>
              </a:rPr>
              <a:t>5</a:t>
            </a:r>
            <a:r>
              <a:rPr lang="ru-RU" sz="1600" dirty="0" smtClean="0">
                <a:latin typeface="+mj-lt"/>
              </a:rPr>
              <a:t> году</a:t>
            </a:r>
            <a:endParaRPr lang="en-US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5 </a:t>
            </a:r>
            <a:r>
              <a:rPr lang="ru-RU" sz="1600" dirty="0" smtClean="0">
                <a:latin typeface="+mj-lt"/>
              </a:rPr>
              <a:t>выставок являются лидерами среди региональных отраслевых выставок в России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3 марта 2011 года «КраснодарЭКСПО» вошла в состав международного выставочного оператора группы компаний </a:t>
            </a:r>
            <a:r>
              <a:rPr lang="en-US" sz="1600" dirty="0" smtClean="0">
                <a:latin typeface="+mj-lt"/>
              </a:rPr>
              <a:t>ITE</a:t>
            </a:r>
            <a:endParaRPr lang="en-US" sz="1600" dirty="0">
              <a:latin typeface="+mj-lt"/>
            </a:endParaRPr>
          </a:p>
          <a:p>
            <a:pPr algn="just"/>
            <a:endParaRPr lang="en-US" sz="1300" dirty="0">
              <a:latin typeface="+mj-lt"/>
            </a:endParaRPr>
          </a:p>
        </p:txBody>
      </p:sp>
      <p:pic>
        <p:nvPicPr>
          <p:cNvPr id="3" name="Picture 4" descr="← вернуться на главну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6" y="3788319"/>
            <a:ext cx="2325849" cy="7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← вернуться на главну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33" y="5544244"/>
            <a:ext cx="2571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← вернуться на главну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03" y="3723877"/>
            <a:ext cx="24955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← вернуться на главну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7" y="4530605"/>
            <a:ext cx="2571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← вернуться на главну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97" y="4426314"/>
            <a:ext cx="2571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← вернуться на главну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23876"/>
            <a:ext cx="2571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curika Krasnod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03571"/>
            <a:ext cx="1855093" cy="7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← вернуться на главную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38" y="4607213"/>
            <a:ext cx="2321247" cy="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bazyan\AppData\Local\Microsoft\Windows\Temporary Internet Files\Content.Outlook\4B9BQ6N6\BeautyShow (3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7" y="5610721"/>
            <a:ext cx="2776600" cy="6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53392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Участники и посетители выставок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«КраснодарЭКСПО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2015 году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695090"/>
              </p:ext>
            </p:extLst>
          </p:nvPr>
        </p:nvGraphicFramePr>
        <p:xfrm>
          <a:off x="1360848" y="1988840"/>
          <a:ext cx="6372894" cy="336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529556"/>
            <a:ext cx="864096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Участники: 2 342 компании, 85% из них - иногородние</a:t>
            </a:r>
            <a:endParaRPr lang="en-US" sz="1400" dirty="0">
              <a:latin typeface="+mj-lt"/>
            </a:endParaRPr>
          </a:p>
          <a:p>
            <a:pPr algn="ctr"/>
            <a:endParaRPr lang="en-US" sz="13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815" y="5667925"/>
            <a:ext cx="864096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Посетители: 140 тыс. человек, порядка 20% из них – иногородние посетители</a:t>
            </a:r>
            <a:endParaRPr lang="en-US" sz="1400" dirty="0">
              <a:latin typeface="+mj-lt"/>
            </a:endParaRPr>
          </a:p>
          <a:p>
            <a:pPr algn="just"/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17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 r="1272" b="3426"/>
          <a:stretch/>
        </p:blipFill>
        <p:spPr bwMode="auto">
          <a:xfrm>
            <a:off x="778768" y="3370929"/>
            <a:ext cx="7393632" cy="32984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53392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Расходы участника выставки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08189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 крупной </a:t>
            </a:r>
            <a:r>
              <a:rPr lang="ru-RU" sz="1400" dirty="0" smtClean="0">
                <a:latin typeface="+mj-lt"/>
              </a:rPr>
              <a:t>выставке </a:t>
            </a:r>
            <a:r>
              <a:rPr lang="ru-RU" sz="1400" dirty="0">
                <a:latin typeface="+mj-lt"/>
              </a:rPr>
              <a:t>компания-участник может быть представлена коллективом до 20 </a:t>
            </a:r>
            <a:r>
              <a:rPr lang="ru-RU" sz="1400" dirty="0" smtClean="0">
                <a:latin typeface="+mj-lt"/>
              </a:rPr>
              <a:t>чел:</a:t>
            </a:r>
            <a:endParaRPr lang="ru-RU" sz="1400" dirty="0">
              <a:latin typeface="+mj-lt"/>
            </a:endParaRP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j-lt"/>
              </a:rPr>
              <a:t>Оплата авиаперелёта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</a:rPr>
              <a:t>Проживание в гостинице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</a:rPr>
              <a:t>Питание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</a:rPr>
              <a:t>Трансфер по городу/ такси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j-lt"/>
              </a:rPr>
              <a:t>Доставка экспонатов (услуги транспортной или экспедиторской компании)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j-lt"/>
              </a:rPr>
              <a:t>Таможенное оформление груза (для международных грузов)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j-lt"/>
              </a:rPr>
              <a:t>Наём техперсонала на застройку/демонтаж/обслуживание стенда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</a:rPr>
              <a:t>Культурная программа (экскурсии, музеи, и т.п.)</a:t>
            </a:r>
          </a:p>
          <a:p>
            <a:pPr marL="628650" indent="-26670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j-lt"/>
              </a:rPr>
              <a:t>Дополнительные расходы на рекламу своего участия в выставке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67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 txBox="1">
            <a:spLocks/>
          </p:cNvSpPr>
          <p:nvPr/>
        </p:nvSpPr>
        <p:spPr bwMode="auto">
          <a:xfrm>
            <a:off x="279302" y="1844824"/>
            <a:ext cx="42085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latin typeface="+mj-lt"/>
                <a:cs typeface="Tahoma" pitchFamily="34" charset="0"/>
              </a:rPr>
              <a:t>2</a:t>
            </a:r>
            <a:r>
              <a:rPr lang="en-US" dirty="0" smtClean="0">
                <a:latin typeface="+mj-lt"/>
                <a:cs typeface="Tahoma" pitchFamily="34" charset="0"/>
              </a:rPr>
              <a:t> 000 </a:t>
            </a:r>
            <a:r>
              <a:rPr lang="ru-RU" dirty="0">
                <a:latin typeface="+mj-lt"/>
                <a:cs typeface="Tahoma" pitchFamily="34" charset="0"/>
              </a:rPr>
              <a:t>иногородних компаний </a:t>
            </a:r>
            <a:endParaRPr lang="ru-RU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dirty="0" smtClean="0">
                <a:latin typeface="+mj-lt"/>
                <a:cs typeface="Tahoma" pitchFamily="34" charset="0"/>
              </a:rPr>
              <a:t>Х </a:t>
            </a:r>
            <a:endParaRPr lang="ru-RU" dirty="0">
              <a:latin typeface="+mj-lt"/>
              <a:cs typeface="Tahoma" pitchFamily="34" charset="0"/>
            </a:endParaRPr>
          </a:p>
          <a:p>
            <a:pPr algn="ctr"/>
            <a:r>
              <a:rPr lang="ru-RU" dirty="0">
                <a:latin typeface="+mj-lt"/>
                <a:cs typeface="Tahoma" pitchFamily="34" charset="0"/>
              </a:rPr>
              <a:t>4 сотрудника </a:t>
            </a:r>
            <a:endParaRPr lang="ru-RU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dirty="0" smtClean="0">
                <a:latin typeface="+mj-lt"/>
                <a:cs typeface="Tahoma" pitchFamily="34" charset="0"/>
              </a:rPr>
              <a:t>Х</a:t>
            </a:r>
            <a:endParaRPr lang="ru-RU" dirty="0">
              <a:latin typeface="+mj-lt"/>
              <a:cs typeface="Tahoma" pitchFamily="34" charset="0"/>
            </a:endParaRPr>
          </a:p>
          <a:p>
            <a:pPr algn="ctr"/>
            <a:r>
              <a:rPr lang="ru-RU" dirty="0">
                <a:latin typeface="+mj-lt"/>
                <a:cs typeface="Tahoma" pitchFamily="34" charset="0"/>
              </a:rPr>
              <a:t>4 суток </a:t>
            </a:r>
            <a:endParaRPr lang="ru-RU" dirty="0" smtClean="0">
              <a:latin typeface="+mj-lt"/>
              <a:cs typeface="Tahoma" pitchFamily="34" charset="0"/>
            </a:endParaRPr>
          </a:p>
          <a:p>
            <a:pPr algn="ctr"/>
            <a:r>
              <a:rPr lang="ru-RU" dirty="0" smtClean="0">
                <a:latin typeface="+mj-lt"/>
                <a:cs typeface="Tahoma" pitchFamily="34" charset="0"/>
              </a:rPr>
              <a:t>Х</a:t>
            </a:r>
            <a:endParaRPr lang="ru-RU" dirty="0">
              <a:latin typeface="+mj-lt"/>
              <a:cs typeface="Tahoma" pitchFamily="34" charset="0"/>
            </a:endParaRPr>
          </a:p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3 0</a:t>
            </a:r>
            <a:r>
              <a:rPr lang="ru-RU" dirty="0" smtClean="0">
                <a:latin typeface="+mj-lt"/>
                <a:cs typeface="Tahoma" pitchFamily="34" charset="0"/>
              </a:rPr>
              <a:t>00 </a:t>
            </a:r>
            <a:r>
              <a:rPr lang="ru-RU" dirty="0">
                <a:latin typeface="+mj-lt"/>
                <a:cs typeface="Tahoma" pitchFamily="34" charset="0"/>
              </a:rPr>
              <a:t>руб./сутки за гост. номер </a:t>
            </a:r>
          </a:p>
          <a:p>
            <a:pPr algn="ctr"/>
            <a:r>
              <a:rPr lang="ru-RU" sz="2000" dirty="0">
                <a:latin typeface="+mj-lt"/>
                <a:cs typeface="Tahoma" pitchFamily="34" charset="0"/>
              </a:rPr>
              <a:t>= </a:t>
            </a:r>
            <a:endParaRPr lang="ru-RU" sz="2000" dirty="0" smtClean="0">
              <a:latin typeface="+mj-lt"/>
              <a:cs typeface="Tahoma" pitchFamily="34" charset="0"/>
            </a:endParaRPr>
          </a:p>
        </p:txBody>
      </p:sp>
      <p:sp>
        <p:nvSpPr>
          <p:cNvPr id="10245" name="Rectangle 2"/>
          <p:cNvSpPr txBox="1">
            <a:spLocks/>
          </p:cNvSpPr>
          <p:nvPr/>
        </p:nvSpPr>
        <p:spPr bwMode="auto">
          <a:xfrm>
            <a:off x="4644008" y="1860351"/>
            <a:ext cx="4763426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latin typeface="Calibri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Tahoma" pitchFamily="34" charset="0"/>
              </a:rPr>
              <a:t>0</a:t>
            </a:r>
            <a:r>
              <a:rPr lang="ru-RU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ru-RU" dirty="0">
                <a:latin typeface="Calibri" pitchFamily="34" charset="0"/>
                <a:cs typeface="Tahoma" pitchFamily="34" charset="0"/>
              </a:rPr>
              <a:t>0</a:t>
            </a:r>
            <a:r>
              <a:rPr lang="en-US" dirty="0">
                <a:latin typeface="Calibri" pitchFamily="34" charset="0"/>
                <a:cs typeface="Tahoma" pitchFamily="34" charset="0"/>
              </a:rPr>
              <a:t>00 </a:t>
            </a:r>
            <a:r>
              <a:rPr lang="ru-RU" dirty="0">
                <a:latin typeface="Calibri" pitchFamily="34" charset="0"/>
                <a:cs typeface="Tahoma" pitchFamily="34" charset="0"/>
              </a:rPr>
              <a:t>иногородних посетителей </a:t>
            </a:r>
            <a:endParaRPr lang="ru-RU" dirty="0" smtClean="0"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Tahoma" pitchFamily="34" charset="0"/>
              </a:rPr>
              <a:t>Х </a:t>
            </a:r>
            <a:endParaRPr lang="ru-RU" dirty="0"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ru-RU" dirty="0">
                <a:latin typeface="Calibri" pitchFamily="34" charset="0"/>
                <a:cs typeface="Tahoma" pitchFamily="34" charset="0"/>
              </a:rPr>
              <a:t> 1 сутки </a:t>
            </a:r>
            <a:endParaRPr lang="ru-RU" dirty="0" smtClean="0"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ru-RU" dirty="0">
                <a:latin typeface="Calibri" pitchFamily="34" charset="0"/>
                <a:cs typeface="Tahoma" pitchFamily="34" charset="0"/>
              </a:rPr>
              <a:t>Х</a:t>
            </a:r>
            <a:r>
              <a:rPr lang="ru-RU" dirty="0" smtClean="0">
                <a:latin typeface="Calibri" pitchFamily="34" charset="0"/>
                <a:cs typeface="Tahoma" pitchFamily="34" charset="0"/>
              </a:rPr>
              <a:t> </a:t>
            </a:r>
            <a:endParaRPr lang="ru-RU" dirty="0"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Tahoma" pitchFamily="34" charset="0"/>
              </a:rPr>
              <a:t>3 </a:t>
            </a:r>
            <a:r>
              <a:rPr lang="ru-RU" dirty="0" smtClean="0">
                <a:latin typeface="Calibri" pitchFamily="34" charset="0"/>
                <a:cs typeface="Tahoma" pitchFamily="34" charset="0"/>
              </a:rPr>
              <a:t>000 </a:t>
            </a:r>
            <a:r>
              <a:rPr lang="ru-RU" dirty="0">
                <a:latin typeface="Calibri" pitchFamily="34" charset="0"/>
                <a:cs typeface="Tahoma" pitchFamily="34" charset="0"/>
              </a:rPr>
              <a:t>руб./сутки за гост. номер </a:t>
            </a:r>
          </a:p>
          <a:p>
            <a:pPr algn="ctr"/>
            <a:r>
              <a:rPr lang="ru-RU" sz="2000" dirty="0">
                <a:latin typeface="Calibri" pitchFamily="34" charset="0"/>
                <a:cs typeface="Tahoma" pitchFamily="34" charset="0"/>
              </a:rPr>
              <a:t>= </a:t>
            </a:r>
            <a:endParaRPr lang="ru-RU" sz="20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3106" y="1012666"/>
            <a:ext cx="7929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+mj-lt"/>
              </a:rPr>
              <a:t>Экономический эффект на примере гостиничного бизнеса</a:t>
            </a:r>
            <a:endParaRPr lang="ru-RU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221088"/>
            <a:ext cx="328612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cs typeface="Tahoma" pitchFamily="34" charset="0"/>
              </a:rPr>
              <a:t>минимум </a:t>
            </a:r>
            <a:r>
              <a:rPr lang="en-US" b="1" dirty="0" smtClean="0">
                <a:cs typeface="Tahoma" pitchFamily="34" charset="0"/>
              </a:rPr>
              <a:t>96</a:t>
            </a:r>
            <a:r>
              <a:rPr lang="ru-RU" b="1" dirty="0" smtClean="0">
                <a:cs typeface="Tahoma" pitchFamily="34" charset="0"/>
              </a:rPr>
              <a:t> </a:t>
            </a:r>
            <a:r>
              <a:rPr lang="ru-RU" b="1" dirty="0">
                <a:cs typeface="Tahoma" pitchFamily="34" charset="0"/>
              </a:rPr>
              <a:t>млн. руб./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170" y="4221088"/>
            <a:ext cx="328612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Tahoma" pitchFamily="34" charset="0"/>
              </a:rPr>
              <a:t>минимум </a:t>
            </a:r>
            <a:r>
              <a:rPr lang="en-US" b="1" dirty="0" smtClean="0">
                <a:latin typeface="Calibri" pitchFamily="34" charset="0"/>
                <a:cs typeface="Tahoma" pitchFamily="34" charset="0"/>
              </a:rPr>
              <a:t>90</a:t>
            </a:r>
            <a:r>
              <a:rPr lang="ru-RU" b="1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ru-RU" b="1" dirty="0">
                <a:latin typeface="Calibri" pitchFamily="34" charset="0"/>
                <a:cs typeface="Tahoma" pitchFamily="34" charset="0"/>
              </a:rPr>
              <a:t>млн. руб./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5229200"/>
            <a:ext cx="597666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Tahoma" pitchFamily="34" charset="0"/>
              </a:rPr>
              <a:t>ИТОГО в год минимум 186 </a:t>
            </a:r>
            <a:r>
              <a:rPr lang="ru-RU" sz="2400" b="1" dirty="0">
                <a:cs typeface="Tahoma" pitchFamily="34" charset="0"/>
              </a:rPr>
              <a:t>млн. </a:t>
            </a:r>
            <a:r>
              <a:rPr lang="ru-RU" sz="2400" b="1" dirty="0" smtClean="0">
                <a:cs typeface="Tahoma" pitchFamily="34" charset="0"/>
              </a:rPr>
              <a:t>руб.</a:t>
            </a:r>
            <a:endParaRPr lang="ru-R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6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743242" y="803602"/>
            <a:ext cx="7929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+mj-lt"/>
              </a:rPr>
              <a:t>Новый </a:t>
            </a:r>
            <a:r>
              <a:rPr lang="ru-RU" sz="2000" b="1" dirty="0" err="1" smtClean="0">
                <a:latin typeface="+mj-lt"/>
              </a:rPr>
              <a:t>выставочно-конгрессный</a:t>
            </a:r>
            <a:r>
              <a:rPr lang="ru-RU" sz="2000" b="1" dirty="0" smtClean="0">
                <a:latin typeface="+mj-lt"/>
              </a:rPr>
              <a:t> комплекс – новые возможности</a:t>
            </a:r>
            <a:endParaRPr lang="ru-RU" sz="2000" b="1" dirty="0">
              <a:latin typeface="+mj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88859"/>
            <a:ext cx="3901440" cy="2602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4" y="1388859"/>
            <a:ext cx="3901440" cy="2602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3" y="4138015"/>
            <a:ext cx="3901440" cy="2602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35" b="37176"/>
          <a:stretch/>
        </p:blipFill>
        <p:spPr bwMode="auto">
          <a:xfrm>
            <a:off x="689520" y="3987254"/>
            <a:ext cx="7619261" cy="25564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79256" y="1412776"/>
            <a:ext cx="7629525" cy="2405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1" name="Text Box 70"/>
          <p:cNvSpPr txBox="1">
            <a:spLocks noChangeArrowheads="1"/>
          </p:cNvSpPr>
          <p:nvPr/>
        </p:nvSpPr>
        <p:spPr bwMode="auto">
          <a:xfrm>
            <a:off x="679256" y="868650"/>
            <a:ext cx="7709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+mj-lt"/>
              </a:rPr>
              <a:t>Выставочная деятельность как фактор экономического развития</a:t>
            </a:r>
            <a:r>
              <a:rPr lang="ru-RU" sz="2000" dirty="0" smtClean="0">
                <a:latin typeface="+mj-lt"/>
                <a:cs typeface="Tahoma" pitchFamily="34" charset="0"/>
              </a:rPr>
              <a:t>    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7097965"/>
              </p:ext>
            </p:extLst>
          </p:nvPr>
        </p:nvGraphicFramePr>
        <p:xfrm>
          <a:off x="532987" y="1628800"/>
          <a:ext cx="6672496" cy="449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Стрелка влево 12"/>
          <p:cNvSpPr/>
          <p:nvPr/>
        </p:nvSpPr>
        <p:spPr>
          <a:xfrm rot="19883551">
            <a:off x="6301824" y="5006451"/>
            <a:ext cx="1756916" cy="755546"/>
          </a:xfrm>
          <a:prstGeom prst="leftArrow">
            <a:avLst/>
          </a:prstGeom>
          <a:solidFill>
            <a:srgbClr val="D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59632" y="4205571"/>
            <a:ext cx="1721496" cy="1721496"/>
            <a:chOff x="364945" y="1830767"/>
            <a:chExt cx="1721496" cy="1721496"/>
          </a:xfrm>
        </p:grpSpPr>
        <p:sp>
          <p:nvSpPr>
            <p:cNvPr id="9" name="Shape 8"/>
            <p:cNvSpPr/>
            <p:nvPr/>
          </p:nvSpPr>
          <p:spPr>
            <a:xfrm rot="20700000">
              <a:off x="364945" y="1830767"/>
              <a:ext cx="1721496" cy="1721496"/>
            </a:xfrm>
            <a:prstGeom prst="gear6">
              <a:avLst/>
            </a:prstGeom>
            <a:solidFill>
              <a:srgbClr val="DE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742519" y="2193587"/>
              <a:ext cx="966347" cy="96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Привлечение инвестиций в край</a:t>
              </a:r>
              <a:endParaRPr lang="ru-RU" sz="1100" kern="1200" dirty="0"/>
            </a:p>
          </p:txBody>
        </p:sp>
      </p:grpSp>
      <p:sp>
        <p:nvSpPr>
          <p:cNvPr id="3" name="Стрелка углом 2"/>
          <p:cNvSpPr/>
          <p:nvPr/>
        </p:nvSpPr>
        <p:spPr>
          <a:xfrm rot="10218099">
            <a:off x="2675815" y="5246706"/>
            <a:ext cx="576064" cy="576064"/>
          </a:xfrm>
          <a:prstGeom prst="bentArrow">
            <a:avLst>
              <a:gd name="adj1" fmla="val 16768"/>
              <a:gd name="adj2" fmla="val 19734"/>
              <a:gd name="adj3" fmla="val 25000"/>
              <a:gd name="adj4" fmla="val 75000"/>
            </a:avLst>
          </a:prstGeom>
          <a:solidFill>
            <a:srgbClr val="DE0000"/>
          </a:solidFill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813</Words>
  <Application>Microsoft Office PowerPoint</Application>
  <PresentationFormat>Экран (4:3)</PresentationFormat>
  <Paragraphs>94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ITE_cover</vt:lpstr>
      <vt:lpstr>Custom Design</vt:lpstr>
      <vt:lpstr>1_Custom Design</vt:lpstr>
      <vt:lpstr>Презентация PowerPoint</vt:lpstr>
      <vt:lpstr>Презентация PowerPoint</vt:lpstr>
      <vt:lpstr> Выставки – генератор бизнес-туризма </vt:lpstr>
      <vt:lpstr>Презентация PowerPoint</vt:lpstr>
      <vt:lpstr>Участники и посетители выставок «КраснодарЭКСПО» в 2015 году</vt:lpstr>
      <vt:lpstr>Расходы участника выставки</vt:lpstr>
      <vt:lpstr>Презентация PowerPoint</vt:lpstr>
      <vt:lpstr>Презентация PowerPoint</vt:lpstr>
      <vt:lpstr>Презентация PowerPoint</vt:lpstr>
      <vt:lpstr>Россия, Краснодар, 350005 ул. Конгрессная, 1 тел./факс: +7 (861) 200 1234 info@krasnodarexpo.ru www.krasnodarexpo.ru</vt:lpstr>
    </vt:vector>
  </TitlesOfParts>
  <Company>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blinova</dc:creator>
  <cp:lastModifiedBy>111</cp:lastModifiedBy>
  <cp:revision>147</cp:revision>
  <cp:lastPrinted>2016-05-20T12:01:05Z</cp:lastPrinted>
  <dcterms:created xsi:type="dcterms:W3CDTF">2011-01-27T08:42:42Z</dcterms:created>
  <dcterms:modified xsi:type="dcterms:W3CDTF">2016-06-07T07:17:23Z</dcterms:modified>
</cp:coreProperties>
</file>