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embeddedFontLst>
    <p:embeddedFont>
      <p:font typeface="Montserrat SemiBold"/>
      <p:regular r:id="rId17"/>
      <p:bold r:id="rId18"/>
      <p:italic r:id="rId19"/>
      <p:boldItalic r:id="rId20"/>
    </p:embeddedFont>
    <p:embeddedFont>
      <p:font typeface="Montserrat"/>
      <p:regular r:id="rId21"/>
      <p:bold r:id="rId22"/>
      <p:italic r:id="rId23"/>
      <p:boldItalic r:id="rId24"/>
    </p:embeddedFont>
    <p:embeddedFont>
      <p:font typeface="Montserrat Medium"/>
      <p:regular r:id="rId25"/>
      <p:bold r:id="rId26"/>
      <p:italic r:id="rId27"/>
      <p:boldItalic r:id="rId28"/>
    </p:embeddedFont>
    <p:embeddedFont>
      <p:font typeface="Helvetica Neue Light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boldItalic.fntdata"/><Relationship Id="rId22" Type="http://schemas.openxmlformats.org/officeDocument/2006/relationships/font" Target="fonts/Montserrat-bold.fntdata"/><Relationship Id="rId21" Type="http://schemas.openxmlformats.org/officeDocument/2006/relationships/font" Target="fonts/Montserrat-regular.fntdata"/><Relationship Id="rId24" Type="http://schemas.openxmlformats.org/officeDocument/2006/relationships/font" Target="fonts/Montserrat-boldItalic.fntdata"/><Relationship Id="rId23" Type="http://schemas.openxmlformats.org/officeDocument/2006/relationships/font" Target="fonts/Montserrat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Medium-bold.fntdata"/><Relationship Id="rId25" Type="http://schemas.openxmlformats.org/officeDocument/2006/relationships/font" Target="fonts/MontserratMedium-regular.fntdata"/><Relationship Id="rId28" Type="http://schemas.openxmlformats.org/officeDocument/2006/relationships/font" Target="fonts/MontserratMedium-boldItalic.fntdata"/><Relationship Id="rId27" Type="http://schemas.openxmlformats.org/officeDocument/2006/relationships/font" Target="fonts/MontserratMedium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Light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HelveticaNeueLight-italic.fntdata"/><Relationship Id="rId30" Type="http://schemas.openxmlformats.org/officeDocument/2006/relationships/font" Target="fonts/HelveticaNeueLight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schemas.openxmlformats.org/officeDocument/2006/relationships/font" Target="fonts/HelveticaNeueLight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MontserratSemiBold-regular.fntdata"/><Relationship Id="rId16" Type="http://schemas.openxmlformats.org/officeDocument/2006/relationships/slide" Target="slides/slide12.xml"/><Relationship Id="rId19" Type="http://schemas.openxmlformats.org/officeDocument/2006/relationships/font" Target="fonts/MontserratSemiBold-italic.fntdata"/><Relationship Id="rId18" Type="http://schemas.openxmlformats.org/officeDocument/2006/relationships/font" Target="fonts/MontserratSemi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e0c80dbe8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2e0c80dbe8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e0c80dbe8a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e0c80dbe8a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Важно понимать, что SOLARGROUP в рамках проекта “Двигатели Дуюнова” не ведёт торговлю ценными бумагами, хотя в перспективе может заниматься этим. Поэтому сейчас компании и ее партнёрам не нужен специальный статус уполномоченного участника рынка ценных бумаг. Мы занимаемся привлечением инвестиций в проекты с помощью механизма краудинвестинга.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e0c80dbe8a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e0c80dbe8a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Деятельность нашей компании абсолютно законна. Она имеет все необходимые юридические основания — вы видите их сейчас на своём экране.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e0c80dbe8a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e0c80dbe8a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e0c80dbe8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e0c80dbe8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Компания SOLARGROUP тщательно заботится не только о совершенствовании внутренних  процессов компании, но и о внешних факторах, условиях ведения нашей деятельности.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SOLARGROUP - международная компания, объединяющая людей по всему миру, несмотря на географические границы и политические взаимоотношения.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 нас всегда было важным создание благоприятных условий для ведения деятельности, прозрачность и открытость нашего бизнеса.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Мы непрерывно находимся в поиске решений, позволяющих нам следовать намеченному курсу и одним из таких решений стала релокация нашей компании из Республики Вануату, где компания была зарегистрирована с 2017 года, под юрисдикцию Союза Коморских островов с 2024 года.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Наша команда проделала огромную работу для этого.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e0c80dbe8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e0c80dbe8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092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Республика Вануату непрерывно ужесточала требования и вводила новые ограничения для бизнеса. Юрисдикция в Союзе Коморских островов даёт нам возможность вести бизнес независимо, свободно и экономически эффективно.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e0c80dbe8a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e0c80dbe8a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На сегодняшний день наша компания прошла  все необходимые регистрационные мероприятия в новой юрисдикции и получила специальную международную брокерскую и клиринговую лицензию. Такая лицензия даёт возможность совершать среди прочего выпуск ценных бумаг и операции с ними. В настоящее время компания не занимается такой деятельностью, но в перспективе это возможно. В самое ближайшее время мы планируем завершить все юридические формальности, связанные с нашим переездом. Для инвесторов и партнёров ничего не изменится. SOLARGROUP останется той же компанией, только со сменой места регистрации.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e0c80dbe8a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e0c80dbe8a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Каждый инвестор подписывает договор инвестирования </a:t>
            </a: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личном кабинете, на сайте компании SOLARGROUP</a:t>
            </a: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. Вы можете ознакомиться с ним заранее, а также в любой момент после подписания можете посмотреть договор в вашем профиле, разделе “Документы”. Инвестиции - это всегда определённый риск. Об этом мы также предупреждаем на нашем сайте. Мы стараемся быть максимально открытыми и честными с нашими инвесторами и партнёрами.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e0c80dbe8a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e0c80dbe8a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Партнёр — это </a:t>
            </a:r>
            <a:r>
              <a:rPr lang="ru" sz="12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агент компании, который добровольно и на основе международного законодательства выступает в качестве консультанта по проекту. Он действует </a:t>
            </a:r>
            <a:r>
              <a:rPr lang="ru" sz="12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н</a:t>
            </a:r>
            <a:r>
              <a:rPr lang="ru" sz="1200">
                <a:solidFill>
                  <a:srgbClr val="444746"/>
                </a:solidFill>
                <a:latin typeface="Montserrat"/>
                <a:ea typeface="Montserrat"/>
                <a:cs typeface="Montserrat"/>
                <a:sym typeface="Montserrat"/>
              </a:rPr>
              <a:t>а основании директивы 86/653/ЕЕС о независимых коммерческих агентах, статьи 10 и статьи 11 Конвенции о защите прав человека и основных свобод, статьи 1 Гаагской конвенции, регулирующей деятельность представителей (агентов) при передаче коммерческих предложений принципала, конвенции УНИДРУА в части порядка заключения контрактов и полномочий посредников, Конвенции Бенелюкс (23.11.1973). Он имеет право получать законное вознаграждение за распространение информации о компании.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e0c80dbe8a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e0c80dbe8a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Партнёр ничего не продаёт, не занимается торговлей ценными бумагами. Также он не является сотрудником и официальным лицом компании. Партнёр не может получать деньги напрямую от инвесторов проекта в свою пользу или в пользу компании </a:t>
            </a: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SOLARGROUP. Средства инвесторов поступают напрямую в компанию, а затем компания выплачивает </a:t>
            </a: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вознаграждение партнёру. </a:t>
            </a:r>
            <a:br>
              <a:rPr lang="ru" sz="12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Каждый партнёр </a:t>
            </a: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действует, исходя из собственных интересов и возможности получения партнёрского вознаграждения. Партнёр занимается этой деятельностью по своему желанию и на добровольной основе, а также на основании директивы о независимых коммерческих агентах, статьи 10 и статьи 11 Конвенции о защите прав человека и основных свобод, статьи 1 Гаагской конвенции, регулирующей деятельность агентов при передаче коммерческих предложений принципала и других международных документов.</a:t>
            </a:r>
            <a:b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>
                <a:solidFill>
                  <a:srgbClr val="444746"/>
                </a:solidFill>
                <a:latin typeface="Montserrat"/>
                <a:ea typeface="Montserrat"/>
                <a:cs typeface="Montserrat"/>
                <a:sym typeface="Montserrat"/>
              </a:rPr>
              <a:t>Благодаря всему этому партнёр освобождается от юридической ответственности и законно получает своё вознаграждение.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e0c80dbe8a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e0c80dbe8a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Отношения между партнёром и компанией регулируются договором, который доступен в личном кабинете, на сайте компании SOLARGROUP.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0c80dbe8a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e0c80dbe8a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Договор даёт право партнёру информировать людей о проекте различными способами, осуществлять консультирование, участвовать в маркетинговых мероприятиях.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">
  <p:cSld name="TITLE_AND_BODY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hyperlink" Target="https://cdn.solargroup.pro/e6c7170a-1806-4cc7-8f5c-91314f50db8f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4.jpg"/><Relationship Id="rId5" Type="http://schemas.openxmlformats.org/officeDocument/2006/relationships/image" Target="../media/image1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9200" y="680291"/>
            <a:ext cx="4665600" cy="388867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 txBox="1"/>
          <p:nvPr/>
        </p:nvSpPr>
        <p:spPr>
          <a:xfrm>
            <a:off x="0" y="1463550"/>
            <a:ext cx="9144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ru" sz="4000">
                <a:solidFill>
                  <a:srgbClr val="2678E0"/>
                </a:solidFill>
                <a:latin typeface="Montserrat"/>
                <a:ea typeface="Montserrat"/>
                <a:cs typeface="Montserrat"/>
                <a:sym typeface="Montserrat"/>
              </a:rPr>
              <a:t>ЮРИДИЧЕСКИЕ АСПЕКТЫ</a:t>
            </a:r>
            <a:b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В РАБОТЕ КОМПАНИИ SOLARGROUP</a:t>
            </a:r>
            <a:endParaRPr b="1" sz="40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9" name="Google Shape;5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SOLARGROUP И РЫНОК ЦЕННЫХ БУМАГ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1" name="Google Shape;15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3"/>
          <p:cNvSpPr txBox="1"/>
          <p:nvPr/>
        </p:nvSpPr>
        <p:spPr>
          <a:xfrm>
            <a:off x="865725" y="1846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SOLARGROUP ЗАНИМАЕТСЯ ПРИВЛЕЧЕНИЕМ ИНВЕСТИЦИЙ В ПРОЕКТЫ С ПОМОЩЬЮ МЕХАНИЗМА КРАУДИНВЕСТИНГА</a:t>
            </a: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3" name="Google Shape;153;p23"/>
          <p:cNvSpPr/>
          <p:nvPr/>
        </p:nvSpPr>
        <p:spPr>
          <a:xfrm>
            <a:off x="348450" y="1847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154" name="Google Shape;154;p23"/>
          <p:cNvSpPr/>
          <p:nvPr/>
        </p:nvSpPr>
        <p:spPr>
          <a:xfrm rot="5400000">
            <a:off x="456350" y="1961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3"/>
          <p:cNvSpPr txBox="1"/>
          <p:nvPr/>
        </p:nvSpPr>
        <p:spPr>
          <a:xfrm>
            <a:off x="865725" y="2608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SOLARGROUP НЕ ВЕДЁТ ТОРГОВЛЮ ЦЕННЫМИ БУМАГАМИ, ПОЭТОМУ НЕ НУЖДАЕТСЯ В СТАТУСЕ УПОЛНОМОЧЕННОГО УЧАСТНИКА РЫНКА 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6" name="Google Shape;156;p23"/>
          <p:cNvSpPr/>
          <p:nvPr/>
        </p:nvSpPr>
        <p:spPr>
          <a:xfrm>
            <a:off x="348450" y="2609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157" name="Google Shape;157;p23"/>
          <p:cNvSpPr/>
          <p:nvPr/>
        </p:nvSpPr>
        <p:spPr>
          <a:xfrm rot="5400000">
            <a:off x="456350" y="2723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3"/>
          <p:cNvSpPr txBox="1"/>
          <p:nvPr/>
        </p:nvSpPr>
        <p:spPr>
          <a:xfrm>
            <a:off x="865725" y="3370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ПАРТНЁРЫ SOLARGROUP НЕ ЯВЛЯЮТСЯ УПОЛНОМОЧЕННЫМИ БРОКЕРАМИ, ИХ ДЕЯТЕЛЬНОСТЬ НЕ ТРЕБУЕТ ПОЛУЧЕНИЯ ЛИЦЕНЗИИ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9" name="Google Shape;159;p23"/>
          <p:cNvSpPr/>
          <p:nvPr/>
        </p:nvSpPr>
        <p:spPr>
          <a:xfrm>
            <a:off x="348450" y="3371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160" name="Google Shape;160;p23"/>
          <p:cNvSpPr/>
          <p:nvPr/>
        </p:nvSpPr>
        <p:spPr>
          <a:xfrm rot="5400000">
            <a:off x="456350" y="3485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/>
        </p:nvSpPr>
        <p:spPr>
          <a:xfrm>
            <a:off x="289200" y="4138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ЮРИДИЧЕСКИЕ ОСНОВАНИЯ 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 ДЕЯТЕЛЬНОСТИ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6" name="Google Shape;16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4"/>
          <p:cNvSpPr txBox="1"/>
          <p:nvPr/>
        </p:nvSpPr>
        <p:spPr>
          <a:xfrm>
            <a:off x="311200" y="1452238"/>
            <a:ext cx="82326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ДЕЯТЕЛЬНОСТЬ КОМПАНИИ И НАШИХ ПАРТНЁРОВ АБСОЛЮТНО ЗАКОННА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8" name="Google Shape;168;p24"/>
          <p:cNvSpPr/>
          <p:nvPr/>
        </p:nvSpPr>
        <p:spPr>
          <a:xfrm>
            <a:off x="659937" y="3015388"/>
            <a:ext cx="8191500" cy="7293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69" name="Google Shape;169;p24"/>
          <p:cNvSpPr/>
          <p:nvPr/>
        </p:nvSpPr>
        <p:spPr>
          <a:xfrm>
            <a:off x="659724" y="2218750"/>
            <a:ext cx="8191500" cy="7359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0" name="Google Shape;170;p24"/>
          <p:cNvSpPr/>
          <p:nvPr/>
        </p:nvSpPr>
        <p:spPr>
          <a:xfrm>
            <a:off x="663244" y="3809569"/>
            <a:ext cx="8191500" cy="7293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1" name="Google Shape;171;p24"/>
          <p:cNvSpPr/>
          <p:nvPr/>
        </p:nvSpPr>
        <p:spPr>
          <a:xfrm>
            <a:off x="289200" y="2218701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2" name="Google Shape;172;p24"/>
          <p:cNvSpPr txBox="1"/>
          <p:nvPr/>
        </p:nvSpPr>
        <p:spPr>
          <a:xfrm>
            <a:off x="1172950" y="2449275"/>
            <a:ext cx="7522800" cy="27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ХАРТИЯ ЭКОНОМИЧЕСКИХ ПРАВ И ОБЯЗАННОСТЕЙ ГОСУДАРСТВ, ПРИНЯТАЯ РЕЗОЛЮЦИЕЙ 3281 (XXIX) ГЕНЕРАЛЬНОЙ АССАМБЛЕИ ООН ОТ 12 ДЕКАБРЯ 1974 ГОДА 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3" name="Google Shape;173;p24"/>
          <p:cNvSpPr/>
          <p:nvPr/>
        </p:nvSpPr>
        <p:spPr>
          <a:xfrm>
            <a:off x="289273" y="3012067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4" name="Google Shape;174;p24"/>
          <p:cNvSpPr txBox="1"/>
          <p:nvPr/>
        </p:nvSpPr>
        <p:spPr>
          <a:xfrm>
            <a:off x="1176467" y="4051825"/>
            <a:ext cx="7482300" cy="2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ВНУТРЕННИЕ УЧРЕДИТЕЛЬНЫЕ ДОКУМЕНТЫ КОМПАНИИ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5" name="Google Shape;175;p24"/>
          <p:cNvSpPr/>
          <p:nvPr/>
        </p:nvSpPr>
        <p:spPr>
          <a:xfrm>
            <a:off x="291728" y="3806241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6" name="Google Shape;176;p24"/>
          <p:cNvSpPr txBox="1"/>
          <p:nvPr/>
        </p:nvSpPr>
        <p:spPr>
          <a:xfrm>
            <a:off x="1172950" y="3125043"/>
            <a:ext cx="72858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МЕЖДУНАРОДНАЯ БРОКЕРСКАЯ И КЛИРИНГОВАЯ ЛИЦЕНЗИЯ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7" name="Google Shape;177;p24"/>
          <p:cNvSpPr txBox="1"/>
          <p:nvPr/>
        </p:nvSpPr>
        <p:spPr>
          <a:xfrm>
            <a:off x="291727" y="2355449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8" name="Google Shape;178;p24"/>
          <p:cNvSpPr txBox="1"/>
          <p:nvPr/>
        </p:nvSpPr>
        <p:spPr>
          <a:xfrm>
            <a:off x="289201" y="3152067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9" name="Google Shape;179;p24"/>
          <p:cNvSpPr txBox="1"/>
          <p:nvPr/>
        </p:nvSpPr>
        <p:spPr>
          <a:xfrm>
            <a:off x="289201" y="3942063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0" name="Google Shape;180;p24"/>
          <p:cNvSpPr txBox="1"/>
          <p:nvPr/>
        </p:nvSpPr>
        <p:spPr>
          <a:xfrm>
            <a:off x="289200" y="1758700"/>
            <a:ext cx="334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9200" y="680291"/>
            <a:ext cx="4665600" cy="388867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5"/>
          <p:cNvSpPr txBox="1"/>
          <p:nvPr/>
        </p:nvSpPr>
        <p:spPr>
          <a:xfrm>
            <a:off x="673000" y="2224438"/>
            <a:ext cx="7692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ВОПРОСЫ И ОТВЕТЫ</a:t>
            </a:r>
            <a:endParaRPr sz="4000"/>
          </a:p>
        </p:txBody>
      </p:sp>
      <p:pic>
        <p:nvPicPr>
          <p:cNvPr id="187" name="Google Shape;18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289200" y="32896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2017 ГОД — РЕГИСТРАЦИЯ В РЕСПУБЛИКЕ ВАНУАТУ.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289200" y="448675"/>
            <a:ext cx="85656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77E0"/>
              </a:buClr>
              <a:buSzPts val="8000"/>
              <a:buFont typeface="Helvetica Neue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МЕСТО РЕГИСТРАЦИИ</a:t>
            </a: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 SOLARGROUP</a:t>
            </a:r>
            <a:endParaRPr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289200" y="35944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2024 ГОД  — СМЕНА ЮРИСДИКЦИИ НА СОЮЗ КОМОРСКИХ ОСТРОВОВ.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289200" y="38992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ПРИЧИНА — БОЛЕЕ ПРИВЛЕКАТЕЛЬНЫЕ УСЛОВИЯ ДЛЯ ВЕДЕНИЯ БИЗНЕСА В РАМКАХ СТРАТЕГИИ ДАЛЬНЕЙШЕГО РАЗВИТИЯ КОМПАНИИ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9437" y="823526"/>
            <a:ext cx="3585126" cy="2561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/>
        </p:nvSpPr>
        <p:spPr>
          <a:xfrm>
            <a:off x="289200" y="447500"/>
            <a:ext cx="85656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ПОЧЕМУ КОМОРСКИЕ ОСТРОВА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484790" y="2702275"/>
            <a:ext cx="3050100" cy="9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ЗАКОННЫЕ УСЛОВИЯ И ШИРОКИЙ СПЕКТР ВОЗМОЖНОСТЕЙ ДЛЯ КРАУДИНВЕСТИНГА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3368275" y="2702264"/>
            <a:ext cx="23400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МАКСИМАЛЬНАЯ ЭКОНОМИЧЕСКАЯ ЭФФЕКТИВНОСТЬ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5691925" y="2702275"/>
            <a:ext cx="2884500" cy="11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ВОЗМОЖНОСТЬ ЛЕГАЛЬНО ПРИНИМАТЬ ИНВЕСТИЦИИ ПО ВСЕМУ МИРУ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7942" y="1944413"/>
            <a:ext cx="603793" cy="65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092" y="1944413"/>
            <a:ext cx="590294" cy="65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1513" y="1944413"/>
            <a:ext cx="685301" cy="651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ЛИЦЕНЗИЯ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289200" y="2123200"/>
            <a:ext cx="5604600" cy="19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КОМПАНИЯ ИМЕЕТ МЕЖДУНАРОДНУЮ БРОКЕРСКУЮ И КЛИРИНГОВУЮ ЛИЦЕНЗИЮ </a:t>
            </a:r>
            <a:endParaRPr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№ L15658 / SG ОТ 1 МАРТА 2024 ГОДА, КОТОРАЯ ВЫДАНА ФИНАНСОВЫМ УПРАВЛЕНИЕМ </a:t>
            </a:r>
            <a:endParaRPr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АВТОНОМНОГО ОСТРОВА АНЖУАН СОГЛАСНО ПОСТАНОВЛЕНИЮ ПРАВИТЕЛЬСТВА № 005 2005</a:t>
            </a:r>
            <a:endParaRPr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 rotWithShape="1">
          <a:blip r:embed="rId4">
            <a:alphaModFix/>
          </a:blip>
          <a:srcRect b="0" l="29" r="29" t="0"/>
          <a:stretch/>
        </p:blipFill>
        <p:spPr>
          <a:xfrm>
            <a:off x="6276353" y="1382042"/>
            <a:ext cx="2252851" cy="3186002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РЕГУЛИРОВАНИЕ ОТНОШЕНИЙ МЕЖДУ ИНВЕСТОРАМИ ПРОЕКТА И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 txBox="1"/>
          <p:nvPr/>
        </p:nvSpPr>
        <p:spPr>
          <a:xfrm>
            <a:off x="289200" y="1868632"/>
            <a:ext cx="52332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КАЖДЫЙ ИНВЕСТОР ПОДПИСЫВАЕТ (АКЦЕПТИРУЕТ) ДОГОВОР ИНВЕСТИРОВАНИЯ В ЛИЧНОМ КАБИНЕТЕ</a:t>
            </a:r>
            <a:endParaRPr b="1" sz="1500">
              <a:solidFill>
                <a:srgbClr val="2678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4566" y="1803613"/>
            <a:ext cx="1656656" cy="2342834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392" y="2061754"/>
            <a:ext cx="1656656" cy="2342834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  <p:sp>
        <p:nvSpPr>
          <p:cNvPr id="99" name="Google Shape;99;p18"/>
          <p:cNvSpPr txBox="1"/>
          <p:nvPr/>
        </p:nvSpPr>
        <p:spPr>
          <a:xfrm>
            <a:off x="289200" y="2783031"/>
            <a:ext cx="5233200" cy="11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</a:t>
            </a: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ОФИЦИАЛЬНОМ САЙТЕ КОМПАНИИ</a:t>
            </a:r>
            <a:b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ОТКРЫТОМ ДОСТУПЕ РАЗМЕЩЕНА ИНФОРМАЦИЯ </a:t>
            </a:r>
            <a:r>
              <a:rPr lang="ru" sz="1500" u="sng">
                <a:solidFill>
                  <a:srgbClr val="2678E0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О ВОЗМОЖНЫХ РИСКАХ ИНВЕСТИРОВАНИЯ</a:t>
            </a:r>
            <a:endParaRPr b="1" sz="1500">
              <a:solidFill>
                <a:srgbClr val="2678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9"/>
          <p:cNvPicPr preferRelativeResize="0"/>
          <p:nvPr/>
        </p:nvPicPr>
        <p:blipFill rotWithShape="1">
          <a:blip r:embed="rId3">
            <a:alphaModFix amt="27000"/>
          </a:blip>
          <a:srcRect b="-46355" l="-10914" r="-10902" t="-10409"/>
          <a:stretch/>
        </p:blipFill>
        <p:spPr>
          <a:xfrm>
            <a:off x="1012230" y="1264100"/>
            <a:ext cx="7119539" cy="357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/>
        </p:nvSpPr>
        <p:spPr>
          <a:xfrm>
            <a:off x="433800" y="1781175"/>
            <a:ext cx="82764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1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ПАРТНЁР — ЭТО АГЕНТ КОМПАНИИ, КОТОРЫЙ ДОБРОВОЛЬНО И НА ОСНОВЕ МЕЖДУНАРОДНОГО ЗАКОНОДАТЕЛЬСТВА ВЫСТУПАЕТ В КАЧЕСТВЕ КОНСУЛЬТАНТА ПО ПРОЕКТУ </a:t>
            </a:r>
            <a:endParaRPr b="1" sz="21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9"/>
          <p:cNvSpPr txBox="1"/>
          <p:nvPr/>
        </p:nvSpPr>
        <p:spPr>
          <a:xfrm>
            <a:off x="289200" y="459650"/>
            <a:ext cx="8565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ЮРИДИЧЕСКИЙ СТАТУС</a:t>
            </a: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 ПАРТНЁРА SOLARGROUP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289200" y="3586600"/>
            <a:ext cx="8565600" cy="10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ЗА РАСПРОСТРАНЕНИЕ ИНФОРМАЦИИ О КОМПАНИИ ОН ПОЛУЧАЕТ ЗАКОННОЕ ДЕНЕЖНОЕ ВОЗНАГРАЖДЕНИЕ 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/>
          <p:nvPr/>
        </p:nvSpPr>
        <p:spPr>
          <a:xfrm>
            <a:off x="289200" y="1483500"/>
            <a:ext cx="6180900" cy="24840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b="0" l="8130" r="0" t="0"/>
          <a:stretch/>
        </p:blipFill>
        <p:spPr>
          <a:xfrm>
            <a:off x="6470100" y="1185050"/>
            <a:ext cx="2291451" cy="293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0"/>
          <p:cNvSpPr txBox="1"/>
          <p:nvPr/>
        </p:nvSpPr>
        <p:spPr>
          <a:xfrm>
            <a:off x="289200" y="459650"/>
            <a:ext cx="8565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ЮРИДИЧЕСКИЙ СТАТУС ПАРТНЁРА SOLARGROUP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289200" y="1864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</a:t>
            </a: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НЕСЁТ</a:t>
            </a: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ОТВЕТСТВЕННОСТЬ ЗА ДЕЯТЕЛЬНОСТЬ КОМПАНИИ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8" name="Google Shape;118;p20"/>
          <p:cNvSpPr txBox="1"/>
          <p:nvPr/>
        </p:nvSpPr>
        <p:spPr>
          <a:xfrm>
            <a:off x="289200" y="3967600"/>
            <a:ext cx="85656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БЛАГОДАРЯ ЭТОМУ ПАРТНЁР ОСВОБОЖДАЕТСЯ ОТ ЮРИДИЧЕСКОЙ ОТВЕТСТВЕННОСТИ И ЗАКОННО ПОЛУЧАЕТ СВОЁ ВОЗНАГРАЖДЕНИЕ</a:t>
            </a:r>
            <a:endParaRPr sz="1500">
              <a:solidFill>
                <a:srgbClr val="3F567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289200" y="1483500"/>
            <a:ext cx="46116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ПАРТНЁР</a:t>
            </a:r>
            <a:endParaRPr sz="12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0" name="Google Shape;120;p20"/>
          <p:cNvSpPr txBox="1"/>
          <p:nvPr/>
        </p:nvSpPr>
        <p:spPr>
          <a:xfrm>
            <a:off x="289200" y="2245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МОЖЕТ ПОЛУЧАТЬ ДЕНЬГИ ОТ ИНВЕСТОРОВ В СВОЮ ПОЛЬЗУ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1" name="Google Shape;121;p20"/>
          <p:cNvSpPr txBox="1"/>
          <p:nvPr/>
        </p:nvSpPr>
        <p:spPr>
          <a:xfrm>
            <a:off x="289200" y="2626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ЯВЛЯЕТСЯ СОТРУДНИКОМ SOLARGROUP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289200" y="3007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ПОЛУЧАЕТ ОТ КОМПАНИИ ЗАРАБОТНУЮ ПЛАТУ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289200" y="3388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ЯВЛЯЕТСЯ УПОЛНОМОЧЕННЫМ ЛИЦОМ В ЧАСТИ ОТКРЫТИЯ ФИЛИАЛОВ И ПРЕДСТАВИТЕЛЬСТВ КОМПАНИИ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РЕГУЛИРОВАНИЕ ОТНОШЕНИЙ МЕЖДУ ПАРТНЁРАМИ И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9" name="Google Shape;12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1"/>
          <p:cNvSpPr txBox="1"/>
          <p:nvPr/>
        </p:nvSpPr>
        <p:spPr>
          <a:xfrm>
            <a:off x="289200" y="2236288"/>
            <a:ext cx="5233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КАЖДЫЙ ПАРТНЁР ПОДПИСЫВАЕТ ДОГОВОР ОКАЗАНИЯ УСЛУГ ПО ПРИВЛЕЧЕНИЮ ПОЛЬЗОВАТЕЛЕЙ САЙТА SOLARGROUP, НА ОСНОВАНИИ КОТОРОГО ОН ПОЛУЧАЕТ СВОЁ ВОЗНАГРАЖДЕНИЕ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1" name="Google Shape;13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74566" y="1803613"/>
            <a:ext cx="1656657" cy="234283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32" name="Google Shape;132;p21"/>
          <p:cNvPicPr preferRelativeResize="0"/>
          <p:nvPr/>
        </p:nvPicPr>
        <p:blipFill rotWithShape="1">
          <a:blip r:embed="rId5">
            <a:alphaModFix/>
          </a:blip>
          <a:srcRect b="0" l="0" r="0" t="-1389"/>
          <a:stretch/>
        </p:blipFill>
        <p:spPr>
          <a:xfrm>
            <a:off x="5843392" y="2061754"/>
            <a:ext cx="1656657" cy="2342835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РЕГУЛИРОВАНИЕ ОТНОШЕНИЙ МЕЖДУ ПАРТНЁРАМИ И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8" name="Google Shape;1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2"/>
          <p:cNvSpPr txBox="1"/>
          <p:nvPr/>
        </p:nvSpPr>
        <p:spPr>
          <a:xfrm>
            <a:off x="771600" y="1530100"/>
            <a:ext cx="7600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ДОГОВОР ДАЁТ ПРАВО ПАРТНЁРУ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" name="Google Shape;140;p22"/>
          <p:cNvSpPr txBox="1"/>
          <p:nvPr/>
        </p:nvSpPr>
        <p:spPr>
          <a:xfrm>
            <a:off x="767724" y="2854675"/>
            <a:ext cx="21966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ИНФОРМИРОВАТЬ</a:t>
            </a:r>
            <a:b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О ПРОЕКТЕ </a:t>
            </a:r>
            <a:b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SOLARGROUP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1" name="Google Shape;141;p22"/>
          <p:cNvSpPr txBox="1"/>
          <p:nvPr/>
        </p:nvSpPr>
        <p:spPr>
          <a:xfrm>
            <a:off x="3368275" y="2854664"/>
            <a:ext cx="23400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УЧАСТВОВАТЬ В МАРКЕТИНГОВЫХ МЕРОПРИЯТИЯХ 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2" name="Google Shape;142;p22"/>
          <p:cNvSpPr txBox="1"/>
          <p:nvPr/>
        </p:nvSpPr>
        <p:spPr>
          <a:xfrm>
            <a:off x="6038450" y="2854675"/>
            <a:ext cx="24867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ПОЛУЧАТЬ </a:t>
            </a:r>
            <a:b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ВОЗНАГРАЖДЕНИЕ </a:t>
            </a:r>
            <a:b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 КОМПАНИИ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43" name="Google Shape;14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9750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0313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8313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