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  <p:sldMasterId id="2147484167" r:id="rId6"/>
    <p:sldMasterId id="2147484176" r:id="rId7"/>
  </p:sldMasterIdLst>
  <p:notesMasterIdLst>
    <p:notesMasterId r:id="rId18"/>
  </p:notesMasterIdLst>
  <p:sldIdLst>
    <p:sldId id="256" r:id="rId8"/>
    <p:sldId id="303" r:id="rId9"/>
    <p:sldId id="299" r:id="rId10"/>
    <p:sldId id="363" r:id="rId11"/>
    <p:sldId id="364" r:id="rId12"/>
    <p:sldId id="385" r:id="rId13"/>
    <p:sldId id="370" r:id="rId14"/>
    <p:sldId id="386" r:id="rId15"/>
    <p:sldId id="361" r:id="rId16"/>
    <p:sldId id="387" r:id="rId17"/>
  </p:sldIdLst>
  <p:sldSz cx="12192000" cy="6858000"/>
  <p:notesSz cx="6858000" cy="9926638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Rayner, David (Trade)" initials="RD(" lastIdx="18" clrIdx="6">
    <p:extLst>
      <p:ext uri="{19B8F6BF-5375-455C-9EA6-DF929625EA0E}">
        <p15:presenceInfo xmlns:p15="http://schemas.microsoft.com/office/powerpoint/2012/main" userId="S::david.rayner@trade.gov.uk::bcd25a53-5297-4959-bfea-f808ad404bda" providerId="AD"/>
      </p:ext>
    </p:extLst>
  </p:cmAuthor>
  <p:cmAuthor id="1" name="Martin McCloskey" initials="MM" lastIdx="2" clrIdx="0">
    <p:extLst>
      <p:ext uri="{19B8F6BF-5375-455C-9EA6-DF929625EA0E}">
        <p15:presenceInfo xmlns:p15="http://schemas.microsoft.com/office/powerpoint/2012/main" userId="Martin McCloskey" providerId="None"/>
      </p:ext>
    </p:extLst>
  </p:cmAuthor>
  <p:cmAuthor id="8" name="Nicole Kritzinger" initials="NK" lastIdx="65" clrIdx="7">
    <p:extLst>
      <p:ext uri="{19B8F6BF-5375-455C-9EA6-DF929625EA0E}">
        <p15:presenceInfo xmlns:p15="http://schemas.microsoft.com/office/powerpoint/2012/main" userId="S::Nicole.Kritzinger@newanglia.co.uk::b553d35b-7984-4c7c-a3a7-cd7cf25c0ed1" providerId="AD"/>
      </p:ext>
    </p:extLst>
  </p:cmAuthor>
  <p:cmAuthor id="2" name="Werren, Antony (Trade)" initials="WA(" lastIdx="2" clrIdx="1">
    <p:extLst>
      <p:ext uri="{19B8F6BF-5375-455C-9EA6-DF929625EA0E}">
        <p15:presenceInfo xmlns:p15="http://schemas.microsoft.com/office/powerpoint/2012/main" userId="S-1-5-21-3022560562-765780792-1856831002-2291" providerId="AD"/>
      </p:ext>
    </p:extLst>
  </p:cmAuthor>
  <p:cmAuthor id="3" name="Claire Shah" initials="CS" lastIdx="2" clrIdx="2">
    <p:extLst>
      <p:ext uri="{19B8F6BF-5375-455C-9EA6-DF929625EA0E}">
        <p15:presenceInfo xmlns:p15="http://schemas.microsoft.com/office/powerpoint/2012/main" userId="Claire Shah" providerId="None"/>
      </p:ext>
    </p:extLst>
  </p:cmAuthor>
  <p:cmAuthor id="4" name="Simon Espiner" initials="SE" lastIdx="1" clrIdx="3">
    <p:extLst>
      <p:ext uri="{19B8F6BF-5375-455C-9EA6-DF929625EA0E}">
        <p15:presenceInfo xmlns:p15="http://schemas.microsoft.com/office/powerpoint/2012/main" userId="S-1-5-21-1645522239-1960408961-682003330-282056" providerId="AD"/>
      </p:ext>
    </p:extLst>
  </p:cmAuthor>
  <p:cmAuthor id="5" name="James Crampton" initials="JC" lastIdx="36" clrIdx="4">
    <p:extLst>
      <p:ext uri="{19B8F6BF-5375-455C-9EA6-DF929625EA0E}">
        <p15:presenceInfo xmlns:p15="http://schemas.microsoft.com/office/powerpoint/2012/main" userId="S-1-5-21-1645522239-1960408961-682003330-282011" providerId="AD"/>
      </p:ext>
    </p:extLst>
  </p:cmAuthor>
  <p:cmAuthor id="6" name="Willox, Ieuan (Trade)" initials="WI(" lastIdx="17" clrIdx="5">
    <p:extLst>
      <p:ext uri="{19B8F6BF-5375-455C-9EA6-DF929625EA0E}">
        <p15:presenceInfo xmlns:p15="http://schemas.microsoft.com/office/powerpoint/2012/main" userId="Willox, Ieuan (Trade)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B6BC"/>
    <a:srgbClr val="E76125"/>
    <a:srgbClr val="F6F4F0"/>
    <a:srgbClr val="00549F"/>
    <a:srgbClr val="180E3C"/>
    <a:srgbClr val="B00D23"/>
    <a:srgbClr val="000000"/>
    <a:srgbClr val="EFEAE2"/>
    <a:srgbClr val="DFD5C5"/>
    <a:srgbClr val="0036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592" autoAdjust="0"/>
    <p:restoredTop sz="95756" autoAdjust="0"/>
  </p:normalViewPr>
  <p:slideViewPr>
    <p:cSldViewPr snapToGrid="0">
      <p:cViewPr varScale="1">
        <p:scale>
          <a:sx n="107" d="100"/>
          <a:sy n="107" d="100"/>
        </p:scale>
        <p:origin x="448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748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8.xml"/><Relationship Id="rId23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commentAuthors" Target="commentAuthors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64F955-3E8B-4FCF-8A3D-C7DC730EC1DB}" type="datetimeFigureOut">
              <a:rPr lang="en-GB" smtClean="0"/>
              <a:t>22/11/2022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50850" y="1241425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77194"/>
            <a:ext cx="548640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6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28586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A0B048-DA15-494E-8B35-55CA27C40CE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78847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 sz="1200" b="0" i="0" u="none" strike="noStrike" kern="1200" cap="none" spc="0" baseline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4" name="Slide Number Placeholder 3"/>
          <p:cNvSpPr txBox="1"/>
          <p:nvPr/>
        </p:nvSpPr>
        <p:spPr>
          <a:xfrm>
            <a:off x="3850438" y="9378818"/>
            <a:ext cx="2945659" cy="49371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0A37F3F-A982-4BC0-8923-622CCB2A32C7}" type="slidenum">
              <a:t>2</a:t>
            </a:fld>
            <a:endParaRPr lang="en-GB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022020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Wages rising but due to national context, this may continue (they are currently tracking lower </a:t>
            </a:r>
            <a:r>
              <a:rPr lang="en-GB" dirty="0" err="1"/>
              <a:t>esp</a:t>
            </a:r>
            <a:r>
              <a:rPr lang="en-GB" dirty="0"/>
              <a:t> in digital industry)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4F3554-E67A-4C3B-8C8B-DA81F7A00437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42802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Digital Occupations include cross-industry roles classed as ‘digital’.  Digital Industry – focussed on occupations within the digital sector.</a:t>
            </a:r>
          </a:p>
          <a:p>
            <a:r>
              <a:rPr lang="en-GB" dirty="0"/>
              <a:t>Key points: Digital Occupations growing at faster rate than digital industry roles/ both below national wage rates with digital industry lower than digital occupations – gap higher for digital industry!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4F3554-E67A-4C3B-8C8B-DA81F7A00437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07913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Trend is growing – will this impact further on wages?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4F3554-E67A-4C3B-8C8B-DA81F7A00437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60673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Suffolk Districts</a:t>
            </a:r>
          </a:p>
          <a:p>
            <a:r>
              <a:rPr lang="en-GB" dirty="0"/>
              <a:t>ICT job postings in Suffolk - up from an average of 700 postings Jan to Sept to 1500 in Dec 2021 (115%)</a:t>
            </a:r>
          </a:p>
          <a:p>
            <a:r>
              <a:rPr lang="en-GB" dirty="0"/>
              <a:t>Ipswich - 300 (J-S) to 650 (Dec) (117%)</a:t>
            </a:r>
          </a:p>
          <a:p>
            <a:r>
              <a:rPr lang="en-GB" dirty="0" err="1"/>
              <a:t>Babergh</a:t>
            </a:r>
            <a:r>
              <a:rPr lang="en-GB" dirty="0"/>
              <a:t> - 30 (J-S) 160 (Dec) (433%)</a:t>
            </a:r>
          </a:p>
          <a:p>
            <a:r>
              <a:rPr lang="en-GB" dirty="0"/>
              <a:t>Forest Heath - 35 - 65 (85%)</a:t>
            </a:r>
          </a:p>
          <a:p>
            <a:r>
              <a:rPr lang="en-GB" dirty="0"/>
              <a:t>Mid Suffolk - Steady growth from Jan </a:t>
            </a:r>
            <a:r>
              <a:rPr lang="en-GB" dirty="0" err="1"/>
              <a:t>ave</a:t>
            </a:r>
            <a:r>
              <a:rPr lang="en-GB" dirty="0"/>
              <a:t> of 50 to 175 in Dec (with dip over 3 Summer months) (250%)</a:t>
            </a:r>
          </a:p>
          <a:p>
            <a:r>
              <a:rPr lang="en-GB" dirty="0"/>
              <a:t>St Edmundsbury - 70 - 140 (100%)</a:t>
            </a:r>
          </a:p>
          <a:p>
            <a:r>
              <a:rPr lang="en-GB" dirty="0"/>
              <a:t>Suffolk Coastal - 125 - 275 (120%)</a:t>
            </a:r>
          </a:p>
          <a:p>
            <a:r>
              <a:rPr lang="en-GB" dirty="0"/>
              <a:t>Waveney - 17 - 35 (106%)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4F3554-E67A-4C3B-8C8B-DA81F7A00437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09825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Wave 1 Bootcamps have increased diversity in levels of digital training </a:t>
            </a:r>
            <a:r>
              <a:rPr lang="en-GB"/>
              <a:t>in BC trailblazer </a:t>
            </a:r>
            <a:r>
              <a:rPr lang="en-GB" dirty="0"/>
              <a:t>areas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4F3554-E67A-4C3B-8C8B-DA81F7A00437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02396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b="0" i="0" u="none" strike="noStrike" kern="1200" cap="none" spc="0" baseline="0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44B051A3-2B81-49EC-A12C-88F3CC43A250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80215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ub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1" y="6498000"/>
            <a:ext cx="12191999" cy="360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800000" y="648000"/>
            <a:ext cx="9612000" cy="647700"/>
          </a:xfrm>
        </p:spPr>
        <p:txBody>
          <a:bodyPr tIns="0" bIns="0" anchor="t"/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1054862" y="6552000"/>
            <a:ext cx="574431" cy="215900"/>
          </a:xfrm>
          <a:ln/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C99BD540-CAF4-4BC4-AA40-D496466E7C29}" type="slidenum">
              <a:rPr lang="en-GB" altLang="en-US" smtClean="0"/>
              <a:pPr>
                <a:defRPr/>
              </a:pPr>
              <a:t>‹#›</a:t>
            </a:fld>
            <a:endParaRPr lang="en-GB" alt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1800225" y="1440000"/>
            <a:ext cx="6480000" cy="504000"/>
          </a:xfrm>
          <a:noFill/>
          <a:ln>
            <a:noFill/>
          </a:ln>
        </p:spPr>
        <p:txBody>
          <a:bodyPr tIns="0" bIns="0"/>
          <a:lstStyle>
            <a:lvl1pPr>
              <a:spcAft>
                <a:spcPts val="0"/>
              </a:spcAft>
              <a:defRPr sz="1400" b="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28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6301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8ECF7-E572-7846-BB17-84520B5BC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2176"/>
            <a:ext cx="10515600" cy="1095270"/>
          </a:xfrm>
          <a:prstGeom prst="rect">
            <a:avLst/>
          </a:prstGeom>
        </p:spPr>
        <p:txBody>
          <a:bodyPr anchor="b"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7581768-EB9F-E34E-B532-8C3961A4CFB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38200" y="1825625"/>
            <a:ext cx="5004916" cy="379140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FC7A870-3A07-F541-B391-C34D2F57A360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096000" y="1825625"/>
            <a:ext cx="5004916" cy="379140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1341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68173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32037B5B-DF95-8649-ACE3-CB3385EB7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2176"/>
            <a:ext cx="10515600" cy="1095270"/>
          </a:xfrm>
          <a:prstGeom prst="rect">
            <a:avLst/>
          </a:prstGeom>
        </p:spPr>
        <p:txBody>
          <a:bodyPr anchor="b"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67653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B894C-A7A1-2545-9399-D8BE9C191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lnSpc>
                <a:spcPts val="3040"/>
              </a:lnSpc>
              <a:defRPr sz="3200" spc="-100" baseline="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F32CEA-CA82-CA47-ACE0-EAD01D2263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2227821"/>
            <a:ext cx="6172200" cy="363323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1CDCA7-F90F-5143-8C81-084F741185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235758"/>
            <a:ext cx="3932237" cy="363323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43224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9600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1EA32B-73D4-4479-A0FC-F92F1CA413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4DBFF0-E250-4176-BD39-088A40FDBE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FA88D9-0E20-47AD-AB1D-B2501132A7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11/22/22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24E223-6391-480F-AF47-F47B443B3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52256B-A424-4E25-8735-BAC4C33E4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8838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466ED9-AFA2-490D-A80C-8534407AB3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00F112-12F9-47DE-994E-7E8FCBDBF7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E210CB-A6E4-4CF1-B326-533265072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11/22/22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B8D98B-DBD5-4135-9959-869F65C2D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0E4F5D-E7FD-43AD-A889-6E39CA2D2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43359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ub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1" y="6498000"/>
            <a:ext cx="12191999" cy="360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800000" y="648000"/>
            <a:ext cx="9612000" cy="647700"/>
          </a:xfrm>
        </p:spPr>
        <p:txBody>
          <a:bodyPr tIns="0" bIns="0" anchor="t"/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1054862" y="6552000"/>
            <a:ext cx="574431" cy="215900"/>
          </a:xfrm>
          <a:ln/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C99BD540-CAF4-4BC4-AA40-D496466E7C29}" type="slidenum">
              <a:rPr lang="en-GB" altLang="en-US" smtClean="0">
                <a:solidFill>
                  <a:srgbClr val="180E3C"/>
                </a:solidFill>
              </a:rPr>
              <a:pPr>
                <a:defRPr/>
              </a:pPr>
              <a:t>‹#›</a:t>
            </a:fld>
            <a:endParaRPr lang="en-GB" altLang="en-US" dirty="0">
              <a:solidFill>
                <a:srgbClr val="180E3C"/>
              </a:solidFill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1800225" y="1440000"/>
            <a:ext cx="6480000" cy="504000"/>
          </a:xfrm>
          <a:noFill/>
          <a:ln>
            <a:noFill/>
          </a:ln>
        </p:spPr>
        <p:txBody>
          <a:bodyPr tIns="0" bIns="0"/>
          <a:lstStyle>
            <a:lvl1pPr>
              <a:spcAft>
                <a:spcPts val="0"/>
              </a:spcAft>
              <a:defRPr sz="1400" b="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28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2759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348973-0371-EC49-A9AE-C9E4C658DA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5127" y="1464107"/>
            <a:ext cx="7495309" cy="2387600"/>
          </a:xfrm>
          <a:prstGeom prst="rect">
            <a:avLst/>
          </a:prstGeom>
        </p:spPr>
        <p:txBody>
          <a:bodyPr anchor="b"/>
          <a:lstStyle>
            <a:lvl1pPr algn="l">
              <a:lnSpc>
                <a:spcPts val="5500"/>
              </a:lnSpc>
              <a:defRPr sz="6000" b="1" i="0" spc="-150">
                <a:solidFill>
                  <a:schemeClr val="tx2"/>
                </a:solidFill>
                <a:latin typeface="Montserrat ExtraBold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EB023B-E119-AD46-9031-E19997DADF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5127" y="3943782"/>
            <a:ext cx="7495309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 i="0"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ED6DF55-8B5B-A747-BB0D-2EB6D750158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917390" y="0"/>
            <a:ext cx="3040148" cy="6858000"/>
          </a:xfrm>
          <a:prstGeom prst="rect">
            <a:avLst/>
          </a:prstGeom>
          <a:solidFill>
            <a:schemeClr val="bg2">
              <a:alpha val="53000"/>
            </a:schemeClr>
          </a:solid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5794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a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348973-0371-EC49-A9AE-C9E4C658DA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5127" y="3622431"/>
            <a:ext cx="7495309" cy="1806868"/>
          </a:xfrm>
          <a:prstGeom prst="rect">
            <a:avLst/>
          </a:prstGeom>
        </p:spPr>
        <p:txBody>
          <a:bodyPr anchor="b"/>
          <a:lstStyle>
            <a:lvl1pPr algn="l">
              <a:lnSpc>
                <a:spcPts val="5500"/>
              </a:lnSpc>
              <a:defRPr sz="6000" b="1" i="0" spc="-150">
                <a:solidFill>
                  <a:schemeClr val="tx2"/>
                </a:solidFill>
                <a:latin typeface="Montserrat ExtraBold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ED6DF55-8B5B-A747-BB0D-2EB6D750158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952514" cy="3135086"/>
          </a:xfrm>
          <a:prstGeom prst="rect">
            <a:avLst/>
          </a:prstGeom>
          <a:solidFill>
            <a:schemeClr val="bg2">
              <a:alpha val="53000"/>
            </a:schemeClr>
          </a:solid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1268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465595-C904-CF47-8E72-E1E07C86A0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78637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9AA10C8-7503-F547-98EC-7CC0C90FEA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2176"/>
            <a:ext cx="10515600" cy="1095270"/>
          </a:xfrm>
          <a:prstGeom prst="rect">
            <a:avLst/>
          </a:prstGeom>
        </p:spPr>
        <p:txBody>
          <a:bodyPr anchor="b"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3210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FD5BC8-B0F3-F04F-995A-3BCC5A62A2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74774" y="4117191"/>
            <a:ext cx="9042451" cy="1500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F978C57-E10F-2E43-AF79-1B14443087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74774" y="1464107"/>
            <a:ext cx="9042451" cy="2387600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ts val="5500"/>
              </a:lnSpc>
              <a:defRPr sz="6000" b="1" i="0" spc="-150">
                <a:solidFill>
                  <a:schemeClr val="tx2"/>
                </a:solidFill>
                <a:latin typeface="Montserrat ExtraBold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2794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9.xml"/><Relationship Id="rId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1" y="6498000"/>
            <a:ext cx="12191999" cy="360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00062" y="349250"/>
            <a:ext cx="10864246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00062" y="1341438"/>
            <a:ext cx="10864246" cy="4430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/>
              <a:t>Click to edit Master text styles</a:t>
            </a:r>
          </a:p>
          <a:p>
            <a:pPr lvl="1"/>
            <a:r>
              <a:rPr lang="en-GB" altLang="en-US" dirty="0"/>
              <a:t>Second level</a:t>
            </a:r>
          </a:p>
          <a:p>
            <a:pPr lvl="2"/>
            <a:r>
              <a:rPr lang="en-GB" altLang="en-US" dirty="0"/>
              <a:t>Third level</a:t>
            </a:r>
          </a:p>
          <a:p>
            <a:pPr lvl="3"/>
            <a:r>
              <a:rPr lang="en-GB" altLang="en-US" dirty="0"/>
              <a:t>Fourth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054862" y="6381750"/>
            <a:ext cx="574431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31" smtClean="0"/>
            </a:lvl1pPr>
          </a:lstStyle>
          <a:p>
            <a:pPr>
              <a:defRPr/>
            </a:pPr>
            <a:fld id="{989E5FC0-FCB6-479C-B052-4926CBA9F07D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4" r:id="rId1"/>
    <p:sldLayoutId id="2147484166" r:id="rId2"/>
    <p:sldLayoutId id="2147484185" r:id="rId3"/>
    <p:sldLayoutId id="2147484186" r:id="rId4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954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954" b="1">
          <a:solidFill>
            <a:schemeClr val="tx1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954" b="1">
          <a:solidFill>
            <a:schemeClr val="tx1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954" b="1">
          <a:solidFill>
            <a:schemeClr val="tx1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954" b="1">
          <a:solidFill>
            <a:schemeClr val="tx1"/>
          </a:solidFill>
          <a:latin typeface="Arial" charset="0"/>
          <a:cs typeface="Arial" charset="0"/>
        </a:defRPr>
      </a:lvl5pPr>
      <a:lvl6pPr marL="562722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tx1"/>
          </a:solidFill>
          <a:latin typeface="Arial" charset="0"/>
          <a:cs typeface="Arial" charset="0"/>
        </a:defRPr>
      </a:lvl6pPr>
      <a:lvl7pPr marL="1125444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tx1"/>
          </a:solidFill>
          <a:latin typeface="Arial" charset="0"/>
          <a:cs typeface="Arial" charset="0"/>
        </a:defRPr>
      </a:lvl7pPr>
      <a:lvl8pPr marL="1688165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tx1"/>
          </a:solidFill>
          <a:latin typeface="Arial" charset="0"/>
          <a:cs typeface="Arial" charset="0"/>
        </a:defRPr>
      </a:lvl8pPr>
      <a:lvl9pPr marL="2250887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algn="l" rtl="0" eaLnBrk="1" fontAlgn="base" hangingPunct="1">
        <a:spcBef>
          <a:spcPts val="0"/>
        </a:spcBef>
        <a:spcAft>
          <a:spcPts val="369"/>
        </a:spcAft>
        <a:defRPr sz="1723" b="1">
          <a:solidFill>
            <a:schemeClr val="tx1"/>
          </a:solidFill>
          <a:latin typeface="+mn-lt"/>
          <a:ea typeface="+mn-ea"/>
          <a:cs typeface="+mn-cs"/>
        </a:defRPr>
      </a:lvl1pPr>
      <a:lvl2pPr marL="332162" indent="-330209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1354">
          <a:solidFill>
            <a:schemeClr val="tx1"/>
          </a:solidFill>
          <a:latin typeface="+mn-lt"/>
          <a:cs typeface="+mn-cs"/>
        </a:defRPr>
      </a:lvl2pPr>
      <a:lvl3pPr marL="666279" indent="-332162" algn="l" rtl="0" eaLnBrk="1" fontAlgn="base" hangingPunct="1">
        <a:spcBef>
          <a:spcPct val="0"/>
        </a:spcBef>
        <a:spcAft>
          <a:spcPct val="0"/>
        </a:spcAft>
        <a:buFont typeface="Arial" panose="020B0604020202020204" pitchFamily="34" charset="0"/>
        <a:buChar char="–"/>
        <a:defRPr sz="1354">
          <a:solidFill>
            <a:schemeClr val="tx1"/>
          </a:solidFill>
          <a:latin typeface="+mn-lt"/>
          <a:cs typeface="+mn-cs"/>
        </a:defRPr>
      </a:lvl3pPr>
      <a:lvl4pPr marL="990625" indent="-322393" algn="l" rtl="0" eaLnBrk="1" fontAlgn="base" hangingPunct="1">
        <a:spcBef>
          <a:spcPct val="0"/>
        </a:spcBef>
        <a:spcAft>
          <a:spcPct val="0"/>
        </a:spcAft>
        <a:buChar char="–"/>
        <a:defRPr sz="1354">
          <a:solidFill>
            <a:schemeClr val="tx1"/>
          </a:solidFill>
          <a:latin typeface="+mn-lt"/>
          <a:cs typeface="+mn-cs"/>
        </a:defRPr>
      </a:lvl4pPr>
      <a:lvl5pPr marL="2553741" indent="-281361" algn="l" rtl="0" eaLnBrk="1" fontAlgn="base" hangingPunct="1">
        <a:spcBef>
          <a:spcPct val="20000"/>
        </a:spcBef>
        <a:spcAft>
          <a:spcPct val="0"/>
        </a:spcAft>
        <a:buChar char="»"/>
        <a:defRPr sz="2462">
          <a:solidFill>
            <a:schemeClr val="tx1"/>
          </a:solidFill>
          <a:latin typeface="+mn-lt"/>
          <a:cs typeface="+mn-cs"/>
        </a:defRPr>
      </a:lvl5pPr>
      <a:lvl6pPr marL="3116463" indent="-281361" algn="l" rtl="0" eaLnBrk="1" fontAlgn="base" hangingPunct="1">
        <a:spcBef>
          <a:spcPct val="20000"/>
        </a:spcBef>
        <a:spcAft>
          <a:spcPct val="0"/>
        </a:spcAft>
        <a:buChar char="»"/>
        <a:defRPr sz="2462">
          <a:solidFill>
            <a:schemeClr val="tx1"/>
          </a:solidFill>
          <a:latin typeface="+mn-lt"/>
          <a:cs typeface="+mn-cs"/>
        </a:defRPr>
      </a:lvl6pPr>
      <a:lvl7pPr marL="3679185" indent="-281361" algn="l" rtl="0" eaLnBrk="1" fontAlgn="base" hangingPunct="1">
        <a:spcBef>
          <a:spcPct val="20000"/>
        </a:spcBef>
        <a:spcAft>
          <a:spcPct val="0"/>
        </a:spcAft>
        <a:buChar char="»"/>
        <a:defRPr sz="2462">
          <a:solidFill>
            <a:schemeClr val="tx1"/>
          </a:solidFill>
          <a:latin typeface="+mn-lt"/>
          <a:cs typeface="+mn-cs"/>
        </a:defRPr>
      </a:lvl7pPr>
      <a:lvl8pPr marL="4241907" indent="-281361" algn="l" rtl="0" eaLnBrk="1" fontAlgn="base" hangingPunct="1">
        <a:spcBef>
          <a:spcPct val="20000"/>
        </a:spcBef>
        <a:spcAft>
          <a:spcPct val="0"/>
        </a:spcAft>
        <a:buChar char="»"/>
        <a:defRPr sz="2462">
          <a:solidFill>
            <a:schemeClr val="tx1"/>
          </a:solidFill>
          <a:latin typeface="+mn-lt"/>
          <a:cs typeface="+mn-cs"/>
        </a:defRPr>
      </a:lvl8pPr>
      <a:lvl9pPr marL="4804628" indent="-281361" algn="l" rtl="0" eaLnBrk="1" fontAlgn="base" hangingPunct="1">
        <a:spcBef>
          <a:spcPct val="20000"/>
        </a:spcBef>
        <a:spcAft>
          <a:spcPct val="0"/>
        </a:spcAft>
        <a:buChar char="»"/>
        <a:defRPr sz="2462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1pPr>
      <a:lvl2pPr marL="562722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2pPr>
      <a:lvl3pPr marL="1125444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3pPr>
      <a:lvl4pPr marL="1688165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4pPr>
      <a:lvl5pPr marL="2250887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5pPr>
      <a:lvl6pPr marL="2813609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6pPr>
      <a:lvl7pPr marL="3376331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7pPr>
      <a:lvl8pPr marL="3939052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8pPr>
      <a:lvl9pPr marL="4501774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1" y="6498000"/>
            <a:ext cx="12191999" cy="360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00062" y="349250"/>
            <a:ext cx="10864246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00062" y="1341438"/>
            <a:ext cx="10864246" cy="4430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/>
              <a:t>Click to edit Master text styles</a:t>
            </a:r>
          </a:p>
          <a:p>
            <a:pPr lvl="1"/>
            <a:r>
              <a:rPr lang="en-GB" altLang="en-US" dirty="0"/>
              <a:t>Second level</a:t>
            </a:r>
          </a:p>
          <a:p>
            <a:pPr lvl="2"/>
            <a:r>
              <a:rPr lang="en-GB" altLang="en-US" dirty="0"/>
              <a:t>Third level</a:t>
            </a:r>
          </a:p>
          <a:p>
            <a:pPr lvl="3"/>
            <a:r>
              <a:rPr lang="en-GB" altLang="en-US" dirty="0"/>
              <a:t>Fourth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054862" y="6381750"/>
            <a:ext cx="574431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31" smtClean="0"/>
            </a:lvl1pPr>
          </a:lstStyle>
          <a:p>
            <a:pPr>
              <a:defRPr/>
            </a:pPr>
            <a:fld id="{989E5FC0-FCB6-479C-B052-4926CBA9F07D}" type="slidenum">
              <a:rPr lang="en-GB" altLang="en-US">
                <a:solidFill>
                  <a:srgbClr val="180E3C"/>
                </a:solidFill>
              </a:rPr>
              <a:pPr>
                <a:defRPr/>
              </a:pPr>
              <a:t>‹#›</a:t>
            </a:fld>
            <a:endParaRPr lang="en-GB" altLang="en-US" dirty="0">
              <a:solidFill>
                <a:srgbClr val="180E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859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5" r:id="rId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954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954" b="1">
          <a:solidFill>
            <a:schemeClr val="tx1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954" b="1">
          <a:solidFill>
            <a:schemeClr val="tx1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954" b="1">
          <a:solidFill>
            <a:schemeClr val="tx1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954" b="1">
          <a:solidFill>
            <a:schemeClr val="tx1"/>
          </a:solidFill>
          <a:latin typeface="Arial" charset="0"/>
          <a:cs typeface="Arial" charset="0"/>
        </a:defRPr>
      </a:lvl5pPr>
      <a:lvl6pPr marL="562722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tx1"/>
          </a:solidFill>
          <a:latin typeface="Arial" charset="0"/>
          <a:cs typeface="Arial" charset="0"/>
        </a:defRPr>
      </a:lvl6pPr>
      <a:lvl7pPr marL="1125444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tx1"/>
          </a:solidFill>
          <a:latin typeface="Arial" charset="0"/>
          <a:cs typeface="Arial" charset="0"/>
        </a:defRPr>
      </a:lvl7pPr>
      <a:lvl8pPr marL="1688165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tx1"/>
          </a:solidFill>
          <a:latin typeface="Arial" charset="0"/>
          <a:cs typeface="Arial" charset="0"/>
        </a:defRPr>
      </a:lvl8pPr>
      <a:lvl9pPr marL="2250887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algn="l" rtl="0" eaLnBrk="1" fontAlgn="base" hangingPunct="1">
        <a:spcBef>
          <a:spcPts val="0"/>
        </a:spcBef>
        <a:spcAft>
          <a:spcPts val="369"/>
        </a:spcAft>
        <a:defRPr sz="1723" b="1">
          <a:solidFill>
            <a:schemeClr val="tx1"/>
          </a:solidFill>
          <a:latin typeface="+mn-lt"/>
          <a:ea typeface="+mn-ea"/>
          <a:cs typeface="+mn-cs"/>
        </a:defRPr>
      </a:lvl1pPr>
      <a:lvl2pPr marL="332162" indent="-330209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1354">
          <a:solidFill>
            <a:schemeClr val="tx1"/>
          </a:solidFill>
          <a:latin typeface="+mn-lt"/>
          <a:cs typeface="+mn-cs"/>
        </a:defRPr>
      </a:lvl2pPr>
      <a:lvl3pPr marL="666279" indent="-332162" algn="l" rtl="0" eaLnBrk="1" fontAlgn="base" hangingPunct="1">
        <a:spcBef>
          <a:spcPct val="0"/>
        </a:spcBef>
        <a:spcAft>
          <a:spcPct val="0"/>
        </a:spcAft>
        <a:buFont typeface="Arial" panose="020B0604020202020204" pitchFamily="34" charset="0"/>
        <a:buChar char="–"/>
        <a:defRPr sz="1354">
          <a:solidFill>
            <a:schemeClr val="tx1"/>
          </a:solidFill>
          <a:latin typeface="+mn-lt"/>
          <a:cs typeface="+mn-cs"/>
        </a:defRPr>
      </a:lvl3pPr>
      <a:lvl4pPr marL="990625" indent="-322393" algn="l" rtl="0" eaLnBrk="1" fontAlgn="base" hangingPunct="1">
        <a:spcBef>
          <a:spcPct val="0"/>
        </a:spcBef>
        <a:spcAft>
          <a:spcPct val="0"/>
        </a:spcAft>
        <a:buChar char="–"/>
        <a:defRPr sz="1354">
          <a:solidFill>
            <a:schemeClr val="tx1"/>
          </a:solidFill>
          <a:latin typeface="+mn-lt"/>
          <a:cs typeface="+mn-cs"/>
        </a:defRPr>
      </a:lvl4pPr>
      <a:lvl5pPr marL="2553741" indent="-281361" algn="l" rtl="0" eaLnBrk="1" fontAlgn="base" hangingPunct="1">
        <a:spcBef>
          <a:spcPct val="20000"/>
        </a:spcBef>
        <a:spcAft>
          <a:spcPct val="0"/>
        </a:spcAft>
        <a:buChar char="»"/>
        <a:defRPr sz="2462">
          <a:solidFill>
            <a:schemeClr val="tx1"/>
          </a:solidFill>
          <a:latin typeface="+mn-lt"/>
          <a:cs typeface="+mn-cs"/>
        </a:defRPr>
      </a:lvl5pPr>
      <a:lvl6pPr marL="3116463" indent="-281361" algn="l" rtl="0" eaLnBrk="1" fontAlgn="base" hangingPunct="1">
        <a:spcBef>
          <a:spcPct val="20000"/>
        </a:spcBef>
        <a:spcAft>
          <a:spcPct val="0"/>
        </a:spcAft>
        <a:buChar char="»"/>
        <a:defRPr sz="2462">
          <a:solidFill>
            <a:schemeClr val="tx1"/>
          </a:solidFill>
          <a:latin typeface="+mn-lt"/>
          <a:cs typeface="+mn-cs"/>
        </a:defRPr>
      </a:lvl6pPr>
      <a:lvl7pPr marL="3679185" indent="-281361" algn="l" rtl="0" eaLnBrk="1" fontAlgn="base" hangingPunct="1">
        <a:spcBef>
          <a:spcPct val="20000"/>
        </a:spcBef>
        <a:spcAft>
          <a:spcPct val="0"/>
        </a:spcAft>
        <a:buChar char="»"/>
        <a:defRPr sz="2462">
          <a:solidFill>
            <a:schemeClr val="tx1"/>
          </a:solidFill>
          <a:latin typeface="+mn-lt"/>
          <a:cs typeface="+mn-cs"/>
        </a:defRPr>
      </a:lvl7pPr>
      <a:lvl8pPr marL="4241907" indent="-281361" algn="l" rtl="0" eaLnBrk="1" fontAlgn="base" hangingPunct="1">
        <a:spcBef>
          <a:spcPct val="20000"/>
        </a:spcBef>
        <a:spcAft>
          <a:spcPct val="0"/>
        </a:spcAft>
        <a:buChar char="»"/>
        <a:defRPr sz="2462">
          <a:solidFill>
            <a:schemeClr val="tx1"/>
          </a:solidFill>
          <a:latin typeface="+mn-lt"/>
          <a:cs typeface="+mn-cs"/>
        </a:defRPr>
      </a:lvl8pPr>
      <a:lvl9pPr marL="4804628" indent="-281361" algn="l" rtl="0" eaLnBrk="1" fontAlgn="base" hangingPunct="1">
        <a:spcBef>
          <a:spcPct val="20000"/>
        </a:spcBef>
        <a:spcAft>
          <a:spcPct val="0"/>
        </a:spcAft>
        <a:buChar char="»"/>
        <a:defRPr sz="2462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1pPr>
      <a:lvl2pPr marL="562722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2pPr>
      <a:lvl3pPr marL="1125444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3pPr>
      <a:lvl4pPr marL="1688165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4pPr>
      <a:lvl5pPr marL="2250887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5pPr>
      <a:lvl6pPr marL="2813609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6pPr>
      <a:lvl7pPr marL="3376331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7pPr>
      <a:lvl8pPr marL="3939052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8pPr>
      <a:lvl9pPr marL="4501774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drawing, clock&#10;&#10;Description automatically generated">
            <a:extLst>
              <a:ext uri="{FF2B5EF4-FFF2-40B4-BE49-F238E27FC236}">
                <a16:creationId xmlns:a16="http://schemas.microsoft.com/office/drawing/2014/main" id="{EDE4AAC2-21E0-A94F-BC1C-57B7DB69E8A7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845127" y="5898382"/>
            <a:ext cx="1529902" cy="45489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7F33A14-E0DC-A748-86C8-411CFCC0DCED}"/>
              </a:ext>
            </a:extLst>
          </p:cNvPr>
          <p:cNvSpPr/>
          <p:nvPr userDrawn="1"/>
        </p:nvSpPr>
        <p:spPr>
          <a:xfrm>
            <a:off x="11957538" y="0"/>
            <a:ext cx="23446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5F9727B-2455-814A-A7FA-676510D87894}"/>
              </a:ext>
            </a:extLst>
          </p:cNvPr>
          <p:cNvSpPr txBox="1"/>
          <p:nvPr userDrawn="1"/>
        </p:nvSpPr>
        <p:spPr>
          <a:xfrm>
            <a:off x="2713054" y="5971941"/>
            <a:ext cx="44715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 b="1" i="0" cap="all" dirty="0">
                <a:solidFill>
                  <a:srgbClr val="727272"/>
                </a:solidFill>
                <a:effectLst/>
                <a:latin typeface="Montserrat"/>
              </a:rPr>
              <a:t>THE VOICE OF TECH IN THE EAST</a:t>
            </a:r>
          </a:p>
        </p:txBody>
      </p:sp>
    </p:spTree>
    <p:extLst>
      <p:ext uri="{BB962C8B-B14F-4D97-AF65-F5344CB8AC3E}">
        <p14:creationId xmlns:p14="http://schemas.microsoft.com/office/powerpoint/2010/main" val="595590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7" r:id="rId1"/>
    <p:sldLayoutId id="2147484178" r:id="rId2"/>
    <p:sldLayoutId id="2147484179" r:id="rId3"/>
    <p:sldLayoutId id="2147484180" r:id="rId4"/>
    <p:sldLayoutId id="2147484181" r:id="rId5"/>
    <p:sldLayoutId id="2147484182" r:id="rId6"/>
    <p:sldLayoutId id="2147484183" r:id="rId7"/>
    <p:sldLayoutId id="2147484184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 spc="-150">
          <a:solidFill>
            <a:schemeClr val="tx2"/>
          </a:solidFill>
          <a:latin typeface="Montserrat ExtraBold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Montserra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Montserrat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Montserrat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ontserrat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ontserrat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F4B255A-713F-3B42-823B-EDAA3852FF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5127" y="926860"/>
            <a:ext cx="7495309" cy="2502141"/>
          </a:xfrm>
        </p:spPr>
        <p:txBody>
          <a:bodyPr>
            <a:normAutofit/>
          </a:bodyPr>
          <a:lstStyle/>
          <a:p>
            <a:r>
              <a:rPr lang="en-US" sz="5400" dirty="0">
                <a:latin typeface="+mn-lt"/>
              </a:rPr>
              <a:t>Digital careers in Norfolk and Suffolk </a:t>
            </a:r>
            <a:endParaRPr lang="en-US" sz="5400" b="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C4185C2-16DD-5744-B980-A1107BD8CD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5127" y="3823855"/>
            <a:ext cx="7495309" cy="2107285"/>
          </a:xfrm>
        </p:spPr>
        <p:txBody>
          <a:bodyPr/>
          <a:lstStyle/>
          <a:p>
            <a:r>
              <a:rPr lang="en-US" sz="1800" dirty="0">
                <a:latin typeface="+mn-lt"/>
              </a:rPr>
              <a:t>BEACON East event</a:t>
            </a:r>
          </a:p>
          <a:p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Tim Robinson, Chief Operating Officer, Tech East</a:t>
            </a:r>
          </a:p>
          <a:p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2 December 2022</a:t>
            </a:r>
          </a:p>
        </p:txBody>
      </p:sp>
      <p:pic>
        <p:nvPicPr>
          <p:cNvPr id="10" name="Picture Placeholder 9" descr="A person sitting at a table&#10;&#10;Description automatically generated">
            <a:extLst>
              <a:ext uri="{FF2B5EF4-FFF2-40B4-BE49-F238E27FC236}">
                <a16:creationId xmlns:a16="http://schemas.microsoft.com/office/drawing/2014/main" id="{37248B8D-F0F4-FA4A-BD42-0E2EDA075A9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35220" r="35220"/>
          <a:stretch>
            <a:fillRect/>
          </a:stretch>
        </p:blipFill>
        <p:spPr>
          <a:xfrm>
            <a:off x="8917390" y="0"/>
            <a:ext cx="30401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4333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7530A5-8862-4284-8718-45535D0480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5522" y="1245301"/>
            <a:ext cx="10942446" cy="2402006"/>
          </a:xfrm>
        </p:spPr>
        <p:txBody>
          <a:bodyPr anchor="b">
            <a:normAutofit/>
          </a:bodyPr>
          <a:lstStyle/>
          <a:p>
            <a:pPr algn="l"/>
            <a:r>
              <a:rPr lang="en-GB" sz="4800" dirty="0"/>
              <a:t>Any questions?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980C82-9B9E-4771-87DB-406BF79B63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29765" y="4892722"/>
            <a:ext cx="6387155" cy="1078173"/>
          </a:xfrm>
        </p:spPr>
        <p:txBody>
          <a:bodyPr anchor="ctr">
            <a:normAutofit/>
          </a:bodyPr>
          <a:lstStyle/>
          <a:p>
            <a:pPr algn="l"/>
            <a:r>
              <a:rPr lang="en-GB" dirty="0">
                <a:solidFill>
                  <a:srgbClr val="FFFFFF"/>
                </a:solidFill>
              </a:rPr>
              <a:t>Presentation for Hot House</a:t>
            </a:r>
          </a:p>
          <a:p>
            <a:pPr algn="l"/>
            <a:r>
              <a:rPr lang="en-GB" dirty="0">
                <a:solidFill>
                  <a:srgbClr val="FFFFFF"/>
                </a:solidFill>
              </a:rPr>
              <a:t>March 2022</a:t>
            </a:r>
          </a:p>
        </p:txBody>
      </p:sp>
      <p:pic>
        <p:nvPicPr>
          <p:cNvPr id="12" name="Picture 11" descr="Logo&#10;&#10;Description automatically generated with medium confidence">
            <a:extLst>
              <a:ext uri="{FF2B5EF4-FFF2-40B4-BE49-F238E27FC236}">
                <a16:creationId xmlns:a16="http://schemas.microsoft.com/office/drawing/2014/main" id="{2884E666-FBD0-4AD1-ACCA-C958E5D49E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8624" y="524642"/>
            <a:ext cx="5426576" cy="1441318"/>
          </a:xfrm>
          <a:prstGeom prst="rect">
            <a:avLst/>
          </a:prstGeom>
        </p:spPr>
      </p:pic>
      <p:pic>
        <p:nvPicPr>
          <p:cNvPr id="5" name="Picture 4" descr="A picture containing text, clipart, wheel, vector graphics&#10;&#10;Description automatically generated">
            <a:extLst>
              <a:ext uri="{FF2B5EF4-FFF2-40B4-BE49-F238E27FC236}">
                <a16:creationId xmlns:a16="http://schemas.microsoft.com/office/drawing/2014/main" id="{FC9B4225-6719-6413-0AFC-4C94E681F8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1177" y="964005"/>
            <a:ext cx="1892101" cy="562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030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90351" y="0"/>
            <a:ext cx="1694565" cy="85673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5"/>
          <p:cNvSpPr/>
          <p:nvPr/>
        </p:nvSpPr>
        <p:spPr>
          <a:xfrm>
            <a:off x="155569" y="810570"/>
            <a:ext cx="12036430" cy="46162"/>
          </a:xfrm>
          <a:prstGeom prst="rect">
            <a:avLst/>
          </a:prstGeom>
          <a:solidFill>
            <a:srgbClr val="2E005C">
              <a:alpha val="54118"/>
            </a:srgbClr>
          </a:solidFill>
          <a:ln>
            <a:noFill/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240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6" name="AutoShape 5" descr="Image result for university campus suffolk"/>
          <p:cNvSpPr/>
          <p:nvPr/>
        </p:nvSpPr>
        <p:spPr>
          <a:xfrm>
            <a:off x="155569" y="-144463"/>
            <a:ext cx="304800" cy="30480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121920" tIns="60960" rIns="121920" bIns="60960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AutoShape 7" descr="University Campus Suffolk "/>
          <p:cNvSpPr/>
          <p:nvPr/>
        </p:nvSpPr>
        <p:spPr>
          <a:xfrm>
            <a:off x="307969" y="7936"/>
            <a:ext cx="304800" cy="30480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121920" tIns="60960" rIns="121920" bIns="60960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7969" y="160336"/>
            <a:ext cx="2784184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133">
                <a:solidFill>
                  <a:srgbClr val="624080"/>
                </a:solidFill>
              </a:rPr>
              <a:t>@NewAngliaLEP</a:t>
            </a: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206CDD30-9590-44FF-8CD8-40FBDE2362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10800000" flipV="1">
            <a:off x="239926" y="1009303"/>
            <a:ext cx="11318661" cy="612009"/>
          </a:xfrm>
        </p:spPr>
        <p:txBody>
          <a:bodyPr>
            <a:noAutofit/>
          </a:bodyPr>
          <a:lstStyle/>
          <a:p>
            <a:br>
              <a:rPr lang="en-GB" sz="2000" b="1" dirty="0"/>
            </a:br>
            <a:br>
              <a:rPr lang="en-GB" sz="2000" b="1" dirty="0"/>
            </a:br>
            <a:r>
              <a:rPr lang="en-GB" sz="2000" b="1" dirty="0"/>
              <a:t>What digital jobs initiatives are available at the moment? </a:t>
            </a:r>
            <a:r>
              <a:rPr lang="en-GB" sz="2000" b="0" dirty="0"/>
              <a:t>A selective snapshot!</a:t>
            </a:r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1F321F58-7788-425B-9391-9AD600FAA1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0628" y="1657713"/>
            <a:ext cx="9274206" cy="432565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228600"/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EAA3E9C-E33F-4000-9A20-FA20B6995222}"/>
              </a:ext>
            </a:extLst>
          </p:cNvPr>
          <p:cNvSpPr txBox="1"/>
          <p:nvPr/>
        </p:nvSpPr>
        <p:spPr>
          <a:xfrm rot="342709">
            <a:off x="1467677" y="2229444"/>
            <a:ext cx="16419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tx2"/>
                </a:solidFill>
              </a:rPr>
              <a:t>Degrees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8CB8E3-E653-4D76-99E5-E3C054462C22}"/>
              </a:ext>
            </a:extLst>
          </p:cNvPr>
          <p:cNvSpPr txBox="1"/>
          <p:nvPr/>
        </p:nvSpPr>
        <p:spPr>
          <a:xfrm rot="10800000" flipV="1">
            <a:off x="7706037" y="3318028"/>
            <a:ext cx="26843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7030A0"/>
                </a:solidFill>
              </a:rPr>
              <a:t>Apprenticeships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9827336-1795-4C41-BC52-EE51A669676F}"/>
              </a:ext>
            </a:extLst>
          </p:cNvPr>
          <p:cNvSpPr txBox="1"/>
          <p:nvPr/>
        </p:nvSpPr>
        <p:spPr>
          <a:xfrm rot="10300296" flipH="1" flipV="1">
            <a:off x="5147400" y="4189113"/>
            <a:ext cx="23673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 </a:t>
            </a:r>
            <a:r>
              <a:rPr lang="en-GB" sz="2800" b="1" dirty="0">
                <a:solidFill>
                  <a:schemeClr val="accent2">
                    <a:lumMod val="75000"/>
                  </a:schemeClr>
                </a:solidFill>
              </a:rPr>
              <a:t>T levels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4D78949-A90C-4A04-9A41-C098326AB8AA}"/>
              </a:ext>
            </a:extLst>
          </p:cNvPr>
          <p:cNvSpPr txBox="1"/>
          <p:nvPr/>
        </p:nvSpPr>
        <p:spPr>
          <a:xfrm rot="20848027">
            <a:off x="7841153" y="2214328"/>
            <a:ext cx="26754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accent6"/>
                </a:solidFill>
              </a:rPr>
              <a:t>Bootcamps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36DA4BB-0C1A-4222-8C16-45EA65DCEF32}"/>
              </a:ext>
            </a:extLst>
          </p:cNvPr>
          <p:cNvSpPr txBox="1"/>
          <p:nvPr/>
        </p:nvSpPr>
        <p:spPr>
          <a:xfrm rot="10627381" flipV="1">
            <a:off x="1657165" y="3465292"/>
            <a:ext cx="50119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ESF Programme </a:t>
            </a:r>
            <a:r>
              <a:rPr lang="en-GB" sz="2400" dirty="0"/>
              <a:t>(</a:t>
            </a:r>
            <a:r>
              <a:rPr lang="en-GB" sz="2400" dirty="0" err="1"/>
              <a:t>UoS</a:t>
            </a:r>
            <a:r>
              <a:rPr lang="en-GB" sz="2400" dirty="0"/>
              <a:t>: ICET)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04A41F7-B58D-4155-AC3F-C7DC80BF9815}"/>
              </a:ext>
            </a:extLst>
          </p:cNvPr>
          <p:cNvSpPr txBox="1"/>
          <p:nvPr/>
        </p:nvSpPr>
        <p:spPr>
          <a:xfrm rot="10292741" flipV="1">
            <a:off x="6546920" y="4960332"/>
            <a:ext cx="37410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accent4">
                    <a:lumMod val="50000"/>
                  </a:schemeClr>
                </a:solidFill>
              </a:rPr>
              <a:t>Digi Tech Centre @</a:t>
            </a:r>
            <a:r>
              <a:rPr lang="en-GB" sz="2400" b="1" dirty="0" err="1">
                <a:solidFill>
                  <a:schemeClr val="accent4">
                    <a:lumMod val="50000"/>
                  </a:schemeClr>
                </a:solidFill>
              </a:rPr>
              <a:t>UoS</a:t>
            </a:r>
            <a:endParaRPr lang="en-GB" sz="2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0FEC7FF-885E-44D7-8464-34E60270B5EA}"/>
              </a:ext>
            </a:extLst>
          </p:cNvPr>
          <p:cNvSpPr txBox="1"/>
          <p:nvPr/>
        </p:nvSpPr>
        <p:spPr>
          <a:xfrm>
            <a:off x="3926626" y="2085186"/>
            <a:ext cx="37794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FFC000"/>
                </a:solidFill>
              </a:rPr>
              <a:t>Digi-tech Factory @CCN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0AD0272-FD1F-4C18-8C9F-17CA80E12038}"/>
              </a:ext>
            </a:extLst>
          </p:cNvPr>
          <p:cNvSpPr txBox="1"/>
          <p:nvPr/>
        </p:nvSpPr>
        <p:spPr>
          <a:xfrm rot="426655">
            <a:off x="1401219" y="4873976"/>
            <a:ext cx="52891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Tech Campus @Suffolk New College</a:t>
            </a:r>
          </a:p>
        </p:txBody>
      </p:sp>
    </p:spTree>
    <p:extLst>
      <p:ext uri="{BB962C8B-B14F-4D97-AF65-F5344CB8AC3E}">
        <p14:creationId xmlns:p14="http://schemas.microsoft.com/office/powerpoint/2010/main" val="20599947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269283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54000">
                <a:schemeClr val="accent1">
                  <a:lumMod val="50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6610" y="5269283"/>
            <a:ext cx="12208610" cy="1590742"/>
          </a:xfrm>
          <a:prstGeom prst="rect">
            <a:avLst/>
          </a:prstGeom>
          <a:gradFill>
            <a:gsLst>
              <a:gs pos="18000">
                <a:schemeClr val="accent1">
                  <a:lumMod val="75000"/>
                  <a:alpha val="0"/>
                </a:schemeClr>
              </a:gs>
              <a:gs pos="100000">
                <a:schemeClr val="accent1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98694" y="5267258"/>
            <a:ext cx="4093306" cy="1590742"/>
          </a:xfrm>
          <a:prstGeom prst="rect">
            <a:avLst/>
          </a:prstGeom>
          <a:gradFill>
            <a:gsLst>
              <a:gs pos="23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6669" y="5267258"/>
            <a:ext cx="12198669" cy="1131515"/>
          </a:xfrm>
          <a:prstGeom prst="rect">
            <a:avLst/>
          </a:prstGeom>
          <a:gradFill>
            <a:gsLst>
              <a:gs pos="18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56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17">
            <a:extLst>
              <a:ext uri="{FF2B5EF4-FFF2-40B4-BE49-F238E27FC236}">
                <a16:creationId xmlns:a16="http://schemas.microsoft.com/office/drawing/2014/main" id="{B3FA1AAC-C1ED-4F77-BFA4-BE80FC0AC7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16607" y="5278400"/>
            <a:ext cx="7736926" cy="1590741"/>
          </a:xfrm>
          <a:prstGeom prst="rect">
            <a:avLst/>
          </a:prstGeom>
          <a:gradFill>
            <a:gsLst>
              <a:gs pos="5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4100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D2F163-9D28-4E33-B670-653D7E413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8209" y="5554639"/>
            <a:ext cx="9654076" cy="982473"/>
          </a:xfrm>
        </p:spPr>
        <p:txBody>
          <a:bodyPr>
            <a:normAutofit fontScale="90000"/>
          </a:bodyPr>
          <a:lstStyle/>
          <a:p>
            <a:r>
              <a:rPr lang="en-GB" sz="4000" dirty="0">
                <a:solidFill>
                  <a:srgbClr val="FFFFFF"/>
                </a:solidFill>
              </a:rPr>
              <a:t>Impact of COVID-19 pandemic on digital/ICT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E3EC08-E510-481E-81B4-E817F7981E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3840" y="1161753"/>
            <a:ext cx="9654076" cy="4250208"/>
          </a:xfrm>
        </p:spPr>
        <p:txBody>
          <a:bodyPr anchor="ctr">
            <a:normAutofit/>
          </a:bodyPr>
          <a:lstStyle/>
          <a:p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Challenges include</a:t>
            </a:r>
            <a:r>
              <a:rPr lang="en-US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en-US" sz="16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Increased hiring and salary costs for businesses– flattening of global tech jobs market with move to ‘work from home’ and hybrid working – </a:t>
            </a:r>
            <a:r>
              <a:rPr lang="en-GB" sz="16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our local tech talent has the world as its oyster</a:t>
            </a:r>
          </a:p>
          <a:p>
            <a:pPr marL="342900" lvl="0" indent="-342900"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en-US" sz="16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Persistent regional under-achievement in STEM qualifications, particularly at the higher end of the spectrum</a:t>
            </a:r>
            <a:endParaRPr lang="en-GB" sz="1600" b="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800"/>
              </a:spcAft>
            </a:pPr>
            <a:r>
              <a:rPr lang="en-US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Opportunities </a:t>
            </a:r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</a:t>
            </a:r>
            <a:r>
              <a:rPr lang="en-US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nclude:</a:t>
            </a:r>
            <a:endParaRPr lang="en-GB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en-US" sz="16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COVID lockdowns put the digital sector further into the spotlight as businesses transition to homeworking, and people look for new ways to work, learn, shop, consume entertainment and </a:t>
            </a:r>
            <a:r>
              <a:rPr lang="en-US" sz="1600" b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socialise</a:t>
            </a:r>
            <a:r>
              <a:rPr lang="en-US" sz="16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virtually.</a:t>
            </a:r>
            <a:endParaRPr lang="en-GB" sz="1600" b="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en-US" sz="16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There is huge potential for the sector to grow even faster particularly around AI, Virtual and Augmented Reality (aka the metaverse), blockchain, connected devices (IoT) and </a:t>
            </a:r>
            <a:r>
              <a:rPr lang="en-US" sz="1600" b="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increasing </a:t>
            </a:r>
            <a:r>
              <a:rPr lang="en-US" sz="16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automation of all industries</a:t>
            </a:r>
          </a:p>
        </p:txBody>
      </p:sp>
      <p:pic>
        <p:nvPicPr>
          <p:cNvPr id="17" name="Picture 16" descr="Logo&#10;&#10;Description automatically generated with medium confidence">
            <a:extLst>
              <a:ext uri="{FF2B5EF4-FFF2-40B4-BE49-F238E27FC236}">
                <a16:creationId xmlns:a16="http://schemas.microsoft.com/office/drawing/2014/main" id="{3DF9D9E0-2F28-4FA2-BD19-B93241C7A9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5927" y="-12155"/>
            <a:ext cx="5426576" cy="1441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992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269283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54000">
                <a:schemeClr val="accent1">
                  <a:lumMod val="50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6610" y="5269283"/>
            <a:ext cx="12208610" cy="1590742"/>
          </a:xfrm>
          <a:prstGeom prst="rect">
            <a:avLst/>
          </a:prstGeom>
          <a:gradFill>
            <a:gsLst>
              <a:gs pos="18000">
                <a:schemeClr val="accent1">
                  <a:lumMod val="75000"/>
                  <a:alpha val="0"/>
                </a:schemeClr>
              </a:gs>
              <a:gs pos="100000">
                <a:schemeClr val="accent1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98694" y="5267258"/>
            <a:ext cx="4093306" cy="1590742"/>
          </a:xfrm>
          <a:prstGeom prst="rect">
            <a:avLst/>
          </a:prstGeom>
          <a:gradFill>
            <a:gsLst>
              <a:gs pos="23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6669" y="5267258"/>
            <a:ext cx="12198669" cy="1131515"/>
          </a:xfrm>
          <a:prstGeom prst="rect">
            <a:avLst/>
          </a:prstGeom>
          <a:gradFill>
            <a:gsLst>
              <a:gs pos="18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56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17">
            <a:extLst>
              <a:ext uri="{FF2B5EF4-FFF2-40B4-BE49-F238E27FC236}">
                <a16:creationId xmlns:a16="http://schemas.microsoft.com/office/drawing/2014/main" id="{B3FA1AAC-C1ED-4F77-BFA4-BE80FC0AC7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16607" y="5278400"/>
            <a:ext cx="7736926" cy="1590741"/>
          </a:xfrm>
          <a:prstGeom prst="rect">
            <a:avLst/>
          </a:prstGeom>
          <a:gradFill>
            <a:gsLst>
              <a:gs pos="5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4100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D2F163-9D28-4E33-B670-653D7E413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8209" y="5554639"/>
            <a:ext cx="9654076" cy="982473"/>
          </a:xfrm>
        </p:spPr>
        <p:txBody>
          <a:bodyPr>
            <a:normAutofit fontScale="90000"/>
          </a:bodyPr>
          <a:lstStyle/>
          <a:p>
            <a:r>
              <a:rPr lang="en-GB" sz="4000" dirty="0">
                <a:solidFill>
                  <a:srgbClr val="FFFFFF"/>
                </a:solidFill>
              </a:rPr>
              <a:t>How does the region track the rest of the UK?</a:t>
            </a:r>
          </a:p>
        </p:txBody>
      </p:sp>
      <p:pic>
        <p:nvPicPr>
          <p:cNvPr id="17" name="Picture 16" descr="Logo&#10;&#10;Description automatically generated with medium confidence">
            <a:extLst>
              <a:ext uri="{FF2B5EF4-FFF2-40B4-BE49-F238E27FC236}">
                <a16:creationId xmlns:a16="http://schemas.microsoft.com/office/drawing/2014/main" id="{3DF9D9E0-2F28-4FA2-BD19-B93241C7A9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5927" y="-12155"/>
            <a:ext cx="5426576" cy="1441318"/>
          </a:xfrm>
          <a:prstGeom prst="rect">
            <a:avLst/>
          </a:prstGeom>
        </p:spPr>
      </p:pic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4333460C-55AD-4971-AB23-CB2BDE0458C4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714375" y="1162050"/>
            <a:ext cx="9653588" cy="1595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04111" indent="-204111" algn="just">
              <a:buFont typeface="Arial" panose="020B0604020202020204" pitchFamily="34" charset="0"/>
              <a:buChar char="•"/>
            </a:pPr>
            <a:r>
              <a:rPr lang="en-GB" sz="1800" dirty="0"/>
              <a:t>In 2020, the total number of people working in digital/ICT sector in New Anglia was up (0.1%) from the previous year but below the national growth rate of 1%</a:t>
            </a:r>
          </a:p>
          <a:p>
            <a:pPr marL="204111" indent="-204111" algn="just">
              <a:buFont typeface="Arial" panose="020B0604020202020204" pitchFamily="34" charset="0"/>
              <a:buChar char="•"/>
            </a:pPr>
            <a:r>
              <a:rPr lang="en-GB" sz="1800" dirty="0"/>
              <a:t>The total number of people working in digital occupations was slightly higher (1.3%) than the previous year and above the national change (1.1%).</a:t>
            </a:r>
          </a:p>
          <a:p>
            <a:pPr marL="204111" indent="-204111" algn="just">
              <a:buFont typeface="Arial" panose="020B0604020202020204" pitchFamily="34" charset="0"/>
              <a:buChar char="•"/>
            </a:pPr>
            <a:r>
              <a:rPr lang="en-GB" sz="1800" b="1" dirty="0"/>
              <a:t>Average wages in the digital/ICT sector in New Anglia are below the national average</a:t>
            </a:r>
            <a:endParaRPr lang="en-GB" sz="18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CFE9BF5-EA1C-4B32-B5ED-8014CAD9BE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4468" y="3203641"/>
            <a:ext cx="7105382" cy="203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2497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B712E947-0734-45F9-9C4F-41114EC3A3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285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2B3290A-D3BF-4B87-B55B-FD9A98B497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9030" cy="1576446"/>
            <a:chOff x="0" y="0"/>
            <a:chExt cx="12192002" cy="1576446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033A715A-0686-440A-8F40-441B42A660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 flipH="1">
              <a:off x="2" y="0"/>
              <a:ext cx="12191998" cy="1575955"/>
            </a:xfrm>
            <a:prstGeom prst="rect">
              <a:avLst/>
            </a:prstGeom>
            <a:gradFill>
              <a:gsLst>
                <a:gs pos="0">
                  <a:srgbClr val="000000">
                    <a:alpha val="96000"/>
                  </a:srgbClr>
                </a:gs>
                <a:gs pos="100000">
                  <a:schemeClr val="accent1">
                    <a:lumMod val="75000"/>
                  </a:schemeClr>
                </a:gs>
              </a:gsLst>
              <a:lin ang="8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4761657F-19F2-425B-B7E9-0118CD13C3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5307778" y="-5307778"/>
              <a:ext cx="1576446" cy="12192002"/>
            </a:xfrm>
            <a:prstGeom prst="rect">
              <a:avLst/>
            </a:prstGeom>
            <a:gradFill>
              <a:gsLst>
                <a:gs pos="45000">
                  <a:schemeClr val="accent1">
                    <a:alpha val="0"/>
                  </a:schemeClr>
                </a:gs>
                <a:gs pos="99000">
                  <a:srgbClr val="000000">
                    <a:alpha val="74000"/>
                  </a:srgbClr>
                </a:gs>
              </a:gsLst>
              <a:lin ang="11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E27B6634-79D3-4EDD-A77A-1065D6F3A4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825434" y="0"/>
              <a:ext cx="4303422" cy="1575461"/>
            </a:xfrm>
            <a:prstGeom prst="rect">
              <a:avLst/>
            </a:prstGeom>
            <a:gradFill>
              <a:gsLst>
                <a:gs pos="0">
                  <a:schemeClr val="accent1">
                    <a:alpha val="17000"/>
                  </a:schemeClr>
                </a:gs>
                <a:gs pos="74000">
                  <a:schemeClr val="accent1">
                    <a:lumMod val="50000"/>
                    <a:alpha val="0"/>
                  </a:schemeClr>
                </a:gs>
              </a:gsLst>
              <a:lin ang="14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CD2F163-9D28-4E33-B670-653D7E413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8" y="319314"/>
            <a:ext cx="9477377" cy="1030515"/>
          </a:xfrm>
        </p:spPr>
        <p:txBody>
          <a:bodyPr anchor="ctr">
            <a:normAutofit/>
          </a:bodyPr>
          <a:lstStyle/>
          <a:p>
            <a:r>
              <a:rPr lang="en-GB" sz="4000" dirty="0">
                <a:solidFill>
                  <a:srgbClr val="FFFFFF"/>
                </a:solidFill>
              </a:rPr>
              <a:t>Employment in digital/ICT occupations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8BDD462-7CF3-4FEA-B25D-49D701DFDD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118" y="2171700"/>
            <a:ext cx="7412856" cy="3817620"/>
          </a:xfrm>
          <a:prstGeom prst="rect">
            <a:avLst/>
          </a:prstGeom>
        </p:spPr>
      </p:pic>
      <p:pic>
        <p:nvPicPr>
          <p:cNvPr id="17" name="Picture 16" descr="Logo&#10;&#10;Description automatically generated with medium confidence">
            <a:extLst>
              <a:ext uri="{FF2B5EF4-FFF2-40B4-BE49-F238E27FC236}">
                <a16:creationId xmlns:a16="http://schemas.microsoft.com/office/drawing/2014/main" id="{3DF9D9E0-2F28-4FA2-BD19-B93241C7A9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7726" y="5751723"/>
            <a:ext cx="4600354" cy="1219093"/>
          </a:xfrm>
          <a:prstGeom prst="rect">
            <a:avLst/>
          </a:prstGeom>
        </p:spPr>
      </p:pic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4333460C-55AD-4971-AB23-CB2BDE0458C4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102157" y="1906204"/>
            <a:ext cx="3648725" cy="3844533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204111" indent="-204111">
              <a:buFont typeface="Arial" panose="020B0604020202020204" pitchFamily="34" charset="0"/>
              <a:buChar char="•"/>
            </a:pPr>
            <a:r>
              <a:rPr lang="en-GB" sz="2000" b="0" dirty="0"/>
              <a:t>Regional trends in digital employment follow East of England and national trends closely with steady increases from 2018 to 2022</a:t>
            </a:r>
          </a:p>
          <a:p>
            <a:pPr marL="204111" indent="-204111">
              <a:buFont typeface="Arial" panose="020B0604020202020204" pitchFamily="34" charset="0"/>
              <a:buChar char="•"/>
            </a:pPr>
            <a:r>
              <a:rPr lang="en-GB" sz="2000" b="0" dirty="0"/>
              <a:t>Forecast to continue increasing</a:t>
            </a:r>
          </a:p>
          <a:p>
            <a:pPr marL="204111" indent="-204111">
              <a:buFont typeface="Arial" panose="020B0604020202020204" pitchFamily="34" charset="0"/>
              <a:buChar char="•"/>
            </a:pPr>
            <a:r>
              <a:rPr lang="en-GB" sz="2000" b="0" dirty="0"/>
              <a:t>In East of England (and New Anglia) we have seen slightly higher increases in demand vs national demand in the last year</a:t>
            </a:r>
          </a:p>
        </p:txBody>
      </p:sp>
    </p:spTree>
    <p:extLst>
      <p:ext uri="{BB962C8B-B14F-4D97-AF65-F5344CB8AC3E}">
        <p14:creationId xmlns:p14="http://schemas.microsoft.com/office/powerpoint/2010/main" val="12266301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EA012A-552D-49C7-8C1E-734CBC767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3" y="248038"/>
            <a:ext cx="10558837" cy="115920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Local employment data (</a:t>
            </a:r>
            <a:r>
              <a:rPr lang="en-US" sz="4000" b="1" dirty="0">
                <a:solidFill>
                  <a:srgbClr val="FFFFFF"/>
                </a:solidFill>
              </a:rPr>
              <a:t>digital/ICT</a:t>
            </a:r>
            <a:r>
              <a:rPr 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occupations)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A500E14-E7B6-4DB4-9EAE-B6231D2933FA}"/>
              </a:ext>
            </a:extLst>
          </p:cNvPr>
          <p:cNvSpPr txBox="1">
            <a:spLocks/>
          </p:cNvSpPr>
          <p:nvPr/>
        </p:nvSpPr>
        <p:spPr>
          <a:xfrm>
            <a:off x="5966022" y="1537117"/>
            <a:ext cx="5652089" cy="406551"/>
          </a:xfrm>
          <a:prstGeom prst="rect">
            <a:avLst/>
          </a:prstGeom>
        </p:spPr>
        <p:txBody>
          <a:bodyPr vert="horz" lIns="65314" tIns="32657" rIns="65314" bIns="32657" rtlCol="0" anchor="ctr">
            <a:normAutofit/>
          </a:bodyPr>
          <a:lstStyle>
            <a:lvl1pPr algn="l" defTabSz="128016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16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1286" i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2E29B68-4CAA-40DA-93FD-5081C2E616AF}"/>
              </a:ext>
            </a:extLst>
          </p:cNvPr>
          <p:cNvSpPr txBox="1"/>
          <p:nvPr/>
        </p:nvSpPr>
        <p:spPr>
          <a:xfrm>
            <a:off x="891540" y="1943668"/>
            <a:ext cx="10726571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ICT/digital job postings in New Anglia </a:t>
            </a:r>
            <a:r>
              <a:rPr lang="en-GB" sz="2000" b="1" dirty="0"/>
              <a:t>- </a:t>
            </a:r>
            <a:r>
              <a:rPr lang="en-GB" sz="2000" dirty="0"/>
              <a:t>up from an </a:t>
            </a:r>
            <a:r>
              <a:rPr lang="en-GB" sz="2000" b="1" dirty="0"/>
              <a:t>average of 700 postings per month Jan to Sept 2021 </a:t>
            </a:r>
            <a:r>
              <a:rPr lang="en-GB" sz="2000" dirty="0"/>
              <a:t>to more than </a:t>
            </a:r>
            <a:r>
              <a:rPr lang="en-GB" sz="2000" b="1" dirty="0"/>
              <a:t>1500 postings per month in Jan/Feb 2022 (an increase of 115%)</a:t>
            </a:r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E54F8C7-DD55-494A-B031-CE89183DCD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857" y="3315145"/>
            <a:ext cx="2984460" cy="3015387"/>
          </a:xfrm>
          <a:prstGeom prst="rect">
            <a:avLst/>
          </a:prstGeom>
        </p:spPr>
      </p:pic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4564C19F-C5C8-41FD-9257-3EF9930499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5770199"/>
              </p:ext>
            </p:extLst>
          </p:nvPr>
        </p:nvGraphicFramePr>
        <p:xfrm>
          <a:off x="3482024" y="3303270"/>
          <a:ext cx="8222295" cy="32768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19026">
                  <a:extLst>
                    <a:ext uri="{9D8B030D-6E8A-4147-A177-3AD203B41FA5}">
                      <a16:colId xmlns:a16="http://schemas.microsoft.com/office/drawing/2014/main" val="2906858104"/>
                    </a:ext>
                  </a:extLst>
                </a:gridCol>
                <a:gridCol w="1703070">
                  <a:extLst>
                    <a:ext uri="{9D8B030D-6E8A-4147-A177-3AD203B41FA5}">
                      <a16:colId xmlns:a16="http://schemas.microsoft.com/office/drawing/2014/main" val="2420658184"/>
                    </a:ext>
                  </a:extLst>
                </a:gridCol>
                <a:gridCol w="1600199">
                  <a:extLst>
                    <a:ext uri="{9D8B030D-6E8A-4147-A177-3AD203B41FA5}">
                      <a16:colId xmlns:a16="http://schemas.microsoft.com/office/drawing/2014/main" val="1021509839"/>
                    </a:ext>
                  </a:extLst>
                </a:gridCol>
              </a:tblGrid>
              <a:tr h="434548">
                <a:tc>
                  <a:txBody>
                    <a:bodyPr/>
                    <a:lstStyle/>
                    <a:p>
                      <a:r>
                        <a:rPr lang="en-GB" dirty="0"/>
                        <a:t>Local authority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2020 (total ICT job postings)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2021 (total ICT job postings)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459013"/>
                  </a:ext>
                </a:extLst>
              </a:tr>
              <a:tr h="434548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0070C0"/>
                          </a:solidFill>
                        </a:rPr>
                        <a:t>Norwich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0070C0"/>
                          </a:solidFill>
                        </a:rPr>
                        <a:t>4,557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0070C0"/>
                          </a:solidFill>
                        </a:rPr>
                        <a:t>7,457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6570881"/>
                  </a:ext>
                </a:extLst>
              </a:tr>
              <a:tr h="434548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0070C0"/>
                          </a:solidFill>
                        </a:rPr>
                        <a:t>Ipswich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0070C0"/>
                          </a:solidFill>
                        </a:rPr>
                        <a:t>3,004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0070C0"/>
                          </a:solidFill>
                        </a:rPr>
                        <a:t>5,349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0032578"/>
                  </a:ext>
                </a:extLst>
              </a:tr>
              <a:tr h="434548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0070C0"/>
                          </a:solidFill>
                        </a:rPr>
                        <a:t>St Edmundsbury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0070C0"/>
                          </a:solidFill>
                        </a:rPr>
                        <a:t>1,077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0070C0"/>
                          </a:solidFill>
                        </a:rPr>
                        <a:t>1,256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885963"/>
                  </a:ext>
                </a:extLst>
              </a:tr>
              <a:tr h="434548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0070C0"/>
                          </a:solidFill>
                        </a:rPr>
                        <a:t>South Norfolk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0070C0"/>
                          </a:solidFill>
                        </a:rPr>
                        <a:t>681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0070C0"/>
                          </a:solidFill>
                        </a:rPr>
                        <a:t>652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4974098"/>
                  </a:ext>
                </a:extLst>
              </a:tr>
              <a:tr h="434548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0070C0"/>
                          </a:solidFill>
                        </a:rPr>
                        <a:t>King’s Lynn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0070C0"/>
                          </a:solidFill>
                        </a:rPr>
                        <a:t>362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0070C0"/>
                          </a:solidFill>
                        </a:rPr>
                        <a:t>530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89457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74631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81AEB8A9-B768-4E30-BA55-D919E6687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0001" y="-2"/>
            <a:ext cx="4069936" cy="68580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FBBA3D-D34B-4460-8C7C-AC207ABE09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640080"/>
            <a:ext cx="3096427" cy="561323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GVA </a:t>
            </a:r>
            <a:r>
              <a:rPr lang="en-US" dirty="0">
                <a:solidFill>
                  <a:srgbClr val="FFFFFF"/>
                </a:solidFill>
              </a:rPr>
              <a:t>of the</a:t>
            </a:r>
            <a:br>
              <a:rPr lang="en-US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digital/ICT sector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CE922C1-5795-45E9-A6FA-8D7B8672EDEF}"/>
              </a:ext>
            </a:extLst>
          </p:cNvPr>
          <p:cNvSpPr txBox="1"/>
          <p:nvPr/>
        </p:nvSpPr>
        <p:spPr>
          <a:xfrm>
            <a:off x="4699818" y="640082"/>
            <a:ext cx="6848715" cy="24848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b="1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b="1" dirty="0"/>
              <a:t>Total Suffolk and Norfolk GVA for 2018 was £27.6bn </a:t>
            </a:r>
            <a:r>
              <a:rPr lang="en-US" sz="2000" dirty="0"/>
              <a:t>(of which 4.3% digital/ICT sector)</a:t>
            </a:r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2E0C6042-B67E-45E1-AAF7-464949F64E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9818" y="3124966"/>
            <a:ext cx="6894236" cy="1861444"/>
          </a:xfrm>
          <a:prstGeom prst="rect">
            <a:avLst/>
          </a:prstGeom>
        </p:spPr>
      </p:pic>
      <p:pic>
        <p:nvPicPr>
          <p:cNvPr id="14" name="Picture 13" descr="Logo&#10;&#10;Description automatically generated with medium confidence">
            <a:extLst>
              <a:ext uri="{FF2B5EF4-FFF2-40B4-BE49-F238E27FC236}">
                <a16:creationId xmlns:a16="http://schemas.microsoft.com/office/drawing/2014/main" id="{D6EAE976-1E6C-48A9-BB86-9AE4B1A5B1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3396" y="5638907"/>
            <a:ext cx="4600354" cy="1219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6576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156DDD-9D39-44E8-89B3-4444D3223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Diversity in digital/ICT sector (whole of UK)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67F6761-79EA-4BDF-A983-7D03478461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02428" y="1017407"/>
            <a:ext cx="7225748" cy="4823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5679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90350" y="-202273"/>
            <a:ext cx="1694565" cy="85673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5"/>
          <p:cNvSpPr/>
          <p:nvPr/>
        </p:nvSpPr>
        <p:spPr>
          <a:xfrm>
            <a:off x="0" y="730618"/>
            <a:ext cx="12192000" cy="49425"/>
          </a:xfrm>
          <a:prstGeom prst="rect">
            <a:avLst/>
          </a:prstGeom>
          <a:solidFill>
            <a:srgbClr val="2E005C">
              <a:alpha val="54118"/>
            </a:srgbClr>
          </a:solidFill>
          <a:ln>
            <a:noFill/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2400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63407DD-E1C6-4716-B479-ADD5262539BF}"/>
              </a:ext>
            </a:extLst>
          </p:cNvPr>
          <p:cNvSpPr txBox="1"/>
          <p:nvPr/>
        </p:nvSpPr>
        <p:spPr>
          <a:xfrm>
            <a:off x="3268980" y="160336"/>
            <a:ext cx="55664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Aharoni" panose="020B0604020202020204" pitchFamily="2" charset="-79"/>
                <a:cs typeface="Aharoni" panose="020B0604020202020204" pitchFamily="2" charset="-79"/>
              </a:rPr>
              <a:t>Digital Skills Taskforce - priorities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E355418-D679-47AF-BFF0-0C10DE8EAE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7553" y="892826"/>
            <a:ext cx="8260080" cy="5748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422333"/>
      </p:ext>
    </p:extLst>
  </p:cSld>
  <p:clrMapOvr>
    <a:masterClrMapping/>
  </p:clrMapOvr>
</p:sld>
</file>

<file path=ppt/theme/theme1.xml><?xml version="1.0" encoding="utf-8"?>
<a:theme xmlns:a="http://schemas.openxmlformats.org/drawingml/2006/main" name="GREAT_ClientProposal">
  <a:themeElements>
    <a:clrScheme name="GREAT">
      <a:dk1>
        <a:srgbClr val="180E3C"/>
      </a:dk1>
      <a:lt1>
        <a:srgbClr val="FFFFFF"/>
      </a:lt1>
      <a:dk2>
        <a:srgbClr val="B00D23"/>
      </a:dk2>
      <a:lt2>
        <a:srgbClr val="EFEAE2"/>
      </a:lt2>
      <a:accent1>
        <a:srgbClr val="B00D23"/>
      </a:accent1>
      <a:accent2>
        <a:srgbClr val="180E3C"/>
      </a:accent2>
      <a:accent3>
        <a:srgbClr val="47096F"/>
      </a:accent3>
      <a:accent4>
        <a:srgbClr val="DFD5C5"/>
      </a:accent4>
      <a:accent5>
        <a:srgbClr val="00549F"/>
      </a:accent5>
      <a:accent6>
        <a:srgbClr val="007EA3"/>
      </a:accent6>
      <a:hlink>
        <a:srgbClr val="B00D23"/>
      </a:hlink>
      <a:folHlink>
        <a:srgbClr val="007EA3"/>
      </a:folHlink>
    </a:clrScheme>
    <a:fontScheme name="GREAT-Template_v6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GREAT-Template_v6 1">
        <a:dk1>
          <a:srgbClr val="1E1348"/>
        </a:dk1>
        <a:lt1>
          <a:srgbClr val="FFFFFF"/>
        </a:lt1>
        <a:dk2>
          <a:srgbClr val="E41F13"/>
        </a:dk2>
        <a:lt2>
          <a:srgbClr val="DFD5C5"/>
        </a:lt2>
        <a:accent1>
          <a:srgbClr val="B00D23"/>
        </a:accent1>
        <a:accent2>
          <a:srgbClr val="4F0B7B"/>
        </a:accent2>
        <a:accent3>
          <a:srgbClr val="FFFFFF"/>
        </a:accent3>
        <a:accent4>
          <a:srgbClr val="180E3C"/>
        </a:accent4>
        <a:accent5>
          <a:srgbClr val="D4AAAC"/>
        </a:accent5>
        <a:accent6>
          <a:srgbClr val="47096F"/>
        </a:accent6>
        <a:hlink>
          <a:srgbClr val="00549F"/>
        </a:hlink>
        <a:folHlink>
          <a:srgbClr val="007EA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GREAT_ClientProposal" id="{552E247E-0D55-4067-8CD8-6D9A77F756CA}" vid="{279F54B7-E356-49CE-A668-14359BFB4089}"/>
    </a:ext>
  </a:extLst>
</a:theme>
</file>

<file path=ppt/theme/theme2.xml><?xml version="1.0" encoding="utf-8"?>
<a:theme xmlns:a="http://schemas.openxmlformats.org/drawingml/2006/main" name="9_GREAT_ClientProposal">
  <a:themeElements>
    <a:clrScheme name="GREAT">
      <a:dk1>
        <a:srgbClr val="180E3C"/>
      </a:dk1>
      <a:lt1>
        <a:srgbClr val="FFFFFF"/>
      </a:lt1>
      <a:dk2>
        <a:srgbClr val="B00D23"/>
      </a:dk2>
      <a:lt2>
        <a:srgbClr val="EFEAE2"/>
      </a:lt2>
      <a:accent1>
        <a:srgbClr val="B00D23"/>
      </a:accent1>
      <a:accent2>
        <a:srgbClr val="180E3C"/>
      </a:accent2>
      <a:accent3>
        <a:srgbClr val="47096F"/>
      </a:accent3>
      <a:accent4>
        <a:srgbClr val="DFD5C5"/>
      </a:accent4>
      <a:accent5>
        <a:srgbClr val="00549F"/>
      </a:accent5>
      <a:accent6>
        <a:srgbClr val="007EA3"/>
      </a:accent6>
      <a:hlink>
        <a:srgbClr val="B00D23"/>
      </a:hlink>
      <a:folHlink>
        <a:srgbClr val="007EA3"/>
      </a:folHlink>
    </a:clrScheme>
    <a:fontScheme name="GREAT-Template_v6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GREAT-Template_v6 1">
        <a:dk1>
          <a:srgbClr val="1E1348"/>
        </a:dk1>
        <a:lt1>
          <a:srgbClr val="FFFFFF"/>
        </a:lt1>
        <a:dk2>
          <a:srgbClr val="E41F13"/>
        </a:dk2>
        <a:lt2>
          <a:srgbClr val="DFD5C5"/>
        </a:lt2>
        <a:accent1>
          <a:srgbClr val="B00D23"/>
        </a:accent1>
        <a:accent2>
          <a:srgbClr val="4F0B7B"/>
        </a:accent2>
        <a:accent3>
          <a:srgbClr val="FFFFFF"/>
        </a:accent3>
        <a:accent4>
          <a:srgbClr val="180E3C"/>
        </a:accent4>
        <a:accent5>
          <a:srgbClr val="D4AAAC"/>
        </a:accent5>
        <a:accent6>
          <a:srgbClr val="47096F"/>
        </a:accent6>
        <a:hlink>
          <a:srgbClr val="00549F"/>
        </a:hlink>
        <a:folHlink>
          <a:srgbClr val="007EA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GREAT_ClientProposal" id="{552E247E-0D55-4067-8CD8-6D9A77F756CA}" vid="{279F54B7-E356-49CE-A668-14359BFB4089}"/>
    </a:ext>
  </a:extLst>
</a:theme>
</file>

<file path=ppt/theme/theme3.xml><?xml version="1.0" encoding="utf-8"?>
<a:theme xmlns:a="http://schemas.openxmlformats.org/drawingml/2006/main" name="Tech East - Standard Slides">
  <a:themeElements>
    <a:clrScheme name="Tech East Orange">
      <a:dk1>
        <a:srgbClr val="000000"/>
      </a:dk1>
      <a:lt1>
        <a:srgbClr val="FFFFFF"/>
      </a:lt1>
      <a:dk2>
        <a:srgbClr val="EB6942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3FE9E728B7960408332F5D4A7966425" ma:contentTypeVersion="2" ma:contentTypeDescription="Create a new document." ma:contentTypeScope="" ma:versionID="b569a1d586ff2cfae17ac33897595d11">
  <xsd:schema xmlns:xsd="http://www.w3.org/2001/XMLSchema" xmlns:xs="http://www.w3.org/2001/XMLSchema" xmlns:p="http://schemas.microsoft.com/office/2006/metadata/properties" xmlns:ns2="e0758da9-ed74-44bb-b706-b77d638ffd00" xmlns:ns3="41d25a3c-71cf-49c0-9153-b190ac9569c6" targetNamespace="http://schemas.microsoft.com/office/2006/metadata/properties" ma:root="true" ma:fieldsID="225a7667a8bb6816dcbba99537cd9bc2" ns2:_="" ns3:_="">
    <xsd:import namespace="e0758da9-ed74-44bb-b706-b77d638ffd00"/>
    <xsd:import namespace="41d25a3c-71cf-49c0-9153-b190ac9569c6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0758da9-ed74-44bb-b706-b77d638ffd00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d25a3c-71cf-49c0-9153-b190ac9569c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e0758da9-ed74-44bb-b706-b77d638ffd00">RPYWK77P6UX4-650415944-49</_dlc_DocId>
    <_dlc_DocIdUrl xmlns="e0758da9-ed74-44bb-b706-b77d638ffd00">
      <Url>https://sites.ey.com/sites/IST/Products/_layouts/15/DocIdRedir.aspx?ID=RPYWK77P6UX4-650415944-49</Url>
      <Description>RPYWK77P6UX4-650415944-49</Description>
    </_dlc_DocIdUrl>
  </documentManagement>
</p:properties>
</file>

<file path=customXml/itemProps1.xml><?xml version="1.0" encoding="utf-8"?>
<ds:datastoreItem xmlns:ds="http://schemas.openxmlformats.org/officeDocument/2006/customXml" ds:itemID="{3B50FEBE-7AF7-48D6-B730-543478227A80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11B3FD6C-D932-49BC-AA31-22399A3A88C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A3E2563-C5A5-4851-9E8B-D7DB36EA25A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0758da9-ed74-44bb-b706-b77d638ffd00"/>
    <ds:schemaRef ds:uri="41d25a3c-71cf-49c0-9153-b190ac9569c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8E7DE3C3-91BE-47C5-BD3B-FA51F1C2391E}">
  <ds:schemaRefs>
    <ds:schemaRef ds:uri="http://schemas.openxmlformats.org/package/2006/metadata/core-properties"/>
    <ds:schemaRef ds:uri="http://purl.org/dc/dcmitype/"/>
    <ds:schemaRef ds:uri="http://www.w3.org/XML/1998/namespace"/>
    <ds:schemaRef ds:uri="http://purl.org/dc/elements/1.1/"/>
    <ds:schemaRef ds:uri="e0758da9-ed74-44bb-b706-b77d638ffd00"/>
    <ds:schemaRef ds:uri="41d25a3c-71cf-49c0-9153-b190ac9569c6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GREAT_ClientProposal</Template>
  <TotalTime>34599</TotalTime>
  <Words>707</Words>
  <Application>Microsoft Macintosh PowerPoint</Application>
  <PresentationFormat>Widescreen</PresentationFormat>
  <Paragraphs>79</Paragraphs>
  <Slides>10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Aharoni</vt:lpstr>
      <vt:lpstr>Arial</vt:lpstr>
      <vt:lpstr>Calibri</vt:lpstr>
      <vt:lpstr>Montserrat</vt:lpstr>
      <vt:lpstr>Montserrat ExtraBold</vt:lpstr>
      <vt:lpstr>GREAT_ClientProposal</vt:lpstr>
      <vt:lpstr>9_GREAT_ClientProposal</vt:lpstr>
      <vt:lpstr>Tech East - Standard Slides</vt:lpstr>
      <vt:lpstr>Digital careers in Norfolk and Suffolk </vt:lpstr>
      <vt:lpstr>  What digital jobs initiatives are available at the moment? A selective snapshot!</vt:lpstr>
      <vt:lpstr>Impact of COVID-19 pandemic on digital/ICT</vt:lpstr>
      <vt:lpstr>How does the region track the rest of the UK?</vt:lpstr>
      <vt:lpstr>Employment in digital/ICT occupations</vt:lpstr>
      <vt:lpstr>Local employment data (digital/ICT occupations)</vt:lpstr>
      <vt:lpstr>GVA of the digital/ICT sector</vt:lpstr>
      <vt:lpstr>Diversity in digital/ICT sector (whole of UK)</vt:lpstr>
      <vt:lpstr>PowerPoint Presentation</vt:lpstr>
      <vt:lpstr>Any questions?</vt:lpstr>
    </vt:vector>
  </TitlesOfParts>
  <Company>Ernst &amp; Young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Scott</dc:creator>
  <cp:lastModifiedBy>Tim Robinson</cp:lastModifiedBy>
  <cp:revision>2350</cp:revision>
  <cp:lastPrinted>2018-10-17T13:50:23Z</cp:lastPrinted>
  <dcterms:created xsi:type="dcterms:W3CDTF">2017-11-08T10:56:38Z</dcterms:created>
  <dcterms:modified xsi:type="dcterms:W3CDTF">2022-11-22T09:30:12Z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0x01010053FE9E728B7960408332F5D4A7966425</vt:lpwstr>
  </property>
  <property fmtid="{D5CDD505-2E9C-101B-9397-08002B2CF9AE}" pid="3" name="Business Unit">
    <vt:lpwstr>134;#Strategic Projects|ded0a4a3-ec5e-4c1f-b686-fa34014fd536</vt:lpwstr>
  </property>
  <property fmtid="{D5CDD505-2E9C-101B-9397-08002B2CF9AE}" pid="4" name="AuthorIds_UIVersion_3">
    <vt:lpwstr>9163</vt:lpwstr>
  </property>
  <property fmtid="{D5CDD505-2E9C-101B-9397-08002B2CF9AE}" pid="5" name="AuthorIds_UIVersion_2">
    <vt:lpwstr>9163</vt:lpwstr>
  </property>
  <property fmtid="{D5CDD505-2E9C-101B-9397-08002B2CF9AE}" pid="6" name="_dlc_DocIdItemGuid">
    <vt:lpwstr>0cb2e191-8be2-4ac2-b246-4c845392f9e2</vt:lpwstr>
  </property>
  <property fmtid="{D5CDD505-2E9C-101B-9397-08002B2CF9AE}" pid="7" name="MailAttachments">
    <vt:bool>false</vt:bool>
  </property>
  <property fmtid="{D5CDD505-2E9C-101B-9397-08002B2CF9AE}" pid="8" name="LegacyPhysicalObject">
    <vt:bool>false</vt:bool>
  </property>
</Properties>
</file>