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167" r:id="rId6"/>
    <p:sldMasterId id="2147484176" r:id="rId7"/>
  </p:sldMasterIdLst>
  <p:notesMasterIdLst>
    <p:notesMasterId r:id="rId18"/>
  </p:notesMasterIdLst>
  <p:sldIdLst>
    <p:sldId id="256" r:id="rId8"/>
    <p:sldId id="303" r:id="rId9"/>
    <p:sldId id="299" r:id="rId10"/>
    <p:sldId id="363" r:id="rId11"/>
    <p:sldId id="364" r:id="rId12"/>
    <p:sldId id="385" r:id="rId13"/>
    <p:sldId id="370" r:id="rId14"/>
    <p:sldId id="386" r:id="rId15"/>
    <p:sldId id="361" r:id="rId16"/>
    <p:sldId id="387" r:id="rId17"/>
  </p:sldIdLst>
  <p:sldSz cx="12192000" cy="6858000"/>
  <p:notesSz cx="6858000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ayner, David (Trade)" initials="RD(" lastIdx="18" clrIdx="6">
    <p:extLst>
      <p:ext uri="{19B8F6BF-5375-455C-9EA6-DF929625EA0E}">
        <p15:presenceInfo xmlns:p15="http://schemas.microsoft.com/office/powerpoint/2012/main" userId="S::david.rayner@trade.gov.uk::bcd25a53-5297-4959-bfea-f808ad404bda" providerId="AD"/>
      </p:ext>
    </p:extLst>
  </p:cmAuthor>
  <p:cmAuthor id="1" name="Martin McCloskey" initials="MM" lastIdx="2" clrIdx="0">
    <p:extLst>
      <p:ext uri="{19B8F6BF-5375-455C-9EA6-DF929625EA0E}">
        <p15:presenceInfo xmlns:p15="http://schemas.microsoft.com/office/powerpoint/2012/main" userId="Martin McCloskey" providerId="None"/>
      </p:ext>
    </p:extLst>
  </p:cmAuthor>
  <p:cmAuthor id="8" name="Nicole Kritzinger" initials="NK" lastIdx="65" clrIdx="7">
    <p:extLst>
      <p:ext uri="{19B8F6BF-5375-455C-9EA6-DF929625EA0E}">
        <p15:presenceInfo xmlns:p15="http://schemas.microsoft.com/office/powerpoint/2012/main" userId="S::Nicole.Kritzinger@newanglia.co.uk::b553d35b-7984-4c7c-a3a7-cd7cf25c0ed1" providerId="AD"/>
      </p:ext>
    </p:extLst>
  </p:cmAuthor>
  <p:cmAuthor id="2" name="Werren, Antony (Trade)" initials="WA(" lastIdx="2" clrIdx="1">
    <p:extLst>
      <p:ext uri="{19B8F6BF-5375-455C-9EA6-DF929625EA0E}">
        <p15:presenceInfo xmlns:p15="http://schemas.microsoft.com/office/powerpoint/2012/main" userId="S-1-5-21-3022560562-765780792-1856831002-2291" providerId="AD"/>
      </p:ext>
    </p:extLst>
  </p:cmAuthor>
  <p:cmAuthor id="3" name="Claire Shah" initials="CS" lastIdx="2" clrIdx="2">
    <p:extLst>
      <p:ext uri="{19B8F6BF-5375-455C-9EA6-DF929625EA0E}">
        <p15:presenceInfo xmlns:p15="http://schemas.microsoft.com/office/powerpoint/2012/main" userId="Claire Shah" providerId="None"/>
      </p:ext>
    </p:extLst>
  </p:cmAuthor>
  <p:cmAuthor id="4" name="Simon Espiner" initials="SE" lastIdx="1" clrIdx="3">
    <p:extLst>
      <p:ext uri="{19B8F6BF-5375-455C-9EA6-DF929625EA0E}">
        <p15:presenceInfo xmlns:p15="http://schemas.microsoft.com/office/powerpoint/2012/main" userId="S-1-5-21-1645522239-1960408961-682003330-282056" providerId="AD"/>
      </p:ext>
    </p:extLst>
  </p:cmAuthor>
  <p:cmAuthor id="5" name="James Crampton" initials="JC" lastIdx="36" clrIdx="4">
    <p:extLst>
      <p:ext uri="{19B8F6BF-5375-455C-9EA6-DF929625EA0E}">
        <p15:presenceInfo xmlns:p15="http://schemas.microsoft.com/office/powerpoint/2012/main" userId="S-1-5-21-1645522239-1960408961-682003330-282011" providerId="AD"/>
      </p:ext>
    </p:extLst>
  </p:cmAuthor>
  <p:cmAuthor id="6" name="Willox, Ieuan (Trade)" initials="WI(" lastIdx="17" clrIdx="5">
    <p:extLst>
      <p:ext uri="{19B8F6BF-5375-455C-9EA6-DF929625EA0E}">
        <p15:presenceInfo xmlns:p15="http://schemas.microsoft.com/office/powerpoint/2012/main" userId="Willox, Ieuan (Trad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6BC"/>
    <a:srgbClr val="E76125"/>
    <a:srgbClr val="F6F4F0"/>
    <a:srgbClr val="00549F"/>
    <a:srgbClr val="180E3C"/>
    <a:srgbClr val="B00D23"/>
    <a:srgbClr val="000000"/>
    <a:srgbClr val="EFEAE2"/>
    <a:srgbClr val="DFD5C5"/>
    <a:srgbClr val="003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2" autoAdjust="0"/>
    <p:restoredTop sz="95756" autoAdjust="0"/>
  </p:normalViewPr>
  <p:slideViewPr>
    <p:cSldViewPr snapToGrid="0">
      <p:cViewPr varScale="1">
        <p:scale>
          <a:sx n="107" d="100"/>
          <a:sy n="107" d="100"/>
        </p:scale>
        <p:origin x="4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F955-3E8B-4FCF-8A3D-C7DC730EC1DB}" type="datetimeFigureOut">
              <a:rPr lang="en-GB" smtClean="0"/>
              <a:t>22/11/2022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6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0B048-DA15-494E-8B35-55CA27C40C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88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sz="1200" b="0" i="0" u="none" strike="noStrike" kern="1200" cap="none" spc="0" baseline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8" y="9378818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A37F3F-A982-4BC0-8923-622CCB2A32C7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20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Wages rising but due to national context, this may continue (they are currently tracking lower </a:t>
            </a:r>
            <a:r>
              <a:rPr lang="en-GB" dirty="0" err="1"/>
              <a:t>esp</a:t>
            </a:r>
            <a:r>
              <a:rPr lang="en-GB" dirty="0"/>
              <a:t> in digital industry)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F3554-E67A-4C3B-8C8B-DA81F7A004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8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Digital Occupations include cross-industry roles classed as ‘digital’.  Digital Industry – focussed on occupations within the digital sector.</a:t>
            </a:r>
          </a:p>
          <a:p>
            <a:r>
              <a:rPr lang="en-GB" dirty="0"/>
              <a:t>Key points: Digital Occupations growing at faster rate than digital industry roles/ both below national wage rates with digital industry lower than digital occupations – gap higher for digital industry!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F3554-E67A-4C3B-8C8B-DA81F7A004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9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Trend is growing – will this impact further on wages?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F3554-E67A-4C3B-8C8B-DA81F7A004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6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Suffolk Districts</a:t>
            </a:r>
          </a:p>
          <a:p>
            <a:r>
              <a:rPr lang="en-GB" dirty="0"/>
              <a:t>ICT job postings in Suffolk - up from an average of 700 postings Jan to Sept to 1500 in Dec 2021 (115%)</a:t>
            </a:r>
          </a:p>
          <a:p>
            <a:r>
              <a:rPr lang="en-GB" dirty="0"/>
              <a:t>Ipswich - 300 (J-S) to 650 (Dec) (117%)</a:t>
            </a:r>
          </a:p>
          <a:p>
            <a:r>
              <a:rPr lang="en-GB" dirty="0" err="1"/>
              <a:t>Babergh</a:t>
            </a:r>
            <a:r>
              <a:rPr lang="en-GB" dirty="0"/>
              <a:t> - 30 (J-S) 160 (Dec) (433%)</a:t>
            </a:r>
          </a:p>
          <a:p>
            <a:r>
              <a:rPr lang="en-GB" dirty="0"/>
              <a:t>Forest Heath - 35 - 65 (85%)</a:t>
            </a:r>
          </a:p>
          <a:p>
            <a:r>
              <a:rPr lang="en-GB" dirty="0"/>
              <a:t>Mid Suffolk - Steady growth from Jan </a:t>
            </a:r>
            <a:r>
              <a:rPr lang="en-GB" dirty="0" err="1"/>
              <a:t>ave</a:t>
            </a:r>
            <a:r>
              <a:rPr lang="en-GB" dirty="0"/>
              <a:t> of 50 to 175 in Dec (with dip over 3 Summer months) (250%)</a:t>
            </a:r>
          </a:p>
          <a:p>
            <a:r>
              <a:rPr lang="en-GB" dirty="0"/>
              <a:t>St Edmundsbury - 70 - 140 (100%)</a:t>
            </a:r>
          </a:p>
          <a:p>
            <a:r>
              <a:rPr lang="en-GB" dirty="0"/>
              <a:t>Suffolk Coastal - 125 - 275 (120%)</a:t>
            </a:r>
          </a:p>
          <a:p>
            <a:r>
              <a:rPr lang="en-GB" dirty="0"/>
              <a:t>Waveney - 17 - 35 (106%)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F3554-E67A-4C3B-8C8B-DA81F7A004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8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Wave 1 Bootcamps have increased diversity in levels of digital training </a:t>
            </a:r>
            <a:r>
              <a:rPr lang="en-GB"/>
              <a:t>in BC trailblazer </a:t>
            </a:r>
            <a:r>
              <a:rPr lang="en-GB" dirty="0"/>
              <a:t>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F3554-E67A-4C3B-8C8B-DA81F7A004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3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4B051A3-2B81-49EC-A12C-88F3CC43A2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2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0" y="648000"/>
            <a:ext cx="9612000" cy="647700"/>
          </a:xfrm>
        </p:spPr>
        <p:txBody>
          <a:bodyPr tIns="0" bIns="0" anchor="t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54862" y="6552000"/>
            <a:ext cx="574431" cy="215900"/>
          </a:xfr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9BD540-CAF4-4BC4-AA40-D496466E7C2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800225" y="1440000"/>
            <a:ext cx="6480000" cy="504000"/>
          </a:xfrm>
          <a:noFill/>
          <a:ln>
            <a:noFill/>
          </a:ln>
        </p:spPr>
        <p:txBody>
          <a:bodyPr tIns="0" bIns="0"/>
          <a:lstStyle>
            <a:lvl1pPr>
              <a:spcAft>
                <a:spcPts val="0"/>
              </a:spcAft>
              <a:defRPr sz="14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3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ECF7-E572-7846-BB17-84520B5B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176"/>
            <a:ext cx="10515600" cy="109527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81768-EB9F-E34E-B532-8C3961A4CF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5004916" cy="37914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C7A870-3A07-F541-B391-C34D2F57A3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1825625"/>
            <a:ext cx="5004916" cy="37914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4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81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2037B5B-DF95-8649-ACE3-CB3385EB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176"/>
            <a:ext cx="10515600" cy="109527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894C-A7A1-2545-9399-D8BE9C19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spc="-1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2CEA-CA82-CA47-ACE0-EAD01D22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27821"/>
            <a:ext cx="6172200" cy="36332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CDCA7-F90F-5143-8C81-084F74118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5758"/>
            <a:ext cx="3932237" cy="3633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22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A32B-73D4-4479-A0FC-F92F1CA41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DBFF0-E250-4176-BD39-088A40FDB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88D9-0E20-47AD-AB1D-B2501132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E223-6391-480F-AF47-F47B443B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2256B-A424-4E25-8735-BAC4C33E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3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6ED9-AFA2-490D-A80C-8534407A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0F112-12F9-47DE-994E-7E8FCBDB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210CB-A6E4-4CF1-B326-53326507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8D98B-DBD5-4135-9959-869F65C2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E4F5D-E7FD-43AD-A889-6E39CA2D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3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0" y="648000"/>
            <a:ext cx="9612000" cy="647700"/>
          </a:xfrm>
        </p:spPr>
        <p:txBody>
          <a:bodyPr tIns="0" bIns="0" anchor="t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54862" y="6552000"/>
            <a:ext cx="574431" cy="215900"/>
          </a:xfr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9BD540-CAF4-4BC4-AA40-D496466E7C29}" type="slidenum">
              <a:rPr lang="en-GB" altLang="en-US" smtClean="0">
                <a:solidFill>
                  <a:srgbClr val="180E3C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180E3C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800225" y="1440000"/>
            <a:ext cx="6480000" cy="504000"/>
          </a:xfrm>
          <a:noFill/>
          <a:ln>
            <a:noFill/>
          </a:ln>
        </p:spPr>
        <p:txBody>
          <a:bodyPr tIns="0" bIns="0"/>
          <a:lstStyle>
            <a:lvl1pPr>
              <a:spcAft>
                <a:spcPts val="0"/>
              </a:spcAft>
              <a:defRPr sz="14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8973-0371-EC49-A9AE-C9E4C658D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1464107"/>
            <a:ext cx="7495309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b="1" i="0" spc="-150">
                <a:solidFill>
                  <a:schemeClr val="tx2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B023B-E119-AD46-9031-E19997DAD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27" y="3943782"/>
            <a:ext cx="749530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D6DF55-8B5B-A747-BB0D-2EB6D75015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7390" y="0"/>
            <a:ext cx="3040148" cy="6858000"/>
          </a:xfrm>
          <a:prstGeom prst="rect">
            <a:avLst/>
          </a:prstGeom>
          <a:solidFill>
            <a:schemeClr val="bg2">
              <a:alpha val="53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9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8973-0371-EC49-A9AE-C9E4C658D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3622431"/>
            <a:ext cx="7495309" cy="180686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500"/>
              </a:lnSpc>
              <a:defRPr sz="6000" b="1" i="0" spc="-150">
                <a:solidFill>
                  <a:schemeClr val="tx2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D6DF55-8B5B-A747-BB0D-2EB6D75015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952514" cy="3135086"/>
          </a:xfrm>
          <a:prstGeom prst="rect">
            <a:avLst/>
          </a:prstGeom>
          <a:solidFill>
            <a:schemeClr val="bg2">
              <a:alpha val="53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5595-C904-CF47-8E72-E1E07C86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6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AA10C8-7503-F547-98EC-7CC0C90F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176"/>
            <a:ext cx="10515600" cy="109527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D5BC8-B0F3-F04F-995A-3BCC5A62A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774" y="4117191"/>
            <a:ext cx="9042451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978C57-E10F-2E43-AF79-1B1444308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774" y="1464107"/>
            <a:ext cx="9042451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500"/>
              </a:lnSpc>
              <a:defRPr sz="6000" b="1" i="0" spc="-150">
                <a:solidFill>
                  <a:schemeClr val="tx2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9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0062" y="349250"/>
            <a:ext cx="1086424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62" y="1341438"/>
            <a:ext cx="10864246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54862" y="6381750"/>
            <a:ext cx="57443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1" smtClean="0"/>
            </a:lvl1pPr>
          </a:lstStyle>
          <a:p>
            <a:pPr>
              <a:defRPr/>
            </a:pPr>
            <a:fld id="{989E5FC0-FCB6-479C-B052-4926CBA9F07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166" r:id="rId2"/>
    <p:sldLayoutId id="2147484185" r:id="rId3"/>
    <p:sldLayoutId id="2147484186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ts val="0"/>
        </a:spcBef>
        <a:spcAft>
          <a:spcPts val="369"/>
        </a:spcAft>
        <a:defRPr sz="1723" b="1">
          <a:solidFill>
            <a:schemeClr val="tx1"/>
          </a:solidFill>
          <a:latin typeface="+mn-lt"/>
          <a:ea typeface="+mn-ea"/>
          <a:cs typeface="+mn-cs"/>
        </a:defRPr>
      </a:lvl1pPr>
      <a:lvl2pPr marL="332162" indent="-330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354">
          <a:solidFill>
            <a:schemeClr val="tx1"/>
          </a:solidFill>
          <a:latin typeface="+mn-lt"/>
          <a:cs typeface="+mn-cs"/>
        </a:defRPr>
      </a:lvl2pPr>
      <a:lvl3pPr marL="666279" indent="-332162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354">
          <a:solidFill>
            <a:schemeClr val="tx1"/>
          </a:solidFill>
          <a:latin typeface="+mn-lt"/>
          <a:cs typeface="+mn-cs"/>
        </a:defRPr>
      </a:lvl3pPr>
      <a:lvl4pPr marL="990625" indent="-322393" algn="l" rtl="0" eaLnBrk="1" fontAlgn="base" hangingPunct="1">
        <a:spcBef>
          <a:spcPct val="0"/>
        </a:spcBef>
        <a:spcAft>
          <a:spcPct val="0"/>
        </a:spcAft>
        <a:buChar char="–"/>
        <a:defRPr sz="1354">
          <a:solidFill>
            <a:schemeClr val="tx1"/>
          </a:solidFill>
          <a:latin typeface="+mn-lt"/>
          <a:cs typeface="+mn-cs"/>
        </a:defRPr>
      </a:lvl4pPr>
      <a:lvl5pPr marL="2553741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5pPr>
      <a:lvl6pPr marL="3116463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6pPr>
      <a:lvl7pPr marL="3679185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7pPr>
      <a:lvl8pPr marL="4241907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8pPr>
      <a:lvl9pPr marL="4804628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0062" y="349250"/>
            <a:ext cx="1086424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62" y="1341438"/>
            <a:ext cx="10864246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54862" y="6381750"/>
            <a:ext cx="57443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1" smtClean="0"/>
            </a:lvl1pPr>
          </a:lstStyle>
          <a:p>
            <a:pPr>
              <a:defRPr/>
            </a:pPr>
            <a:fld id="{989E5FC0-FCB6-479C-B052-4926CBA9F07D}" type="slidenum">
              <a:rPr lang="en-GB" altLang="en-US">
                <a:solidFill>
                  <a:srgbClr val="180E3C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srgbClr val="180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5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54" b="1">
          <a:solidFill>
            <a:schemeClr val="tx1"/>
          </a:solidFill>
          <a:latin typeface="Arial" charset="0"/>
          <a:cs typeface="Arial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ts val="0"/>
        </a:spcBef>
        <a:spcAft>
          <a:spcPts val="369"/>
        </a:spcAft>
        <a:defRPr sz="1723" b="1">
          <a:solidFill>
            <a:schemeClr val="tx1"/>
          </a:solidFill>
          <a:latin typeface="+mn-lt"/>
          <a:ea typeface="+mn-ea"/>
          <a:cs typeface="+mn-cs"/>
        </a:defRPr>
      </a:lvl1pPr>
      <a:lvl2pPr marL="332162" indent="-330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354">
          <a:solidFill>
            <a:schemeClr val="tx1"/>
          </a:solidFill>
          <a:latin typeface="+mn-lt"/>
          <a:cs typeface="+mn-cs"/>
        </a:defRPr>
      </a:lvl2pPr>
      <a:lvl3pPr marL="666279" indent="-332162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1354">
          <a:solidFill>
            <a:schemeClr val="tx1"/>
          </a:solidFill>
          <a:latin typeface="+mn-lt"/>
          <a:cs typeface="+mn-cs"/>
        </a:defRPr>
      </a:lvl3pPr>
      <a:lvl4pPr marL="990625" indent="-322393" algn="l" rtl="0" eaLnBrk="1" fontAlgn="base" hangingPunct="1">
        <a:spcBef>
          <a:spcPct val="0"/>
        </a:spcBef>
        <a:spcAft>
          <a:spcPct val="0"/>
        </a:spcAft>
        <a:buChar char="–"/>
        <a:defRPr sz="1354">
          <a:solidFill>
            <a:schemeClr val="tx1"/>
          </a:solidFill>
          <a:latin typeface="+mn-lt"/>
          <a:cs typeface="+mn-cs"/>
        </a:defRPr>
      </a:lvl4pPr>
      <a:lvl5pPr marL="2553741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5pPr>
      <a:lvl6pPr marL="3116463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6pPr>
      <a:lvl7pPr marL="3679185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7pPr>
      <a:lvl8pPr marL="4241907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8pPr>
      <a:lvl9pPr marL="4804628" indent="-281361" algn="l" rtl="0" eaLnBrk="1" fontAlgn="base" hangingPunct="1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DE4AAC2-21E0-A94F-BC1C-57B7DB69E8A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5127" y="5898382"/>
            <a:ext cx="1529902" cy="4548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F33A14-E0DC-A748-86C8-411CFCC0DCED}"/>
              </a:ext>
            </a:extLst>
          </p:cNvPr>
          <p:cNvSpPr/>
          <p:nvPr userDrawn="1"/>
        </p:nvSpPr>
        <p:spPr>
          <a:xfrm>
            <a:off x="11957538" y="0"/>
            <a:ext cx="23446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9727B-2455-814A-A7FA-676510D87894}"/>
              </a:ext>
            </a:extLst>
          </p:cNvPr>
          <p:cNvSpPr txBox="1"/>
          <p:nvPr userDrawn="1"/>
        </p:nvSpPr>
        <p:spPr>
          <a:xfrm>
            <a:off x="2713054" y="5971941"/>
            <a:ext cx="447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i="0" cap="all" dirty="0">
                <a:solidFill>
                  <a:srgbClr val="727272"/>
                </a:solidFill>
                <a:effectLst/>
                <a:latin typeface="Montserrat"/>
              </a:rPr>
              <a:t>THE VOICE OF TECH IN THE EAST</a:t>
            </a:r>
          </a:p>
        </p:txBody>
      </p:sp>
    </p:spTree>
    <p:extLst>
      <p:ext uri="{BB962C8B-B14F-4D97-AF65-F5344CB8AC3E}">
        <p14:creationId xmlns:p14="http://schemas.microsoft.com/office/powerpoint/2010/main" val="59559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4B255A-713F-3B42-823B-EDAA3852F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926860"/>
            <a:ext cx="7495309" cy="2502141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Digital careers in Norfolk and Suffolk </a:t>
            </a:r>
            <a:endParaRPr lang="en-US" sz="54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4185C2-16DD-5744-B980-A1107BD8C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27" y="3823855"/>
            <a:ext cx="7495309" cy="2107285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BEACON East event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Tim Robinson, Chief Operating Officer, Tech East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 December 2022</a:t>
            </a:r>
          </a:p>
        </p:txBody>
      </p:sp>
      <p:pic>
        <p:nvPicPr>
          <p:cNvPr id="10" name="Picture Placeholder 9" descr="A person sitting at a table&#10;&#10;Description automatically generated">
            <a:extLst>
              <a:ext uri="{FF2B5EF4-FFF2-40B4-BE49-F238E27FC236}">
                <a16:creationId xmlns:a16="http://schemas.microsoft.com/office/drawing/2014/main" id="{37248B8D-F0F4-FA4A-BD42-0E2EDA075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220" r="35220"/>
          <a:stretch>
            <a:fillRect/>
          </a:stretch>
        </p:blipFill>
        <p:spPr>
          <a:xfrm>
            <a:off x="8917390" y="0"/>
            <a:ext cx="3040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30A5-8862-4284-8718-45535D048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22" y="1245301"/>
            <a:ext cx="10942446" cy="2402006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80C82-9B9E-4771-87DB-406BF79B6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Presentation for Hot House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March 2022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2884E666-FBD0-4AD1-ACCA-C958E5D49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24" y="524642"/>
            <a:ext cx="5426576" cy="1441318"/>
          </a:xfrm>
          <a:prstGeom prst="rect">
            <a:avLst/>
          </a:prstGeom>
        </p:spPr>
      </p:pic>
      <p:pic>
        <p:nvPicPr>
          <p:cNvPr id="5" name="Picture 4" descr="A picture containing text, clipart, wheel, vector graphics&#10;&#10;Description automatically generated">
            <a:extLst>
              <a:ext uri="{FF2B5EF4-FFF2-40B4-BE49-F238E27FC236}">
                <a16:creationId xmlns:a16="http://schemas.microsoft.com/office/drawing/2014/main" id="{FC9B4225-6719-6413-0AFC-4C94E681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77" y="964005"/>
            <a:ext cx="1892101" cy="5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351" y="0"/>
            <a:ext cx="1694565" cy="8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/>
          <p:nvPr/>
        </p:nvSpPr>
        <p:spPr>
          <a:xfrm>
            <a:off x="155569" y="810570"/>
            <a:ext cx="12036430" cy="46162"/>
          </a:xfrm>
          <a:prstGeom prst="rect">
            <a:avLst/>
          </a:prstGeom>
          <a:solidFill>
            <a:srgbClr val="2E005C">
              <a:alpha val="54118"/>
            </a:srgbClr>
          </a:solidFill>
          <a:ln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AutoShape 5" descr="Image result for university campus suffolk"/>
          <p:cNvSpPr/>
          <p:nvPr/>
        </p:nvSpPr>
        <p:spPr>
          <a:xfrm>
            <a:off x="155569" y="-144463"/>
            <a:ext cx="304800" cy="304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AutoShape 7" descr="University Campus Suffolk "/>
          <p:cNvSpPr/>
          <p:nvPr/>
        </p:nvSpPr>
        <p:spPr>
          <a:xfrm>
            <a:off x="307969" y="7936"/>
            <a:ext cx="304800" cy="304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69" y="160336"/>
            <a:ext cx="27841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>
                <a:solidFill>
                  <a:srgbClr val="624080"/>
                </a:solidFill>
              </a:rPr>
              <a:t>@NewAngliaLEP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06CDD30-9590-44FF-8CD8-40FBDE236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39926" y="1009303"/>
            <a:ext cx="11318661" cy="612009"/>
          </a:xfrm>
        </p:spPr>
        <p:txBody>
          <a:bodyPr>
            <a:noAutofit/>
          </a:bodyPr>
          <a:lstStyle/>
          <a:p>
            <a:br>
              <a:rPr lang="en-GB" sz="2000" b="1" dirty="0"/>
            </a:br>
            <a:br>
              <a:rPr lang="en-GB" sz="2000" b="1" dirty="0"/>
            </a:br>
            <a:r>
              <a:rPr lang="en-GB" sz="2000" b="1" dirty="0"/>
              <a:t>What digital jobs initiatives are available at the moment? </a:t>
            </a:r>
            <a:r>
              <a:rPr lang="en-GB" sz="2000" b="0" dirty="0"/>
              <a:t>A selective snapshot!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F321F58-7788-425B-9391-9AD600FA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628" y="1657713"/>
            <a:ext cx="9274206" cy="43256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286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A3E9C-E33F-4000-9A20-FA20B6995222}"/>
              </a:ext>
            </a:extLst>
          </p:cNvPr>
          <p:cNvSpPr txBox="1"/>
          <p:nvPr/>
        </p:nvSpPr>
        <p:spPr>
          <a:xfrm rot="342709">
            <a:off x="1467677" y="2229444"/>
            <a:ext cx="164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Degrees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CB8E3-E653-4D76-99E5-E3C054462C22}"/>
              </a:ext>
            </a:extLst>
          </p:cNvPr>
          <p:cNvSpPr txBox="1"/>
          <p:nvPr/>
        </p:nvSpPr>
        <p:spPr>
          <a:xfrm rot="10800000" flipV="1">
            <a:off x="7706037" y="3318028"/>
            <a:ext cx="268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Apprenticeships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27336-1795-4C41-BC52-EE51A669676F}"/>
              </a:ext>
            </a:extLst>
          </p:cNvPr>
          <p:cNvSpPr txBox="1"/>
          <p:nvPr/>
        </p:nvSpPr>
        <p:spPr>
          <a:xfrm rot="10300296" flipH="1" flipV="1">
            <a:off x="5147400" y="4189113"/>
            <a:ext cx="236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 levels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78949-A90C-4A04-9A41-C098326AB8AA}"/>
              </a:ext>
            </a:extLst>
          </p:cNvPr>
          <p:cNvSpPr txBox="1"/>
          <p:nvPr/>
        </p:nvSpPr>
        <p:spPr>
          <a:xfrm rot="20848027">
            <a:off x="7841153" y="2214328"/>
            <a:ext cx="267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Bootcamps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DA4BB-0C1A-4222-8C16-45EA65DCEF32}"/>
              </a:ext>
            </a:extLst>
          </p:cNvPr>
          <p:cNvSpPr txBox="1"/>
          <p:nvPr/>
        </p:nvSpPr>
        <p:spPr>
          <a:xfrm rot="10627381" flipV="1">
            <a:off x="1657165" y="3465292"/>
            <a:ext cx="501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ESF Programme </a:t>
            </a:r>
            <a:r>
              <a:rPr lang="en-GB" sz="2400" dirty="0"/>
              <a:t>(</a:t>
            </a:r>
            <a:r>
              <a:rPr lang="en-GB" sz="2400" dirty="0" err="1"/>
              <a:t>UoS</a:t>
            </a:r>
            <a:r>
              <a:rPr lang="en-GB" sz="2400" dirty="0"/>
              <a:t>: ICET)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A41F7-B58D-4155-AC3F-C7DC80BF9815}"/>
              </a:ext>
            </a:extLst>
          </p:cNvPr>
          <p:cNvSpPr txBox="1"/>
          <p:nvPr/>
        </p:nvSpPr>
        <p:spPr>
          <a:xfrm rot="10292741" flipV="1">
            <a:off x="6546920" y="4960332"/>
            <a:ext cx="374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Digi Tech Centre @</a:t>
            </a:r>
            <a:r>
              <a:rPr lang="en-GB" sz="2400" b="1" dirty="0" err="1">
                <a:solidFill>
                  <a:schemeClr val="accent4">
                    <a:lumMod val="50000"/>
                  </a:schemeClr>
                </a:solidFill>
              </a:rPr>
              <a:t>UoS</a:t>
            </a:r>
            <a:endParaRPr lang="en-GB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FEC7FF-885E-44D7-8464-34E60270B5EA}"/>
              </a:ext>
            </a:extLst>
          </p:cNvPr>
          <p:cNvSpPr txBox="1"/>
          <p:nvPr/>
        </p:nvSpPr>
        <p:spPr>
          <a:xfrm>
            <a:off x="3926626" y="2085186"/>
            <a:ext cx="377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</a:rPr>
              <a:t>Digi-tech Factory @CCN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D0272-FD1F-4C18-8C9F-17CA80E12038}"/>
              </a:ext>
            </a:extLst>
          </p:cNvPr>
          <p:cNvSpPr txBox="1"/>
          <p:nvPr/>
        </p:nvSpPr>
        <p:spPr>
          <a:xfrm rot="426655">
            <a:off x="1401219" y="4873976"/>
            <a:ext cx="528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Tech Campus @Suffolk New College</a:t>
            </a:r>
          </a:p>
        </p:txBody>
      </p:sp>
    </p:spTree>
    <p:extLst>
      <p:ext uri="{BB962C8B-B14F-4D97-AF65-F5344CB8AC3E}">
        <p14:creationId xmlns:p14="http://schemas.microsoft.com/office/powerpoint/2010/main" val="205999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2F163-9D28-4E33-B670-653D7E41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Impact of COVID-19 pandemic on digital/ICT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EC08-E510-481E-81B4-E817F798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40" y="1161753"/>
            <a:ext cx="9654076" cy="4250208"/>
          </a:xfrm>
        </p:spPr>
        <p:txBody>
          <a:bodyPr anchor="ctr">
            <a:norm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 include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hiring and salary costs for businesses– flattening of global tech jobs market with move to ‘work from home’ and hybrid working – </a:t>
            </a:r>
            <a:r>
              <a:rPr lang="en-GB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local tech talent has the world as its oyster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Persistent regional under-achievement in STEM qualifications, particularly at the higher end of the spectrum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Opportunities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nclude: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lockdowns put the digital sector further into the spotlight as businesses transition to homeworking, and people look for new ways to work, learn, shop, consume entertainment and </a:t>
            </a:r>
            <a:r>
              <a:rPr lang="en-US" sz="16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socialise</a:t>
            </a: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virtually.</a:t>
            </a:r>
            <a:endParaRPr lang="en-GB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huge potential for the sector to grow even faster particularly around AI, Virtual and Augmented Reality (aka the metaverse), blockchain, connected devices (IoT) and </a:t>
            </a:r>
            <a:r>
              <a:rPr lang="en-US" sz="1600" b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increasing </a:t>
            </a:r>
            <a:r>
              <a:rPr lang="en-US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automation of all industries</a:t>
            </a:r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3DF9D9E0-2F28-4FA2-BD19-B93241C7A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27" y="-12155"/>
            <a:ext cx="5426576" cy="14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9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6610" y="5269283"/>
            <a:ext cx="12208610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8694" y="5267258"/>
            <a:ext cx="4093306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669" y="5267258"/>
            <a:ext cx="12198669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6607" y="5278400"/>
            <a:ext cx="7736926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2F163-9D28-4E33-B670-653D7E41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09" y="5554639"/>
            <a:ext cx="9654076" cy="98247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How does the region track the rest of the UK?</a:t>
            </a:r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3DF9D9E0-2F28-4FA2-BD19-B93241C7A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27" y="-12155"/>
            <a:ext cx="5426576" cy="144131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33460C-55AD-4971-AB23-CB2BDE0458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4375" y="1162050"/>
            <a:ext cx="9653588" cy="159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111" indent="-204111" algn="just">
              <a:buFont typeface="Arial" panose="020B0604020202020204" pitchFamily="34" charset="0"/>
              <a:buChar char="•"/>
            </a:pPr>
            <a:r>
              <a:rPr lang="en-GB" sz="1800" dirty="0"/>
              <a:t>In 2020, the total number of people working in digital/ICT sector in New Anglia was up (0.1%) from the previous year but below the national growth rate of 1%</a:t>
            </a:r>
          </a:p>
          <a:p>
            <a:pPr marL="204111" indent="-204111" algn="just">
              <a:buFont typeface="Arial" panose="020B0604020202020204" pitchFamily="34" charset="0"/>
              <a:buChar char="•"/>
            </a:pPr>
            <a:r>
              <a:rPr lang="en-GB" sz="1800" dirty="0"/>
              <a:t>The total number of people working in digital occupations was slightly higher (1.3%) than the previous year and above the national change (1.1%).</a:t>
            </a:r>
          </a:p>
          <a:p>
            <a:pPr marL="204111" indent="-204111" algn="just">
              <a:buFont typeface="Arial" panose="020B0604020202020204" pitchFamily="34" charset="0"/>
              <a:buChar char="•"/>
            </a:pPr>
            <a:r>
              <a:rPr lang="en-GB" sz="1800" b="1" dirty="0"/>
              <a:t>Average wages in the digital/ICT sector in New Anglia are below the national average</a:t>
            </a: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E9BF5-EA1C-4B32-B5ED-8014CAD9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468" y="3203641"/>
            <a:ext cx="7105382" cy="20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D2F163-9D28-4E33-B670-653D7E41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Employment in digital/ICT occupations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BDD462-7CF3-4FEA-B25D-49D701DFD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8" y="2171700"/>
            <a:ext cx="7412856" cy="3817620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3DF9D9E0-2F28-4FA2-BD19-B93241C7A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26" y="5751723"/>
            <a:ext cx="4600354" cy="121909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33460C-55AD-4971-AB23-CB2BDE0458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02157" y="1906204"/>
            <a:ext cx="3648725" cy="384453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4111" indent="-204111">
              <a:buFont typeface="Arial" panose="020B0604020202020204" pitchFamily="34" charset="0"/>
              <a:buChar char="•"/>
            </a:pPr>
            <a:r>
              <a:rPr lang="en-GB" sz="2000" b="0" dirty="0"/>
              <a:t>Regional trends in digital employment follow East of England and national trends closely with steady increases from 2018 to 2022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GB" sz="2000" b="0" dirty="0"/>
              <a:t>Forecast to continue increasing</a:t>
            </a:r>
          </a:p>
          <a:p>
            <a:pPr marL="204111" indent="-204111">
              <a:buFont typeface="Arial" panose="020B0604020202020204" pitchFamily="34" charset="0"/>
              <a:buChar char="•"/>
            </a:pPr>
            <a:r>
              <a:rPr lang="en-GB" sz="2000" b="0" dirty="0"/>
              <a:t>In East of England (and New Anglia) we have seen slightly higher increases in demand vs national demand in the last year</a:t>
            </a:r>
          </a:p>
        </p:txBody>
      </p:sp>
    </p:spTree>
    <p:extLst>
      <p:ext uri="{BB962C8B-B14F-4D97-AF65-F5344CB8AC3E}">
        <p14:creationId xmlns:p14="http://schemas.microsoft.com/office/powerpoint/2010/main" val="122663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A012A-552D-49C7-8C1E-734CBC76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558837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Local employment data (</a:t>
            </a:r>
            <a:r>
              <a:rPr lang="en-US" sz="4000" b="1" dirty="0">
                <a:solidFill>
                  <a:srgbClr val="FFFFFF"/>
                </a:solidFill>
              </a:rPr>
              <a:t>digital/ICT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occupations)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500E14-E7B6-4DB4-9EAE-B6231D2933FA}"/>
              </a:ext>
            </a:extLst>
          </p:cNvPr>
          <p:cNvSpPr txBox="1">
            <a:spLocks/>
          </p:cNvSpPr>
          <p:nvPr/>
        </p:nvSpPr>
        <p:spPr>
          <a:xfrm>
            <a:off x="5966022" y="1537117"/>
            <a:ext cx="5652089" cy="406551"/>
          </a:xfrm>
          <a:prstGeom prst="rect">
            <a:avLst/>
          </a:prstGeom>
        </p:spPr>
        <p:txBody>
          <a:bodyPr vert="horz" lIns="65314" tIns="32657" rIns="65314" bIns="32657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86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29B68-4CAA-40DA-93FD-5081C2E616AF}"/>
              </a:ext>
            </a:extLst>
          </p:cNvPr>
          <p:cNvSpPr txBox="1"/>
          <p:nvPr/>
        </p:nvSpPr>
        <p:spPr>
          <a:xfrm>
            <a:off x="891540" y="1943668"/>
            <a:ext cx="107265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ICT/digital job postings in New Anglia </a:t>
            </a:r>
            <a:r>
              <a:rPr lang="en-GB" sz="2000" b="1" dirty="0"/>
              <a:t>- </a:t>
            </a:r>
            <a:r>
              <a:rPr lang="en-GB" sz="2000" dirty="0"/>
              <a:t>up from an </a:t>
            </a:r>
            <a:r>
              <a:rPr lang="en-GB" sz="2000" b="1" dirty="0"/>
              <a:t>average of 700 postings per month Jan to Sept 2021 </a:t>
            </a:r>
            <a:r>
              <a:rPr lang="en-GB" sz="2000" dirty="0"/>
              <a:t>to more than </a:t>
            </a:r>
            <a:r>
              <a:rPr lang="en-GB" sz="2000" b="1" dirty="0"/>
              <a:t>1500 postings per month in Jan/Feb 2022 (an increase of 115%)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4F8C7-DD55-494A-B031-CE89183D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7" y="3315145"/>
            <a:ext cx="2984460" cy="3015387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64C19F-C5C8-41FD-9257-3EF993049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70199"/>
              </p:ext>
            </p:extLst>
          </p:nvPr>
        </p:nvGraphicFramePr>
        <p:xfrm>
          <a:off x="3482024" y="3303270"/>
          <a:ext cx="8222295" cy="32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9026">
                  <a:extLst>
                    <a:ext uri="{9D8B030D-6E8A-4147-A177-3AD203B41FA5}">
                      <a16:colId xmlns:a16="http://schemas.microsoft.com/office/drawing/2014/main" val="2906858104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2420658184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021509839"/>
                    </a:ext>
                  </a:extLst>
                </a:gridCol>
              </a:tblGrid>
              <a:tr h="434548">
                <a:tc>
                  <a:txBody>
                    <a:bodyPr/>
                    <a:lstStyle/>
                    <a:p>
                      <a:r>
                        <a:rPr lang="en-GB" dirty="0"/>
                        <a:t>Local authority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2020 (total ICT job postings)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2021 (total ICT job postings)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9013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Norwich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4,557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7,457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70881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Ipswich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3,004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5,349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32578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St Edmundsbury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1,077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1,256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5963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South Norfolk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74098"/>
                  </a:ext>
                </a:extLst>
              </a:tr>
              <a:tr h="4345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King’s Lynn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94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46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BBA3D-D34B-4460-8C7C-AC207ABE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GVA </a:t>
            </a:r>
            <a:r>
              <a:rPr lang="en-US" dirty="0">
                <a:solidFill>
                  <a:srgbClr val="FFFFFF"/>
                </a:solidFill>
              </a:rPr>
              <a:t>of the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digital/ICT sector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922C1-5795-45E9-A6FA-8D7B8672EDEF}"/>
              </a:ext>
            </a:extLst>
          </p:cNvPr>
          <p:cNvSpPr txBox="1"/>
          <p:nvPr/>
        </p:nvSpPr>
        <p:spPr>
          <a:xfrm>
            <a:off x="4699818" y="640082"/>
            <a:ext cx="6848715" cy="248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Total Suffolk and Norfolk GVA for 2018 was £27.6bn </a:t>
            </a:r>
            <a:r>
              <a:rPr lang="en-US" sz="2000" dirty="0"/>
              <a:t>(of which 4.3% digital/ICT sector)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0C6042-B67E-45E1-AAF7-464949F64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818" y="3124966"/>
            <a:ext cx="6894236" cy="1861444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D6EAE976-1E6C-48A9-BB86-9AE4B1A5B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96" y="5638907"/>
            <a:ext cx="4600354" cy="12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56DDD-9D39-44E8-89B3-4444D322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Diversity in digital/ICT sector (whole of UK)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7F6761-79EA-4BDF-A983-7D0347846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2428" y="1017407"/>
            <a:ext cx="7225748" cy="48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6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350" y="-202273"/>
            <a:ext cx="1694565" cy="8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>
            <a:off x="0" y="730618"/>
            <a:ext cx="12192000" cy="49425"/>
          </a:xfrm>
          <a:prstGeom prst="rect">
            <a:avLst/>
          </a:prstGeom>
          <a:solidFill>
            <a:srgbClr val="2E005C">
              <a:alpha val="54118"/>
            </a:srgbClr>
          </a:solidFill>
          <a:ln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407DD-E1C6-4716-B479-ADD5262539BF}"/>
              </a:ext>
            </a:extLst>
          </p:cNvPr>
          <p:cNvSpPr txBox="1"/>
          <p:nvPr/>
        </p:nvSpPr>
        <p:spPr>
          <a:xfrm>
            <a:off x="3268980" y="160336"/>
            <a:ext cx="5566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haroni" panose="020B0604020202020204" pitchFamily="2" charset="-79"/>
                <a:cs typeface="Aharoni" panose="020B0604020202020204" pitchFamily="2" charset="-79"/>
              </a:rPr>
              <a:t>Digital Skills Taskforce - priorities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355418-D679-47AF-BFF0-0C10DE8EA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553" y="892826"/>
            <a:ext cx="8260080" cy="57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2333"/>
      </p:ext>
    </p:extLst>
  </p:cSld>
  <p:clrMapOvr>
    <a:masterClrMapping/>
  </p:clrMapOvr>
</p:sld>
</file>

<file path=ppt/theme/theme1.xml><?xml version="1.0" encoding="utf-8"?>
<a:theme xmlns:a="http://schemas.openxmlformats.org/drawingml/2006/main" name="GREAT_ClientProposal">
  <a:themeElements>
    <a:clrScheme name="GREAT">
      <a:dk1>
        <a:srgbClr val="180E3C"/>
      </a:dk1>
      <a:lt1>
        <a:srgbClr val="FFFFFF"/>
      </a:lt1>
      <a:dk2>
        <a:srgbClr val="B00D23"/>
      </a:dk2>
      <a:lt2>
        <a:srgbClr val="EFEAE2"/>
      </a:lt2>
      <a:accent1>
        <a:srgbClr val="B00D23"/>
      </a:accent1>
      <a:accent2>
        <a:srgbClr val="180E3C"/>
      </a:accent2>
      <a:accent3>
        <a:srgbClr val="47096F"/>
      </a:accent3>
      <a:accent4>
        <a:srgbClr val="DFD5C5"/>
      </a:accent4>
      <a:accent5>
        <a:srgbClr val="00549F"/>
      </a:accent5>
      <a:accent6>
        <a:srgbClr val="007EA3"/>
      </a:accent6>
      <a:hlink>
        <a:srgbClr val="B00D23"/>
      </a:hlink>
      <a:folHlink>
        <a:srgbClr val="007EA3"/>
      </a:folHlink>
    </a:clrScheme>
    <a:fontScheme name="GREAT-Template_v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AT-Template_v6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EAT_ClientProposal" id="{552E247E-0D55-4067-8CD8-6D9A77F756CA}" vid="{279F54B7-E356-49CE-A668-14359BFB4089}"/>
    </a:ext>
  </a:extLst>
</a:theme>
</file>

<file path=ppt/theme/theme2.xml><?xml version="1.0" encoding="utf-8"?>
<a:theme xmlns:a="http://schemas.openxmlformats.org/drawingml/2006/main" name="9_GREAT_ClientProposal">
  <a:themeElements>
    <a:clrScheme name="GREAT">
      <a:dk1>
        <a:srgbClr val="180E3C"/>
      </a:dk1>
      <a:lt1>
        <a:srgbClr val="FFFFFF"/>
      </a:lt1>
      <a:dk2>
        <a:srgbClr val="B00D23"/>
      </a:dk2>
      <a:lt2>
        <a:srgbClr val="EFEAE2"/>
      </a:lt2>
      <a:accent1>
        <a:srgbClr val="B00D23"/>
      </a:accent1>
      <a:accent2>
        <a:srgbClr val="180E3C"/>
      </a:accent2>
      <a:accent3>
        <a:srgbClr val="47096F"/>
      </a:accent3>
      <a:accent4>
        <a:srgbClr val="DFD5C5"/>
      </a:accent4>
      <a:accent5>
        <a:srgbClr val="00549F"/>
      </a:accent5>
      <a:accent6>
        <a:srgbClr val="007EA3"/>
      </a:accent6>
      <a:hlink>
        <a:srgbClr val="B00D23"/>
      </a:hlink>
      <a:folHlink>
        <a:srgbClr val="007EA3"/>
      </a:folHlink>
    </a:clrScheme>
    <a:fontScheme name="GREAT-Template_v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AT-Template_v6 1">
        <a:dk1>
          <a:srgbClr val="1E1348"/>
        </a:dk1>
        <a:lt1>
          <a:srgbClr val="FFFFFF"/>
        </a:lt1>
        <a:dk2>
          <a:srgbClr val="E41F13"/>
        </a:dk2>
        <a:lt2>
          <a:srgbClr val="DFD5C5"/>
        </a:lt2>
        <a:accent1>
          <a:srgbClr val="B00D23"/>
        </a:accent1>
        <a:accent2>
          <a:srgbClr val="4F0B7B"/>
        </a:accent2>
        <a:accent3>
          <a:srgbClr val="FFFFFF"/>
        </a:accent3>
        <a:accent4>
          <a:srgbClr val="180E3C"/>
        </a:accent4>
        <a:accent5>
          <a:srgbClr val="D4AAAC"/>
        </a:accent5>
        <a:accent6>
          <a:srgbClr val="47096F"/>
        </a:accent6>
        <a:hlink>
          <a:srgbClr val="00549F"/>
        </a:hlink>
        <a:folHlink>
          <a:srgbClr val="007E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EAT_ClientProposal" id="{552E247E-0D55-4067-8CD8-6D9A77F756CA}" vid="{279F54B7-E356-49CE-A668-14359BFB4089}"/>
    </a:ext>
  </a:extLst>
</a:theme>
</file>

<file path=ppt/theme/theme3.xml><?xml version="1.0" encoding="utf-8"?>
<a:theme xmlns:a="http://schemas.openxmlformats.org/drawingml/2006/main" name="Tech East - Standard Slides">
  <a:themeElements>
    <a:clrScheme name="Tech East Orange">
      <a:dk1>
        <a:srgbClr val="000000"/>
      </a:dk1>
      <a:lt1>
        <a:srgbClr val="FFFFFF"/>
      </a:lt1>
      <a:dk2>
        <a:srgbClr val="EB6942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E9E728B7960408332F5D4A7966425" ma:contentTypeVersion="2" ma:contentTypeDescription="Create a new document." ma:contentTypeScope="" ma:versionID="b569a1d586ff2cfae17ac33897595d11">
  <xsd:schema xmlns:xsd="http://www.w3.org/2001/XMLSchema" xmlns:xs="http://www.w3.org/2001/XMLSchema" xmlns:p="http://schemas.microsoft.com/office/2006/metadata/properties" xmlns:ns2="e0758da9-ed74-44bb-b706-b77d638ffd00" xmlns:ns3="41d25a3c-71cf-49c0-9153-b190ac9569c6" targetNamespace="http://schemas.microsoft.com/office/2006/metadata/properties" ma:root="true" ma:fieldsID="225a7667a8bb6816dcbba99537cd9bc2" ns2:_="" ns3:_="">
    <xsd:import namespace="e0758da9-ed74-44bb-b706-b77d638ffd00"/>
    <xsd:import namespace="41d25a3c-71cf-49c0-9153-b190ac9569c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58da9-ed74-44bb-b706-b77d638ffd0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25a3c-71cf-49c0-9153-b190ac956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0758da9-ed74-44bb-b706-b77d638ffd00">RPYWK77P6UX4-650415944-49</_dlc_DocId>
    <_dlc_DocIdUrl xmlns="e0758da9-ed74-44bb-b706-b77d638ffd00">
      <Url>https://sites.ey.com/sites/IST/Products/_layouts/15/DocIdRedir.aspx?ID=RPYWK77P6UX4-650415944-49</Url>
      <Description>RPYWK77P6UX4-650415944-49</Description>
    </_dlc_DocIdUrl>
  </documentManagement>
</p:properties>
</file>

<file path=customXml/itemProps1.xml><?xml version="1.0" encoding="utf-8"?>
<ds:datastoreItem xmlns:ds="http://schemas.openxmlformats.org/officeDocument/2006/customXml" ds:itemID="{3B50FEBE-7AF7-48D6-B730-543478227A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1B3FD6C-D932-49BC-AA31-22399A3A88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3E2563-C5A5-4851-9E8B-D7DB36EA2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58da9-ed74-44bb-b706-b77d638ffd00"/>
    <ds:schemaRef ds:uri="41d25a3c-71cf-49c0-9153-b190ac956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7DE3C3-91BE-47C5-BD3B-FA51F1C2391E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e0758da9-ed74-44bb-b706-b77d638ffd00"/>
    <ds:schemaRef ds:uri="41d25a3c-71cf-49c0-9153-b190ac9569c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GREAT_ClientProposal</Template>
  <TotalTime>34599</TotalTime>
  <Words>707</Words>
  <Application>Microsoft Macintosh PowerPoint</Application>
  <PresentationFormat>Widescreen</PresentationFormat>
  <Paragraphs>79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Montserrat</vt:lpstr>
      <vt:lpstr>Montserrat ExtraBold</vt:lpstr>
      <vt:lpstr>GREAT_ClientProposal</vt:lpstr>
      <vt:lpstr>9_GREAT_ClientProposal</vt:lpstr>
      <vt:lpstr>Tech East - Standard Slides</vt:lpstr>
      <vt:lpstr>Digital careers in Norfolk and Suffolk </vt:lpstr>
      <vt:lpstr>  What digital jobs initiatives are available at the moment? A selective snapshot!</vt:lpstr>
      <vt:lpstr>Impact of COVID-19 pandemic on digital/ICT</vt:lpstr>
      <vt:lpstr>How does the region track the rest of the UK?</vt:lpstr>
      <vt:lpstr>Employment in digital/ICT occupations</vt:lpstr>
      <vt:lpstr>Local employment data (digital/ICT occupations)</vt:lpstr>
      <vt:lpstr>GVA of the digital/ICT sector</vt:lpstr>
      <vt:lpstr>Diversity in digital/ICT sector (whole of UK)</vt:lpstr>
      <vt:lpstr>PowerPoint Presentation</vt:lpstr>
      <vt:lpstr>Any questions?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Scott</dc:creator>
  <cp:lastModifiedBy>Tim Robinson</cp:lastModifiedBy>
  <cp:revision>2350</cp:revision>
  <cp:lastPrinted>2018-10-17T13:50:23Z</cp:lastPrinted>
  <dcterms:created xsi:type="dcterms:W3CDTF">2017-11-08T10:56:38Z</dcterms:created>
  <dcterms:modified xsi:type="dcterms:W3CDTF">2022-11-22T09:30:12Z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0x01010053FE9E728B7960408332F5D4A7966425</vt:lpwstr>
  </property>
  <property fmtid="{D5CDD505-2E9C-101B-9397-08002B2CF9AE}" pid="3" name="Business Unit">
    <vt:lpwstr>134;#Strategic Projects|ded0a4a3-ec5e-4c1f-b686-fa34014fd536</vt:lpwstr>
  </property>
  <property fmtid="{D5CDD505-2E9C-101B-9397-08002B2CF9AE}" pid="4" name="AuthorIds_UIVersion_3">
    <vt:lpwstr>9163</vt:lpwstr>
  </property>
  <property fmtid="{D5CDD505-2E9C-101B-9397-08002B2CF9AE}" pid="5" name="AuthorIds_UIVersion_2">
    <vt:lpwstr>9163</vt:lpwstr>
  </property>
  <property fmtid="{D5CDD505-2E9C-101B-9397-08002B2CF9AE}" pid="6" name="_dlc_DocIdItemGuid">
    <vt:lpwstr>0cb2e191-8be2-4ac2-b246-4c845392f9e2</vt:lpwstr>
  </property>
  <property fmtid="{D5CDD505-2E9C-101B-9397-08002B2CF9AE}" pid="7" name="MailAttachments">
    <vt:bool>false</vt:bool>
  </property>
  <property fmtid="{D5CDD505-2E9C-101B-9397-08002B2CF9AE}" pid="8" name="LegacyPhysicalObject">
    <vt:bool>false</vt:bool>
  </property>
</Properties>
</file>