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 id="214748367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Montserrat SemiBold"/>
      <p:regular r:id="rId19"/>
      <p:bold r:id="rId20"/>
      <p:italic r:id="rId21"/>
      <p:boldItalic r:id="rId22"/>
    </p:embeddedFont>
    <p:embeddedFont>
      <p:font typeface="Montserrat"/>
      <p:regular r:id="rId23"/>
      <p:bold r:id="rId24"/>
      <p:italic r:id="rId25"/>
      <p:boldItalic r:id="rId26"/>
    </p:embeddedFont>
    <p:embeddedFont>
      <p:font typeface="Montserrat Medium"/>
      <p:regular r:id="rId27"/>
      <p:bold r:id="rId28"/>
      <p:italic r:id="rId29"/>
      <p:boldItalic r:id="rId30"/>
    </p:embeddedFont>
    <p:embeddedFont>
      <p:font typeface="Helvetica Neue Light"/>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0">
          <p15:clr>
            <a:srgbClr val="747775"/>
          </p15:clr>
        </p15:guide>
        <p15:guide id="2" pos="2880">
          <p15:clr>
            <a:srgbClr val="747775"/>
          </p15:clr>
        </p15:guide>
        <p15:guide id="3" orient="horz" pos="718">
          <p15:clr>
            <a:srgbClr val="747775"/>
          </p15:clr>
        </p15:guide>
        <p15:guide id="4" orient="horz" pos="1247">
          <p15:clr>
            <a:srgbClr val="747775"/>
          </p15:clr>
        </p15:guide>
        <p15:guide id="5" orient="horz" pos="2395">
          <p15:clr>
            <a:srgbClr val="747775"/>
          </p15:clr>
        </p15:guide>
        <p15:guide id="6" orient="horz" pos="2769">
          <p15:clr>
            <a:srgbClr val="747775"/>
          </p15:clr>
        </p15:guide>
        <p15:guide id="7" orient="horz" pos="2913">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0" orient="horz"/>
        <p:guide pos="2880"/>
        <p:guide pos="718" orient="horz"/>
        <p:guide pos="1247" orient="horz"/>
        <p:guide pos="2395" orient="horz"/>
        <p:guide pos="2769" orient="horz"/>
        <p:guide pos="291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SemiBold-bold.fntdata"/><Relationship Id="rId22" Type="http://schemas.openxmlformats.org/officeDocument/2006/relationships/font" Target="fonts/MontserratSemiBold-boldItalic.fntdata"/><Relationship Id="rId21" Type="http://schemas.openxmlformats.org/officeDocument/2006/relationships/font" Target="fonts/MontserratSemiBold-italic.fntdata"/><Relationship Id="rId24" Type="http://schemas.openxmlformats.org/officeDocument/2006/relationships/font" Target="fonts/Montserrat-bold.fntdata"/><Relationship Id="rId23" Type="http://schemas.openxmlformats.org/officeDocument/2006/relationships/font" Target="fonts/Montserrat-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Italic.fntdata"/><Relationship Id="rId25" Type="http://schemas.openxmlformats.org/officeDocument/2006/relationships/font" Target="fonts/Montserrat-italic.fntdata"/><Relationship Id="rId28" Type="http://schemas.openxmlformats.org/officeDocument/2006/relationships/font" Target="fonts/MontserratMedium-bold.fntdata"/><Relationship Id="rId27" Type="http://schemas.openxmlformats.org/officeDocument/2006/relationships/font" Target="fonts/MontserratMedium-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regular.fntdata"/><Relationship Id="rId30" Type="http://schemas.openxmlformats.org/officeDocument/2006/relationships/font" Target="fonts/MontserratMedium-boldItalic.fntdata"/><Relationship Id="rId11" Type="http://schemas.openxmlformats.org/officeDocument/2006/relationships/slide" Target="slides/slide5.xml"/><Relationship Id="rId33" Type="http://schemas.openxmlformats.org/officeDocument/2006/relationships/font" Target="fonts/HelveticaNeueLight-italic.fntdata"/><Relationship Id="rId10" Type="http://schemas.openxmlformats.org/officeDocument/2006/relationships/slide" Target="slides/slide4.xml"/><Relationship Id="rId32" Type="http://schemas.openxmlformats.org/officeDocument/2006/relationships/font" Target="fonts/HelveticaNeueLight-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HelveticaNeueLigh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MontserratSemiBold-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e0ca36780d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e0ca36780d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0ca36780d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0ca36780d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Il est important de comprendre que SOLARGROUP, dans le cadre du projet des "Moteurs Duyunov" ne négocie pas de titres, bien qu'elle puisse le faire à l'avenir. Par conséquent, à l'heure actuelle, la société et ses partenaires n'ont pas besoin d'un statut spécial de participant autorisé par un marché de valeurs mobilières. Nous sommes engagés à attirer des investissements dans des projets à l'aide d'un mécanisme d'investissement participatif populaire.</a:t>
            </a:r>
            <a:endParaRPr sz="1200">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e0ca36780d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e0ca36780d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L'activité de notre société est absolument légale. Elle a toutes les bases juridiques nécessaires, vous pouvez les voir maintenant sur votre écran.</a:t>
            </a:r>
            <a:endParaRPr sz="1200">
              <a:latin typeface="Montserrat"/>
              <a:ea typeface="Montserrat"/>
              <a:cs typeface="Montserrat"/>
              <a:sym typeface="Montserra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e0ca36780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e0ca36780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e0ca36780d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e0ca36780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SOLARGROUP prend soin non seulement de l'amélioration des processus internes de l'entreprise, mais également des facteurs externes et des conditions de son fonctionnement.</a:t>
            </a:r>
            <a:endParaRPr sz="1200">
              <a:solidFill>
                <a:schemeClr val="dk1"/>
              </a:solidFill>
            </a:endParaRPr>
          </a:p>
          <a:p>
            <a:pPr indent="0" lvl="0" marL="0" rtl="0" algn="l">
              <a:spcBef>
                <a:spcPts val="0"/>
              </a:spcBef>
              <a:spcAft>
                <a:spcPts val="0"/>
              </a:spcAft>
              <a:buNone/>
            </a:pPr>
            <a:r>
              <a:rPr lang="ru" sz="1200">
                <a:solidFill>
                  <a:schemeClr val="dk1"/>
                </a:solidFill>
              </a:rPr>
              <a:t>SOLARGROUP est une société internationale qui unit des personnes du monde entier, malgré les frontières géographiques et les relations politiques.</a:t>
            </a:r>
            <a:endParaRPr sz="1200">
              <a:solidFill>
                <a:schemeClr val="dk1"/>
              </a:solidFill>
            </a:endParaRPr>
          </a:p>
          <a:p>
            <a:pPr indent="0" lvl="0" marL="0" rtl="0" algn="l">
              <a:spcBef>
                <a:spcPts val="0"/>
              </a:spcBef>
              <a:spcAft>
                <a:spcPts val="0"/>
              </a:spcAft>
              <a:buNone/>
            </a:pPr>
            <a:r>
              <a:rPr lang="ru" sz="1200">
                <a:solidFill>
                  <a:schemeClr val="dk1"/>
                </a:solidFill>
              </a:rPr>
              <a:t>Il a toujours été important pour nous de créer un environnement propice à l’organisation de nos activités, mais aussi de garantir la transparence et l'ouverture de notre entreprise.</a:t>
            </a:r>
            <a:endParaRPr sz="1200">
              <a:solidFill>
                <a:schemeClr val="dk1"/>
              </a:solidFill>
            </a:endParaRPr>
          </a:p>
          <a:p>
            <a:pPr indent="0" lvl="0" marL="0" rtl="0" algn="l">
              <a:spcBef>
                <a:spcPts val="0"/>
              </a:spcBef>
              <a:spcAft>
                <a:spcPts val="0"/>
              </a:spcAft>
              <a:buNone/>
            </a:pPr>
            <a:r>
              <a:rPr lang="ru" sz="1200">
                <a:solidFill>
                  <a:schemeClr val="dk1"/>
                </a:solidFill>
              </a:rPr>
              <a:t>Nous sommes constamment à la recherche de solutions qui nous permettent de suivre la voie tracée et l'une de ces solutions a été la relocalisation de notre société de la République de Vanuatu, où la société a été enregistrée depuis 2017, vers la juridiction de l'Union des Comores depuis 2024.</a:t>
            </a:r>
            <a:endParaRPr sz="1200">
              <a:solidFill>
                <a:schemeClr val="dk1"/>
              </a:solidFill>
            </a:endParaRPr>
          </a:p>
          <a:p>
            <a:pPr indent="0" lvl="0" marL="0" rtl="0" algn="l">
              <a:spcBef>
                <a:spcPts val="0"/>
              </a:spcBef>
              <a:spcAft>
                <a:spcPts val="0"/>
              </a:spcAft>
              <a:buNone/>
            </a:pPr>
            <a:r>
              <a:rPr lang="ru" sz="1200">
                <a:solidFill>
                  <a:schemeClr val="dk1"/>
                </a:solidFill>
              </a:rPr>
              <a:t>Notre équipe a fait un travail énorme pour cela.</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e0ca36780d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e0ca36780d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La République de Vanuatu a constamment renforcé les exigences et imposé de nouvelles restrictions aux entreprises. La juridiction de l'Union des Comores nous permet de faire des affaires de manière indépendante, libre et rentable.</a:t>
            </a:r>
            <a:endParaRPr sz="1200">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e0ca36780d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e0ca36780d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À ce jour, notre société a passé toutes les étapes d'enregistrement nécessaires dans la nouvelle juridiction et a reçu une licence internationale spéciale de courtage et de compensation. Cette licence permet d'effectuer, entre autres, l'émission de titres et leurs transactions. Pour le moment, la société n'est pas engagée dans ce type d’activité, mais cela sera possible à long terme. Dans un avenir très proche, nous prévoyons de terminer toutes les formalités juridiques liées à notre "déménagement". À noter que pour les investisseurs et les partenaires, rien ne changera. SOLARGROUP restera la même société, mais uniquement le lieu d'enregistrement sera modifié.</a:t>
            </a:r>
            <a:endParaRPr sz="1200">
              <a:latin typeface="Montserrat"/>
              <a:ea typeface="Montserrat"/>
              <a:cs typeface="Montserrat"/>
              <a:sym typeface="Montserra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e0ca36780d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e0ca36780d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Chaque investisseur signe un contrat d'investissement dans son back office, sur le site Web de la société SOLARGROUP. Vous pouvez le lire à l'avance, et à tout moment après la signature, vous pouvez également voir ce contrat dans la section "Documents" de votre profil. Nous avouons que l'investissement représente toujours un certain risque. Nous vous en avertissons également sur notre site Web. Nous essayons d'être aussi ouverts et honnêtes que possible avec nos investisseurs et partenaires.</a:t>
            </a:r>
            <a:endParaRPr sz="1200">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e0ca36780d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e0ca36780d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Un partenaire est un agent de la société qui agit volontairement et sur la base de la législation internationale en tant que consultant pour le projet. Il est régi par la directive 86/653/CEE relative aux agents commerciaux indépendants, les articles 10 et 11 de la Convention de sauvegarde des droits de l’homme et des libertés fondamentales, l’article premier de la Convention de La Haye régissant l’activité des représentants (agents) dans la transmission des offres commerciales du donneur d’ordre, la Convention d’UNIDROIT concernant les procédures de signature de contrats et les pouvoirs des intermédiaires, et la Convention Benelux (du 23.11.1973). Ainsi il a le droit de recevoir une récompense monétaire légitime pour la diffusion d'informations sur la société.</a:t>
            </a:r>
            <a:endParaRPr sz="1200">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e0ca36780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e0ca36780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Le partenaire ne vend rien et ne négocie pas de titres. Il n'est pas non plus un employé ou un fonctionnaire de l'entreprise. Le partenaire ne peut pas recevoir de l'argent directement des investisseurs du projet en sa faveur ou en faveur de SOLARGROUP. Les fonds des investisseurs vont directement à la société, puis la société verse une récompense au partenaire. </a:t>
            </a:r>
            <a:endParaRPr sz="1200">
              <a:solidFill>
                <a:schemeClr val="dk1"/>
              </a:solidFill>
            </a:endParaRPr>
          </a:p>
          <a:p>
            <a:pPr indent="0" lvl="0" marL="0" rtl="0" algn="l">
              <a:spcBef>
                <a:spcPts val="0"/>
              </a:spcBef>
              <a:spcAft>
                <a:spcPts val="0"/>
              </a:spcAft>
              <a:buNone/>
            </a:pPr>
            <a:r>
              <a:rPr lang="ru" sz="1200">
                <a:solidFill>
                  <a:schemeClr val="dk1"/>
                </a:solidFill>
              </a:rPr>
              <a:t>Chaque partenaire agit en fonction de ses propres intérêts et de la possibilité de recevoir des bonus de partenariat. Le partenaire exerce cette activité à son gré et sur une base volontaire, ainsi qu’en vertu de la directive relative aux agents commerciaux indépendants, des articles 10 et 11 de la Convention de sauvegarde des droits de l’homme et des libertés fondamentales, de l’article premier de la Convention de La Haye régissant les activités des agents dans la transmission des offres commerciales du donneur d’ordre et d’autres instruments internationaux.</a:t>
            </a:r>
            <a:endParaRPr sz="1200">
              <a:solidFill>
                <a:schemeClr val="dk1"/>
              </a:solidFill>
            </a:endParaRPr>
          </a:p>
          <a:p>
            <a:pPr indent="0" lvl="0" marL="0" rtl="0" algn="l">
              <a:spcBef>
                <a:spcPts val="0"/>
              </a:spcBef>
              <a:spcAft>
                <a:spcPts val="0"/>
              </a:spcAft>
              <a:buNone/>
            </a:pPr>
            <a:r>
              <a:rPr lang="ru" sz="1200">
                <a:solidFill>
                  <a:schemeClr val="dk1"/>
                </a:solidFill>
              </a:rPr>
              <a:t>Grâce à tout cela, le partenaire est libéré de toute responsabilité juridique et reçoit légalement sa rémunération.</a:t>
            </a:r>
            <a:endParaRPr sz="1200">
              <a:latin typeface="Montserrat"/>
              <a:ea typeface="Montserrat"/>
              <a:cs typeface="Montserrat"/>
              <a:sym typeface="Montserra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e0ca36780d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e0ca36780d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Les relations entre le partenaire et la société sont régies par le contrat, qui est disponible dans le back office, sur le site Web de la société SOLARGROUP.</a:t>
            </a:r>
            <a:endParaRPr sz="1200">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e0ca36780d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e0ca36780d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chemeClr val="dk1"/>
                </a:solidFill>
              </a:rPr>
              <a:t>Le contrat donne au partenaire le droit d'informer les gens sur le projet de différentes manières, de mener des consultations, et de participer à des activités de marketing.</a:t>
            </a:r>
            <a:endParaRPr sz="1200">
              <a:latin typeface="Montserrat"/>
              <a:ea typeface="Montserrat"/>
              <a:cs typeface="Montserrat"/>
              <a:sym typeface="Montserra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50" name="Shape 50"/>
        <p:cNvGrpSpPr/>
        <p:nvPr/>
      </p:nvGrpSpPr>
      <p:grpSpPr>
        <a:xfrm>
          <a:off x="0" y="0"/>
          <a:ext cx="0" cy="0"/>
          <a:chOff x="0" y="0"/>
          <a:chExt cx="0" cy="0"/>
        </a:xfrm>
      </p:grpSpPr>
      <p:sp>
        <p:nvSpPr>
          <p:cNvPr id="51" name="Google Shape;51;p13"/>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2" name="Google Shape;52;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4">
  <p:cSld name="TITLE_AND_BODY_7">
    <p:spTree>
      <p:nvGrpSpPr>
        <p:cNvPr id="53" name="Shape 53"/>
        <p:cNvGrpSpPr/>
        <p:nvPr/>
      </p:nvGrpSpPr>
      <p:grpSpPr>
        <a:xfrm>
          <a:off x="0" y="0"/>
          <a:ext cx="0" cy="0"/>
          <a:chOff x="0" y="0"/>
          <a:chExt cx="0" cy="0"/>
        </a:xfrm>
      </p:grpSpPr>
      <p:sp>
        <p:nvSpPr>
          <p:cNvPr id="54" name="Google Shape;54;p14"/>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7">
  <p:cSld name="TITLE_7">
    <p:spTree>
      <p:nvGrpSpPr>
        <p:cNvPr id="56" name="Shape 56"/>
        <p:cNvGrpSpPr/>
        <p:nvPr/>
      </p:nvGrpSpPr>
      <p:grpSpPr>
        <a:xfrm>
          <a:off x="0" y="0"/>
          <a:ext cx="0" cy="0"/>
          <a:chOff x="0" y="0"/>
          <a:chExt cx="0" cy="0"/>
        </a:xfrm>
      </p:grpSpPr>
      <p:sp>
        <p:nvSpPr>
          <p:cNvPr id="57" name="Google Shape;5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5">
  <p:cSld name="TITLE_AND_BODY_8">
    <p:spTree>
      <p:nvGrpSpPr>
        <p:cNvPr id="60" name="Shape 60"/>
        <p:cNvGrpSpPr/>
        <p:nvPr/>
      </p:nvGrpSpPr>
      <p:grpSpPr>
        <a:xfrm>
          <a:off x="0" y="0"/>
          <a:ext cx="0" cy="0"/>
          <a:chOff x="0" y="0"/>
          <a:chExt cx="0" cy="0"/>
        </a:xfrm>
      </p:grpSpPr>
      <p:sp>
        <p:nvSpPr>
          <p:cNvPr id="61" name="Google Shape;61;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rm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62" name="Google Shape;62;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rmAutofit lnSpcReduction="20000"/>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8">
  <p:cSld name="TITLE_8">
    <p:spTree>
      <p:nvGrpSpPr>
        <p:cNvPr id="63" name="Shape 63"/>
        <p:cNvGrpSpPr/>
        <p:nvPr/>
      </p:nvGrpSpPr>
      <p:grpSpPr>
        <a:xfrm>
          <a:off x="0" y="0"/>
          <a:ext cx="0" cy="0"/>
          <a:chOff x="0" y="0"/>
          <a:chExt cx="0" cy="0"/>
        </a:xfrm>
      </p:grpSpPr>
      <p:sp>
        <p:nvSpPr>
          <p:cNvPr id="64" name="Google Shape;64;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5" name="Google Shape;65;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6" name="Google Shape;6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5" name="Shape 75"/>
        <p:cNvGrpSpPr/>
        <p:nvPr/>
      </p:nvGrpSpPr>
      <p:grpSpPr>
        <a:xfrm>
          <a:off x="0" y="0"/>
          <a:ext cx="0" cy="0"/>
          <a:chOff x="0" y="0"/>
          <a:chExt cx="0" cy="0"/>
        </a:xfrm>
      </p:grpSpPr>
      <p:sp>
        <p:nvSpPr>
          <p:cNvPr id="76" name="Google Shape;76;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7" name="Google Shape;7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8" name="Shape 78"/>
        <p:cNvGrpSpPr/>
        <p:nvPr/>
      </p:nvGrpSpPr>
      <p:grpSpPr>
        <a:xfrm>
          <a:off x="0" y="0"/>
          <a:ext cx="0" cy="0"/>
          <a:chOff x="0" y="0"/>
          <a:chExt cx="0" cy="0"/>
        </a:xfrm>
      </p:grpSpPr>
      <p:sp>
        <p:nvSpPr>
          <p:cNvPr id="79" name="Google Shape;7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1" name="Google Shape;8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2" name="Shape 82"/>
        <p:cNvGrpSpPr/>
        <p:nvPr/>
      </p:nvGrpSpPr>
      <p:grpSpPr>
        <a:xfrm>
          <a:off x="0" y="0"/>
          <a:ext cx="0" cy="0"/>
          <a:chOff x="0" y="0"/>
          <a:chExt cx="0" cy="0"/>
        </a:xfrm>
      </p:grpSpPr>
      <p:sp>
        <p:nvSpPr>
          <p:cNvPr id="83" name="Google Shape;8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 name="Google Shape;84;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5" name="Google Shape;85;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6" name="Google Shape;8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7" name="Shape 87"/>
        <p:cNvGrpSpPr/>
        <p:nvPr/>
      </p:nvGrpSpPr>
      <p:grpSpPr>
        <a:xfrm>
          <a:off x="0" y="0"/>
          <a:ext cx="0" cy="0"/>
          <a:chOff x="0" y="0"/>
          <a:chExt cx="0" cy="0"/>
        </a:xfrm>
      </p:grpSpPr>
      <p:sp>
        <p:nvSpPr>
          <p:cNvPr id="88" name="Google Shape;8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0" name="Shape 90"/>
        <p:cNvGrpSpPr/>
        <p:nvPr/>
      </p:nvGrpSpPr>
      <p:grpSpPr>
        <a:xfrm>
          <a:off x="0" y="0"/>
          <a:ext cx="0" cy="0"/>
          <a:chOff x="0" y="0"/>
          <a:chExt cx="0" cy="0"/>
        </a:xfrm>
      </p:grpSpPr>
      <p:sp>
        <p:nvSpPr>
          <p:cNvPr id="91" name="Google Shape;91;p24"/>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24"/>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3" name="Google Shape;9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4" name="Shape 94"/>
        <p:cNvGrpSpPr/>
        <p:nvPr/>
      </p:nvGrpSpPr>
      <p:grpSpPr>
        <a:xfrm>
          <a:off x="0" y="0"/>
          <a:ext cx="0" cy="0"/>
          <a:chOff x="0" y="0"/>
          <a:chExt cx="0" cy="0"/>
        </a:xfrm>
      </p:grpSpPr>
      <p:sp>
        <p:nvSpPr>
          <p:cNvPr id="95" name="Google Shape;95;p25"/>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6" name="Google Shape;96;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7" name="Shape 97"/>
        <p:cNvGrpSpPr/>
        <p:nvPr/>
      </p:nvGrpSpPr>
      <p:grpSpPr>
        <a:xfrm>
          <a:off x="0" y="0"/>
          <a:ext cx="0" cy="0"/>
          <a:chOff x="0" y="0"/>
          <a:chExt cx="0" cy="0"/>
        </a:xfrm>
      </p:grpSpPr>
      <p:sp>
        <p:nvSpPr>
          <p:cNvPr id="98" name="Google Shape;98;p2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6"/>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0" name="Google Shape;100;p2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01" name="Google Shape;101;p26"/>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3" name="Shape 103"/>
        <p:cNvGrpSpPr/>
        <p:nvPr/>
      </p:nvGrpSpPr>
      <p:grpSpPr>
        <a:xfrm>
          <a:off x="0" y="0"/>
          <a:ext cx="0" cy="0"/>
          <a:chOff x="0" y="0"/>
          <a:chExt cx="0" cy="0"/>
        </a:xfrm>
      </p:grpSpPr>
      <p:sp>
        <p:nvSpPr>
          <p:cNvPr id="104" name="Google Shape;10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28"/>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8" name="Google Shape;108;p28"/>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0" name="Shape 110"/>
        <p:cNvGrpSpPr/>
        <p:nvPr/>
      </p:nvGrpSpPr>
      <p:grpSpPr>
        <a:xfrm>
          <a:off x="0" y="0"/>
          <a:ext cx="0" cy="0"/>
          <a:chOff x="0" y="0"/>
          <a:chExt cx="0" cy="0"/>
        </a:xfrm>
      </p:grpSpPr>
      <p:sp>
        <p:nvSpPr>
          <p:cNvPr id="111" name="Google Shape;1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 по центру">
  <p:cSld name="TITLE_AND_BODY_1">
    <p:spTree>
      <p:nvGrpSpPr>
        <p:cNvPr id="112" name="Shape 112"/>
        <p:cNvGrpSpPr/>
        <p:nvPr/>
      </p:nvGrpSpPr>
      <p:grpSpPr>
        <a:xfrm>
          <a:off x="0" y="0"/>
          <a:ext cx="0" cy="0"/>
          <a:chOff x="0" y="0"/>
          <a:chExt cx="0" cy="0"/>
        </a:xfrm>
      </p:grpSpPr>
      <p:sp>
        <p:nvSpPr>
          <p:cNvPr id="113" name="Google Shape;113;p30"/>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FFFFFF"/>
              </a:buClr>
              <a:buSzPts val="700"/>
              <a:buNone/>
              <a:defRPr/>
            </a:lvl1pPr>
            <a:lvl2pPr lvl="1" rtl="0" algn="ctr">
              <a:lnSpc>
                <a:spcPct val="100000"/>
              </a:lnSpc>
              <a:spcBef>
                <a:spcPts val="0"/>
              </a:spcBef>
              <a:spcAft>
                <a:spcPts val="0"/>
              </a:spcAft>
              <a:buClr>
                <a:srgbClr val="FFFFFF"/>
              </a:buClr>
              <a:buSzPts val="700"/>
              <a:buNone/>
              <a:defRPr/>
            </a:lvl2pPr>
            <a:lvl3pPr lvl="2" rtl="0" algn="ctr">
              <a:lnSpc>
                <a:spcPct val="100000"/>
              </a:lnSpc>
              <a:spcBef>
                <a:spcPts val="0"/>
              </a:spcBef>
              <a:spcAft>
                <a:spcPts val="0"/>
              </a:spcAft>
              <a:buClr>
                <a:srgbClr val="FFFFFF"/>
              </a:buClr>
              <a:buSzPts val="700"/>
              <a:buNone/>
              <a:defRPr/>
            </a:lvl3pPr>
            <a:lvl4pPr lvl="3" rtl="0" algn="ctr">
              <a:lnSpc>
                <a:spcPct val="100000"/>
              </a:lnSpc>
              <a:spcBef>
                <a:spcPts val="0"/>
              </a:spcBef>
              <a:spcAft>
                <a:spcPts val="0"/>
              </a:spcAft>
              <a:buClr>
                <a:srgbClr val="FFFFFF"/>
              </a:buClr>
              <a:buSzPts val="700"/>
              <a:buNone/>
              <a:defRPr/>
            </a:lvl4pPr>
            <a:lvl5pPr lvl="4" rtl="0" algn="ctr">
              <a:lnSpc>
                <a:spcPct val="100000"/>
              </a:lnSpc>
              <a:spcBef>
                <a:spcPts val="0"/>
              </a:spcBef>
              <a:spcAft>
                <a:spcPts val="0"/>
              </a:spcAft>
              <a:buClr>
                <a:srgbClr val="FFFFFF"/>
              </a:buClr>
              <a:buSzPts val="700"/>
              <a:buNone/>
              <a:defRPr/>
            </a:lvl5pPr>
            <a:lvl6pPr lvl="5" rtl="0" algn="ctr">
              <a:lnSpc>
                <a:spcPct val="100000"/>
              </a:lnSpc>
              <a:spcBef>
                <a:spcPts val="0"/>
              </a:spcBef>
              <a:spcAft>
                <a:spcPts val="0"/>
              </a:spcAft>
              <a:buClr>
                <a:srgbClr val="FFFFFF"/>
              </a:buClr>
              <a:buSzPts val="700"/>
              <a:buNone/>
              <a:defRPr/>
            </a:lvl6pPr>
            <a:lvl7pPr lvl="6" rtl="0" algn="ctr">
              <a:lnSpc>
                <a:spcPct val="100000"/>
              </a:lnSpc>
              <a:spcBef>
                <a:spcPts val="0"/>
              </a:spcBef>
              <a:spcAft>
                <a:spcPts val="0"/>
              </a:spcAft>
              <a:buClr>
                <a:srgbClr val="FFFFFF"/>
              </a:buClr>
              <a:buSzPts val="700"/>
              <a:buNone/>
              <a:defRPr/>
            </a:lvl7pPr>
            <a:lvl8pPr lvl="7" rtl="0" algn="ctr">
              <a:lnSpc>
                <a:spcPct val="100000"/>
              </a:lnSpc>
              <a:spcBef>
                <a:spcPts val="0"/>
              </a:spcBef>
              <a:spcAft>
                <a:spcPts val="0"/>
              </a:spcAft>
              <a:buClr>
                <a:srgbClr val="FFFFFF"/>
              </a:buClr>
              <a:buSzPts val="700"/>
              <a:buNone/>
              <a:defRPr/>
            </a:lvl8pPr>
            <a:lvl9pPr lvl="8" rtl="0" algn="ctr">
              <a:lnSpc>
                <a:spcPct val="100000"/>
              </a:lnSpc>
              <a:spcBef>
                <a:spcPts val="0"/>
              </a:spcBef>
              <a:spcAft>
                <a:spcPts val="0"/>
              </a:spcAft>
              <a:buClr>
                <a:srgbClr val="FFFFFF"/>
              </a:buClr>
              <a:buSzPts val="700"/>
              <a:buNone/>
              <a:defRPr/>
            </a:lvl9pPr>
          </a:lstStyle>
          <a:p/>
        </p:txBody>
      </p:sp>
      <p:sp>
        <p:nvSpPr>
          <p:cNvPr id="114" name="Google Shape;114;p30"/>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ru"/>
              <a:t>‹#›</a:t>
            </a:fld>
            <a:endParaRPr sz="10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theme" Target="../theme/theme2.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hyperlink" Target="https://cdn.solargroup.pro/e6c7170a-1806-4cc7-8f5c-91314f50db8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4.jpg"/><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31"/>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120" name="Google Shape;120;p31"/>
          <p:cNvSpPr txBox="1"/>
          <p:nvPr/>
        </p:nvSpPr>
        <p:spPr>
          <a:xfrm>
            <a:off x="0" y="1463550"/>
            <a:ext cx="9144000" cy="2031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ru" sz="4000">
                <a:solidFill>
                  <a:srgbClr val="2678E0"/>
                </a:solidFill>
                <a:latin typeface="Montserrat"/>
                <a:ea typeface="Montserrat"/>
                <a:cs typeface="Montserrat"/>
                <a:sym typeface="Montserrat"/>
              </a:rPr>
              <a:t>ASPECTS JURIDIQUES </a:t>
            </a:r>
            <a:endParaRPr b="1" sz="4000">
              <a:solidFill>
                <a:srgbClr val="2678E0"/>
              </a:solidFill>
              <a:latin typeface="Montserrat"/>
              <a:ea typeface="Montserrat"/>
              <a:cs typeface="Montserrat"/>
              <a:sym typeface="Montserrat"/>
            </a:endParaRPr>
          </a:p>
          <a:p>
            <a:pPr indent="0" lvl="0" marL="0" rtl="0" algn="ctr">
              <a:lnSpc>
                <a:spcPct val="100000"/>
              </a:lnSpc>
              <a:spcBef>
                <a:spcPts val="1000"/>
              </a:spcBef>
              <a:spcAft>
                <a:spcPts val="0"/>
              </a:spcAft>
              <a:buNone/>
            </a:pPr>
            <a:r>
              <a:rPr b="1" lang="ru" sz="4000">
                <a:solidFill>
                  <a:srgbClr val="3F5670"/>
                </a:solidFill>
                <a:latin typeface="Montserrat"/>
                <a:ea typeface="Montserrat"/>
                <a:cs typeface="Montserrat"/>
                <a:sym typeface="Montserrat"/>
              </a:rPr>
              <a:t>DE L’ACTIVITÉ DE L'ENTREPRISE </a:t>
            </a:r>
            <a:endParaRPr b="1" sz="4000">
              <a:solidFill>
                <a:srgbClr val="3F5670"/>
              </a:solidFill>
              <a:latin typeface="Montserrat"/>
              <a:ea typeface="Montserrat"/>
              <a:cs typeface="Montserrat"/>
              <a:sym typeface="Montserrat"/>
            </a:endParaRPr>
          </a:p>
          <a:p>
            <a:pPr indent="0" lvl="0" marL="0" rtl="0" algn="ctr">
              <a:lnSpc>
                <a:spcPct val="100000"/>
              </a:lnSpc>
              <a:spcBef>
                <a:spcPts val="1000"/>
              </a:spcBef>
              <a:spcAft>
                <a:spcPts val="1000"/>
              </a:spcAft>
              <a:buNone/>
            </a:pPr>
            <a:r>
              <a:rPr b="1" lang="ru" sz="4000">
                <a:solidFill>
                  <a:srgbClr val="3F5670"/>
                </a:solidFill>
                <a:latin typeface="Montserrat"/>
                <a:ea typeface="Montserrat"/>
                <a:cs typeface="Montserrat"/>
                <a:sym typeface="Montserrat"/>
              </a:rPr>
              <a:t>SOLARGROUP</a:t>
            </a:r>
            <a:endParaRPr b="1" sz="4000">
              <a:solidFill>
                <a:srgbClr val="3F5670"/>
              </a:solidFill>
              <a:latin typeface="Montserrat"/>
              <a:ea typeface="Montserrat"/>
              <a:cs typeface="Montserrat"/>
              <a:sym typeface="Montserrat"/>
            </a:endParaRPr>
          </a:p>
        </p:txBody>
      </p:sp>
      <p:pic>
        <p:nvPicPr>
          <p:cNvPr id="121" name="Google Shape;121;p31"/>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40"/>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SOLARGROUP ET LE MARCHÉ DES VALEURS MOBILIÈRES</a:t>
            </a:r>
            <a:endParaRPr b="1" sz="2600">
              <a:solidFill>
                <a:srgbClr val="3F5670"/>
              </a:solidFill>
              <a:latin typeface="Montserrat"/>
              <a:ea typeface="Montserrat"/>
              <a:cs typeface="Montserrat"/>
              <a:sym typeface="Montserrat"/>
            </a:endParaRPr>
          </a:p>
        </p:txBody>
      </p:sp>
      <p:pic>
        <p:nvPicPr>
          <p:cNvPr id="213" name="Google Shape;213;p40"/>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14" name="Google Shape;214;p40"/>
          <p:cNvSpPr txBox="1"/>
          <p:nvPr/>
        </p:nvSpPr>
        <p:spPr>
          <a:xfrm>
            <a:off x="865725" y="1846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S'ENGAGE À ATTIRER DES INVESTISSEMENTS DANS DES PROJETS GRÂCE À UN MÉCANISME D'INVESTISSEMENT PARTICIPATIF POPULAIRE</a:t>
            </a:r>
            <a:endParaRPr sz="1500">
              <a:solidFill>
                <a:srgbClr val="3F5670"/>
              </a:solidFill>
              <a:latin typeface="Montserrat Medium"/>
              <a:ea typeface="Montserrat Medium"/>
              <a:cs typeface="Montserrat Medium"/>
              <a:sym typeface="Montserrat Medium"/>
            </a:endParaRPr>
          </a:p>
        </p:txBody>
      </p:sp>
      <p:sp>
        <p:nvSpPr>
          <p:cNvPr id="215" name="Google Shape;215;p40"/>
          <p:cNvSpPr/>
          <p:nvPr/>
        </p:nvSpPr>
        <p:spPr>
          <a:xfrm>
            <a:off x="348450" y="1847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6" name="Google Shape;216;p40"/>
          <p:cNvSpPr/>
          <p:nvPr/>
        </p:nvSpPr>
        <p:spPr>
          <a:xfrm rot="5400000">
            <a:off x="456350" y="1961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txBox="1"/>
          <p:nvPr/>
        </p:nvSpPr>
        <p:spPr>
          <a:xfrm>
            <a:off x="865725" y="2608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SOLARGROUP NE NÉGOCIE PAS DE TITRES ET N'A DONC PAS BESOIN DU STATUT DE PARTICIPANT AUTORISÉ SUR UN MARCHÉ DE VALEURS MOBILIÈRES</a:t>
            </a:r>
            <a:endParaRPr sz="1500">
              <a:solidFill>
                <a:srgbClr val="3F5670"/>
              </a:solidFill>
              <a:latin typeface="Montserrat Medium"/>
              <a:ea typeface="Montserrat Medium"/>
              <a:cs typeface="Montserrat Medium"/>
              <a:sym typeface="Montserrat Medium"/>
            </a:endParaRPr>
          </a:p>
        </p:txBody>
      </p:sp>
      <p:sp>
        <p:nvSpPr>
          <p:cNvPr id="218" name="Google Shape;218;p40"/>
          <p:cNvSpPr/>
          <p:nvPr/>
        </p:nvSpPr>
        <p:spPr>
          <a:xfrm>
            <a:off x="348450" y="2609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19" name="Google Shape;219;p40"/>
          <p:cNvSpPr/>
          <p:nvPr/>
        </p:nvSpPr>
        <p:spPr>
          <a:xfrm rot="5400000">
            <a:off x="456350" y="2723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txBox="1"/>
          <p:nvPr/>
        </p:nvSpPr>
        <p:spPr>
          <a:xfrm>
            <a:off x="865725" y="3370175"/>
            <a:ext cx="7989000" cy="5367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lang="ru" sz="1500">
                <a:solidFill>
                  <a:srgbClr val="3F5670"/>
                </a:solidFill>
                <a:latin typeface="Montserrat Medium"/>
                <a:ea typeface="Montserrat Medium"/>
                <a:cs typeface="Montserrat Medium"/>
                <a:sym typeface="Montserrat Medium"/>
              </a:rPr>
              <a:t>LES PARTENAIRES SOLARGROUP NE SONT PAS DES COURTIERS AGRÉÉS NE NÉCESSITANT AINSI PAS D'UNE LICENCE</a:t>
            </a:r>
            <a:endParaRPr sz="1500">
              <a:solidFill>
                <a:srgbClr val="3F5670"/>
              </a:solidFill>
              <a:latin typeface="Montserrat Medium"/>
              <a:ea typeface="Montserrat Medium"/>
              <a:cs typeface="Montserrat Medium"/>
              <a:sym typeface="Montserrat Medium"/>
            </a:endParaRPr>
          </a:p>
        </p:txBody>
      </p:sp>
      <p:sp>
        <p:nvSpPr>
          <p:cNvPr id="221" name="Google Shape;221;p40"/>
          <p:cNvSpPr/>
          <p:nvPr/>
        </p:nvSpPr>
        <p:spPr>
          <a:xfrm>
            <a:off x="348450" y="3371813"/>
            <a:ext cx="381000" cy="381000"/>
          </a:xfrm>
          <a:prstGeom prst="rect">
            <a:avLst/>
          </a:prstGeom>
          <a:solidFill>
            <a:srgbClr val="2677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58EEE"/>
              </a:solidFill>
            </a:endParaRPr>
          </a:p>
        </p:txBody>
      </p:sp>
      <p:sp>
        <p:nvSpPr>
          <p:cNvPr id="222" name="Google Shape;222;p40"/>
          <p:cNvSpPr/>
          <p:nvPr/>
        </p:nvSpPr>
        <p:spPr>
          <a:xfrm rot="5400000">
            <a:off x="456350" y="3485513"/>
            <a:ext cx="200400" cy="153600"/>
          </a:xfrm>
          <a:prstGeom prst="triangle">
            <a:avLst>
              <a:gd fmla="val 4927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41"/>
          <p:cNvSpPr txBox="1"/>
          <p:nvPr/>
        </p:nvSpPr>
        <p:spPr>
          <a:xfrm>
            <a:off x="289200" y="4138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MOTIF JURIDIQUE DES</a:t>
            </a:r>
            <a:endParaRPr b="1" sz="2600">
              <a:solidFill>
                <a:srgbClr val="2677E0"/>
              </a:solidFill>
              <a:latin typeface="Montserrat"/>
              <a:ea typeface="Montserrat"/>
              <a:cs typeface="Montserrat"/>
              <a:sym typeface="Montserrat"/>
            </a:endParaRPr>
          </a:p>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ACTIVITÉS DE SOLARGROUP</a:t>
            </a:r>
            <a:endParaRPr b="1" sz="2600">
              <a:solidFill>
                <a:srgbClr val="2677E0"/>
              </a:solidFill>
              <a:latin typeface="Montserrat"/>
              <a:ea typeface="Montserrat"/>
              <a:cs typeface="Montserrat"/>
              <a:sym typeface="Montserrat"/>
            </a:endParaRPr>
          </a:p>
        </p:txBody>
      </p:sp>
      <p:pic>
        <p:nvPicPr>
          <p:cNvPr id="228" name="Google Shape;228;p41"/>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29" name="Google Shape;229;p41"/>
          <p:cNvSpPr txBox="1"/>
          <p:nvPr/>
        </p:nvSpPr>
        <p:spPr>
          <a:xfrm>
            <a:off x="311200" y="1452238"/>
            <a:ext cx="8232600" cy="531000"/>
          </a:xfrm>
          <a:prstGeom prst="rect">
            <a:avLst/>
          </a:prstGeom>
          <a:noFill/>
          <a:ln>
            <a:noFill/>
          </a:ln>
        </p:spPr>
        <p:txBody>
          <a:bodyPr anchorCtr="0" anchor="t" bIns="36000" lIns="36000" spcFirstLastPara="1" rIns="36000" wrap="square" tIns="36000">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LES ACTIVITÉS DE LA SOCIÉTÉ ET DE NOS PARTENAIRES SONT PARFAITEMENT LÉGALES</a:t>
            </a:r>
            <a:endParaRPr sz="1500">
              <a:solidFill>
                <a:srgbClr val="3F5670"/>
              </a:solidFill>
              <a:latin typeface="Montserrat Medium"/>
              <a:ea typeface="Montserrat Medium"/>
              <a:cs typeface="Montserrat Medium"/>
              <a:sym typeface="Montserrat Medium"/>
            </a:endParaRPr>
          </a:p>
        </p:txBody>
      </p:sp>
      <p:sp>
        <p:nvSpPr>
          <p:cNvPr id="230" name="Google Shape;230;p41"/>
          <p:cNvSpPr/>
          <p:nvPr/>
        </p:nvSpPr>
        <p:spPr>
          <a:xfrm>
            <a:off x="659937" y="3015388"/>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1" name="Google Shape;231;p41"/>
          <p:cNvSpPr/>
          <p:nvPr/>
        </p:nvSpPr>
        <p:spPr>
          <a:xfrm>
            <a:off x="659724" y="2218750"/>
            <a:ext cx="8191500" cy="7359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2" name="Google Shape;232;p41"/>
          <p:cNvSpPr/>
          <p:nvPr/>
        </p:nvSpPr>
        <p:spPr>
          <a:xfrm>
            <a:off x="663244" y="3809569"/>
            <a:ext cx="8191500" cy="7293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3" name="Google Shape;233;p41"/>
          <p:cNvSpPr/>
          <p:nvPr/>
        </p:nvSpPr>
        <p:spPr>
          <a:xfrm>
            <a:off x="289200" y="221870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4" name="Google Shape;234;p41"/>
          <p:cNvSpPr txBox="1"/>
          <p:nvPr/>
        </p:nvSpPr>
        <p:spPr>
          <a:xfrm>
            <a:off x="1172950" y="2449275"/>
            <a:ext cx="7522800" cy="275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CHARTE DES DROITS ET OBLIGATIONS ÉCONOMIQUES DES ÉTATS, ADOPTÉE PAR LA RÉSOLUTION 3281 (XXIX) DE L'ASSEMBLÉE GÉNÉRALE DES NATIONS UNIES LE 12 DÉCEMBRE 1974</a:t>
            </a:r>
            <a:endParaRPr sz="1200">
              <a:solidFill>
                <a:srgbClr val="2677E0"/>
              </a:solidFill>
              <a:latin typeface="Montserrat SemiBold"/>
              <a:ea typeface="Montserrat SemiBold"/>
              <a:cs typeface="Montserrat SemiBold"/>
              <a:sym typeface="Montserrat SemiBold"/>
            </a:endParaRPr>
          </a:p>
        </p:txBody>
      </p:sp>
      <p:sp>
        <p:nvSpPr>
          <p:cNvPr id="235" name="Google Shape;235;p41"/>
          <p:cNvSpPr/>
          <p:nvPr/>
        </p:nvSpPr>
        <p:spPr>
          <a:xfrm>
            <a:off x="289273" y="3012067"/>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6" name="Google Shape;236;p41"/>
          <p:cNvSpPr txBox="1"/>
          <p:nvPr/>
        </p:nvSpPr>
        <p:spPr>
          <a:xfrm>
            <a:off x="1176467" y="4051825"/>
            <a:ext cx="7482300" cy="248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DOCUMENTS CONSTITUTIFS INTERNES DE LA SOCIÉTÉ</a:t>
            </a:r>
            <a:endParaRPr sz="1200">
              <a:solidFill>
                <a:srgbClr val="2677E0"/>
              </a:solidFill>
              <a:latin typeface="Montserrat SemiBold"/>
              <a:ea typeface="Montserrat SemiBold"/>
              <a:cs typeface="Montserrat SemiBold"/>
              <a:sym typeface="Montserrat SemiBold"/>
            </a:endParaRPr>
          </a:p>
        </p:txBody>
      </p:sp>
      <p:sp>
        <p:nvSpPr>
          <p:cNvPr id="237" name="Google Shape;237;p41"/>
          <p:cNvSpPr/>
          <p:nvPr/>
        </p:nvSpPr>
        <p:spPr>
          <a:xfrm>
            <a:off x="291728" y="3806241"/>
            <a:ext cx="736200" cy="735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238" name="Google Shape;238;p41"/>
          <p:cNvSpPr txBox="1"/>
          <p:nvPr/>
        </p:nvSpPr>
        <p:spPr>
          <a:xfrm>
            <a:off x="1172950" y="3125043"/>
            <a:ext cx="7285800" cy="5109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1000"/>
              </a:spcAft>
              <a:buNone/>
            </a:pPr>
            <a:r>
              <a:rPr lang="ru" sz="1200">
                <a:solidFill>
                  <a:srgbClr val="2677E0"/>
                </a:solidFill>
                <a:latin typeface="Montserrat SemiBold"/>
                <a:ea typeface="Montserrat SemiBold"/>
                <a:cs typeface="Montserrat SemiBold"/>
                <a:sym typeface="Montserrat SemiBold"/>
              </a:rPr>
              <a:t>LICENCE INTERNATIONALE DE COURTAGE ET DE COMPENSATION</a:t>
            </a:r>
            <a:endParaRPr sz="1200">
              <a:solidFill>
                <a:srgbClr val="2677E0"/>
              </a:solidFill>
              <a:latin typeface="Montserrat SemiBold"/>
              <a:ea typeface="Montserrat SemiBold"/>
              <a:cs typeface="Montserrat SemiBold"/>
              <a:sym typeface="Montserrat SemiBold"/>
            </a:endParaRPr>
          </a:p>
        </p:txBody>
      </p:sp>
      <p:sp>
        <p:nvSpPr>
          <p:cNvPr id="239" name="Google Shape;239;p41"/>
          <p:cNvSpPr txBox="1"/>
          <p:nvPr/>
        </p:nvSpPr>
        <p:spPr>
          <a:xfrm>
            <a:off x="291727" y="2355449"/>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1</a:t>
            </a:r>
            <a:endParaRPr sz="2800">
              <a:solidFill>
                <a:srgbClr val="2677E0"/>
              </a:solidFill>
              <a:latin typeface="Montserrat SemiBold"/>
              <a:ea typeface="Montserrat SemiBold"/>
              <a:cs typeface="Montserrat SemiBold"/>
              <a:sym typeface="Montserrat SemiBold"/>
            </a:endParaRPr>
          </a:p>
        </p:txBody>
      </p:sp>
      <p:sp>
        <p:nvSpPr>
          <p:cNvPr id="240" name="Google Shape;240;p41"/>
          <p:cNvSpPr txBox="1"/>
          <p:nvPr/>
        </p:nvSpPr>
        <p:spPr>
          <a:xfrm>
            <a:off x="289201" y="3152067"/>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2</a:t>
            </a:r>
            <a:endParaRPr sz="2800">
              <a:solidFill>
                <a:srgbClr val="2677E0"/>
              </a:solidFill>
              <a:latin typeface="Montserrat SemiBold"/>
              <a:ea typeface="Montserrat SemiBold"/>
              <a:cs typeface="Montserrat SemiBold"/>
              <a:sym typeface="Montserrat SemiBold"/>
            </a:endParaRPr>
          </a:p>
        </p:txBody>
      </p:sp>
      <p:sp>
        <p:nvSpPr>
          <p:cNvPr id="241" name="Google Shape;241;p41"/>
          <p:cNvSpPr txBox="1"/>
          <p:nvPr/>
        </p:nvSpPr>
        <p:spPr>
          <a:xfrm>
            <a:off x="289201" y="3942063"/>
            <a:ext cx="736200" cy="500100"/>
          </a:xfrm>
          <a:prstGeom prst="rect">
            <a:avLst/>
          </a:prstGeom>
          <a:noFill/>
          <a:ln>
            <a:noFill/>
          </a:ln>
        </p:spPr>
        <p:txBody>
          <a:bodyPr anchorCtr="0" anchor="t" bIns="34275" lIns="34275" spcFirstLastPara="1" rIns="34275" wrap="square" tIns="34275">
            <a:spAutoFit/>
          </a:bodyPr>
          <a:lstStyle/>
          <a:p>
            <a:pPr indent="0" lvl="0" marL="0" rtl="0" algn="ctr">
              <a:lnSpc>
                <a:spcPct val="110000"/>
              </a:lnSpc>
              <a:spcBef>
                <a:spcPts val="0"/>
              </a:spcBef>
              <a:spcAft>
                <a:spcPts val="1000"/>
              </a:spcAft>
              <a:buNone/>
            </a:pPr>
            <a:r>
              <a:rPr lang="ru" sz="2800">
                <a:solidFill>
                  <a:srgbClr val="2677E0"/>
                </a:solidFill>
                <a:latin typeface="Montserrat SemiBold"/>
                <a:ea typeface="Montserrat SemiBold"/>
                <a:cs typeface="Montserrat SemiBold"/>
                <a:sym typeface="Montserrat SemiBold"/>
              </a:rPr>
              <a:t>3</a:t>
            </a:r>
            <a:endParaRPr sz="2800">
              <a:solidFill>
                <a:srgbClr val="2677E0"/>
              </a:solidFill>
              <a:latin typeface="Montserrat SemiBold"/>
              <a:ea typeface="Montserrat SemiBold"/>
              <a:cs typeface="Montserrat SemiBold"/>
              <a:sym typeface="Montserrat SemiBold"/>
            </a:endParaRPr>
          </a:p>
        </p:txBody>
      </p:sp>
      <p:sp>
        <p:nvSpPr>
          <p:cNvPr id="242" name="Google Shape;242;p41"/>
          <p:cNvSpPr txBox="1"/>
          <p:nvPr/>
        </p:nvSpPr>
        <p:spPr>
          <a:xfrm>
            <a:off x="289200" y="1758700"/>
            <a:ext cx="33480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1500">
              <a:solidFill>
                <a:srgbClr val="3F5670"/>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2"/>
          <p:cNvPicPr preferRelativeResize="0"/>
          <p:nvPr/>
        </p:nvPicPr>
        <p:blipFill>
          <a:blip r:embed="rId3">
            <a:alphaModFix/>
          </a:blip>
          <a:stretch>
            <a:fillRect/>
          </a:stretch>
        </p:blipFill>
        <p:spPr>
          <a:xfrm>
            <a:off x="2239200" y="680291"/>
            <a:ext cx="4665600" cy="3888674"/>
          </a:xfrm>
          <a:prstGeom prst="rect">
            <a:avLst/>
          </a:prstGeom>
          <a:noFill/>
          <a:ln>
            <a:noFill/>
          </a:ln>
        </p:spPr>
      </p:pic>
      <p:sp>
        <p:nvSpPr>
          <p:cNvPr id="248" name="Google Shape;248;p42"/>
          <p:cNvSpPr txBox="1"/>
          <p:nvPr/>
        </p:nvSpPr>
        <p:spPr>
          <a:xfrm>
            <a:off x="673000" y="2224438"/>
            <a:ext cx="7692300" cy="8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b="1" lang="ru" sz="4000">
                <a:solidFill>
                  <a:srgbClr val="3F5670"/>
                </a:solidFill>
                <a:latin typeface="Montserrat"/>
                <a:ea typeface="Montserrat"/>
                <a:cs typeface="Montserrat"/>
                <a:sym typeface="Montserrat"/>
              </a:rPr>
              <a:t>QUESTIONS ET RÉPONSES</a:t>
            </a:r>
            <a:endParaRPr sz="4000"/>
          </a:p>
        </p:txBody>
      </p:sp>
      <p:pic>
        <p:nvPicPr>
          <p:cNvPr id="249" name="Google Shape;249;p42"/>
          <p:cNvPicPr preferRelativeResize="0"/>
          <p:nvPr/>
        </p:nvPicPr>
        <p:blipFill>
          <a:blip r:embed="rId4">
            <a:alphaModFix/>
          </a:blip>
          <a:stretch>
            <a:fillRect/>
          </a:stretch>
        </p:blipFill>
        <p:spPr>
          <a:xfrm>
            <a:off x="3968025" y="4691000"/>
            <a:ext cx="1207949" cy="26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32"/>
          <p:cNvPicPr preferRelativeResize="0"/>
          <p:nvPr/>
        </p:nvPicPr>
        <p:blipFill>
          <a:blip r:embed="rId3">
            <a:alphaModFix/>
          </a:blip>
          <a:stretch>
            <a:fillRect/>
          </a:stretch>
        </p:blipFill>
        <p:spPr>
          <a:xfrm>
            <a:off x="3968025" y="4691000"/>
            <a:ext cx="1207949" cy="262000"/>
          </a:xfrm>
          <a:prstGeom prst="rect">
            <a:avLst/>
          </a:prstGeom>
          <a:noFill/>
          <a:ln>
            <a:noFill/>
          </a:ln>
        </p:spPr>
      </p:pic>
      <p:sp>
        <p:nvSpPr>
          <p:cNvPr id="127" name="Google Shape;127;p32"/>
          <p:cNvSpPr txBox="1"/>
          <p:nvPr/>
        </p:nvSpPr>
        <p:spPr>
          <a:xfrm>
            <a:off x="289200" y="32896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2017 - ENREGISTREMENT EN RÉPUBLIQUE DU VANUATU.</a:t>
            </a:r>
            <a:endParaRPr b="1" sz="1500">
              <a:solidFill>
                <a:srgbClr val="3F5670"/>
              </a:solidFill>
              <a:latin typeface="Montserrat"/>
              <a:ea typeface="Montserrat"/>
              <a:cs typeface="Montserrat"/>
              <a:sym typeface="Montserrat"/>
            </a:endParaRPr>
          </a:p>
        </p:txBody>
      </p:sp>
      <p:sp>
        <p:nvSpPr>
          <p:cNvPr id="128" name="Google Shape;128;p32"/>
          <p:cNvSpPr txBox="1"/>
          <p:nvPr/>
        </p:nvSpPr>
        <p:spPr>
          <a:xfrm>
            <a:off x="289200" y="448675"/>
            <a:ext cx="8565600" cy="465300"/>
          </a:xfrm>
          <a:prstGeom prst="rect">
            <a:avLst/>
          </a:prstGeom>
          <a:noFill/>
          <a:ln>
            <a:noFill/>
          </a:ln>
        </p:spPr>
        <p:txBody>
          <a:bodyPr anchorCtr="0" anchor="t" bIns="50800" lIns="50800" spcFirstLastPara="1" rIns="50800" wrap="square" tIns="50800">
            <a:noAutofit/>
          </a:bodyPr>
          <a:lstStyle/>
          <a:p>
            <a:pPr indent="0" lvl="0" marL="0" marR="0" rtl="0" algn="ctr">
              <a:lnSpc>
                <a:spcPct val="115000"/>
              </a:lnSpc>
              <a:spcBef>
                <a:spcPts val="0"/>
              </a:spcBef>
              <a:spcAft>
                <a:spcPts val="0"/>
              </a:spcAft>
              <a:buClr>
                <a:srgbClr val="2677E0"/>
              </a:buClr>
              <a:buSzPts val="8000"/>
              <a:buFont typeface="Helvetica Neue"/>
              <a:buNone/>
            </a:pPr>
            <a:r>
              <a:rPr b="1" lang="ru" sz="2600">
                <a:solidFill>
                  <a:srgbClr val="2677E0"/>
                </a:solidFill>
                <a:latin typeface="Montserrat"/>
                <a:ea typeface="Montserrat"/>
                <a:cs typeface="Montserrat"/>
                <a:sym typeface="Montserrat"/>
              </a:rPr>
              <a:t>LIEU D'ENREGISTREMENT DE LA SOCIÉTÉ SOLARGROUP</a:t>
            </a:r>
            <a:endParaRPr sz="2600">
              <a:solidFill>
                <a:srgbClr val="3F5670"/>
              </a:solidFill>
              <a:latin typeface="Montserrat"/>
              <a:ea typeface="Montserrat"/>
              <a:cs typeface="Montserrat"/>
              <a:sym typeface="Montserrat"/>
            </a:endParaRPr>
          </a:p>
        </p:txBody>
      </p:sp>
      <p:sp>
        <p:nvSpPr>
          <p:cNvPr id="129" name="Google Shape;129;p32"/>
          <p:cNvSpPr txBox="1"/>
          <p:nvPr/>
        </p:nvSpPr>
        <p:spPr>
          <a:xfrm>
            <a:off x="289200" y="35944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b="1" lang="ru" sz="1500">
                <a:solidFill>
                  <a:srgbClr val="3F5670"/>
                </a:solidFill>
                <a:latin typeface="Montserrat"/>
                <a:ea typeface="Montserrat"/>
                <a:cs typeface="Montserrat"/>
                <a:sym typeface="Montserrat"/>
              </a:rPr>
              <a:t>2024 - CHANGEMENT DE JURIDICTION POUR CELLE DE L'UNION DES COMORES.</a:t>
            </a:r>
            <a:endParaRPr b="1" sz="1500">
              <a:solidFill>
                <a:srgbClr val="3F5670"/>
              </a:solidFill>
              <a:latin typeface="Montserrat"/>
              <a:ea typeface="Montserrat"/>
              <a:cs typeface="Montserrat"/>
              <a:sym typeface="Montserrat"/>
            </a:endParaRPr>
          </a:p>
        </p:txBody>
      </p:sp>
      <p:sp>
        <p:nvSpPr>
          <p:cNvPr id="130" name="Google Shape;130;p32"/>
          <p:cNvSpPr txBox="1"/>
          <p:nvPr/>
        </p:nvSpPr>
        <p:spPr>
          <a:xfrm>
            <a:off x="289200" y="3899250"/>
            <a:ext cx="8565600" cy="40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Clr>
                <a:schemeClr val="dk1"/>
              </a:buClr>
              <a:buSzPts val="1100"/>
              <a:buFont typeface="Arial"/>
              <a:buNone/>
            </a:pPr>
            <a:r>
              <a:rPr lang="ru" sz="1500">
                <a:solidFill>
                  <a:srgbClr val="3F5670"/>
                </a:solidFill>
                <a:latin typeface="Montserrat Medium"/>
                <a:ea typeface="Montserrat Medium"/>
                <a:cs typeface="Montserrat Medium"/>
                <a:sym typeface="Montserrat Medium"/>
              </a:rPr>
              <a:t>LA RAISON : DES CONDITIONS PLUS ATTRAYANTES POUR FAIRE DES AFFAIRES DANS LE CADRE DE LA STRATÉGIE DE DÉVELOPPEMENT ULTÉRIEURE DE L'ENTREPRISE</a:t>
            </a:r>
            <a:endParaRPr sz="1500">
              <a:solidFill>
                <a:srgbClr val="3F5670"/>
              </a:solidFill>
              <a:latin typeface="Montserrat Medium"/>
              <a:ea typeface="Montserrat Medium"/>
              <a:cs typeface="Montserrat Medium"/>
              <a:sym typeface="Montserrat Medium"/>
            </a:endParaRPr>
          </a:p>
        </p:txBody>
      </p:sp>
      <p:pic>
        <p:nvPicPr>
          <p:cNvPr id="131" name="Google Shape;131;p32"/>
          <p:cNvPicPr preferRelativeResize="0"/>
          <p:nvPr/>
        </p:nvPicPr>
        <p:blipFill rotWithShape="1">
          <a:blip r:embed="rId4">
            <a:alphaModFix/>
          </a:blip>
          <a:srcRect b="0" l="0" r="0" t="0"/>
          <a:stretch/>
        </p:blipFill>
        <p:spPr>
          <a:xfrm>
            <a:off x="2779437" y="1052126"/>
            <a:ext cx="3585126" cy="2561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37" name="Google Shape;137;p33"/>
          <p:cNvSpPr txBox="1"/>
          <p:nvPr/>
        </p:nvSpPr>
        <p:spPr>
          <a:xfrm>
            <a:off x="289200" y="447500"/>
            <a:ext cx="8565600" cy="5028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POURQUOI LES COMORES ?</a:t>
            </a:r>
            <a:endParaRPr b="1" sz="2600">
              <a:solidFill>
                <a:srgbClr val="2677E0"/>
              </a:solidFill>
              <a:latin typeface="Montserrat"/>
              <a:ea typeface="Montserrat"/>
              <a:cs typeface="Montserrat"/>
              <a:sym typeface="Montserrat"/>
            </a:endParaRPr>
          </a:p>
        </p:txBody>
      </p:sp>
      <p:sp>
        <p:nvSpPr>
          <p:cNvPr id="138" name="Google Shape;138;p33"/>
          <p:cNvSpPr txBox="1"/>
          <p:nvPr/>
        </p:nvSpPr>
        <p:spPr>
          <a:xfrm>
            <a:off x="484790" y="2702275"/>
            <a:ext cx="3050100" cy="9483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LES CONDITIONS LÉGALES ET UN LARGE ÉVENTAIL D'OPPORTUNITÉS D'INVESTISSEMENT PARTICIPATIF POPULAIRE</a:t>
            </a:r>
            <a:endParaRPr>
              <a:solidFill>
                <a:srgbClr val="3F5670"/>
              </a:solidFill>
              <a:latin typeface="Montserrat Medium"/>
              <a:ea typeface="Montserrat Medium"/>
              <a:cs typeface="Montserrat Medium"/>
              <a:sym typeface="Montserrat Medium"/>
            </a:endParaRPr>
          </a:p>
        </p:txBody>
      </p:sp>
      <p:sp>
        <p:nvSpPr>
          <p:cNvPr id="139" name="Google Shape;139;p33"/>
          <p:cNvSpPr txBox="1"/>
          <p:nvPr/>
        </p:nvSpPr>
        <p:spPr>
          <a:xfrm>
            <a:off x="3368275" y="27022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UNE EFFICACITÉ ÉCONOMIQUE MAXIMALE</a:t>
            </a:r>
            <a:endParaRPr>
              <a:solidFill>
                <a:srgbClr val="3F5670"/>
              </a:solidFill>
              <a:latin typeface="Montserrat Medium"/>
              <a:ea typeface="Montserrat Medium"/>
              <a:cs typeface="Montserrat Medium"/>
              <a:sym typeface="Montserrat Medium"/>
            </a:endParaRPr>
          </a:p>
        </p:txBody>
      </p:sp>
      <p:sp>
        <p:nvSpPr>
          <p:cNvPr id="140" name="Google Shape;140;p33"/>
          <p:cNvSpPr txBox="1"/>
          <p:nvPr/>
        </p:nvSpPr>
        <p:spPr>
          <a:xfrm>
            <a:off x="5691925" y="2702275"/>
            <a:ext cx="2884500" cy="11844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LA POSSIBILITÉ D'ACCEPTER LÉGALEMENT DES INVESTISSEMENTS DANS LE MONDE ENTIER</a:t>
            </a:r>
            <a:endParaRPr>
              <a:solidFill>
                <a:srgbClr val="3F5670"/>
              </a:solidFill>
              <a:latin typeface="Montserrat Medium"/>
              <a:ea typeface="Montserrat Medium"/>
              <a:cs typeface="Montserrat Medium"/>
              <a:sym typeface="Montserrat Medium"/>
            </a:endParaRPr>
          </a:p>
        </p:txBody>
      </p:sp>
      <p:pic>
        <p:nvPicPr>
          <p:cNvPr id="141" name="Google Shape;141;p33"/>
          <p:cNvPicPr preferRelativeResize="0"/>
          <p:nvPr/>
        </p:nvPicPr>
        <p:blipFill>
          <a:blip r:embed="rId4">
            <a:alphaModFix/>
          </a:blip>
          <a:stretch>
            <a:fillRect/>
          </a:stretch>
        </p:blipFill>
        <p:spPr>
          <a:xfrm>
            <a:off x="1707942" y="1944413"/>
            <a:ext cx="603793" cy="651899"/>
          </a:xfrm>
          <a:prstGeom prst="rect">
            <a:avLst/>
          </a:prstGeom>
          <a:noFill/>
          <a:ln>
            <a:noFill/>
          </a:ln>
        </p:spPr>
      </p:pic>
      <p:pic>
        <p:nvPicPr>
          <p:cNvPr id="142" name="Google Shape;142;p33"/>
          <p:cNvPicPr preferRelativeResize="0"/>
          <p:nvPr/>
        </p:nvPicPr>
        <p:blipFill>
          <a:blip r:embed="rId5">
            <a:alphaModFix/>
          </a:blip>
          <a:stretch>
            <a:fillRect/>
          </a:stretch>
        </p:blipFill>
        <p:spPr>
          <a:xfrm>
            <a:off x="4270092" y="1944413"/>
            <a:ext cx="590294" cy="651900"/>
          </a:xfrm>
          <a:prstGeom prst="rect">
            <a:avLst/>
          </a:prstGeom>
          <a:noFill/>
          <a:ln>
            <a:noFill/>
          </a:ln>
        </p:spPr>
      </p:pic>
      <p:pic>
        <p:nvPicPr>
          <p:cNvPr id="143" name="Google Shape;143;p33"/>
          <p:cNvPicPr preferRelativeResize="0"/>
          <p:nvPr/>
        </p:nvPicPr>
        <p:blipFill>
          <a:blip r:embed="rId6">
            <a:alphaModFix/>
          </a:blip>
          <a:stretch>
            <a:fillRect/>
          </a:stretch>
        </p:blipFill>
        <p:spPr>
          <a:xfrm>
            <a:off x="6791513" y="1944413"/>
            <a:ext cx="685301" cy="6518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 name="Shape 147"/>
        <p:cNvGrpSpPr/>
        <p:nvPr/>
      </p:nvGrpSpPr>
      <p:grpSpPr>
        <a:xfrm>
          <a:off x="0" y="0"/>
          <a:ext cx="0" cy="0"/>
          <a:chOff x="0" y="0"/>
          <a:chExt cx="0" cy="0"/>
        </a:xfrm>
      </p:grpSpPr>
      <p:sp>
        <p:nvSpPr>
          <p:cNvPr id="148" name="Google Shape;148;p34"/>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LICENCE DE SOLARGROUP</a:t>
            </a:r>
            <a:endParaRPr b="1" sz="2600">
              <a:solidFill>
                <a:srgbClr val="3F5670"/>
              </a:solidFill>
              <a:latin typeface="Montserrat"/>
              <a:ea typeface="Montserrat"/>
              <a:cs typeface="Montserrat"/>
              <a:sym typeface="Montserrat"/>
            </a:endParaRPr>
          </a:p>
        </p:txBody>
      </p:sp>
      <p:pic>
        <p:nvPicPr>
          <p:cNvPr id="149" name="Google Shape;149;p34"/>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0" name="Google Shape;150;p34"/>
          <p:cNvSpPr txBox="1"/>
          <p:nvPr/>
        </p:nvSpPr>
        <p:spPr>
          <a:xfrm>
            <a:off x="289200" y="2123200"/>
            <a:ext cx="5604600" cy="199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LA SOCIÉTÉ DISPOSE D'UNE LICENCE INTERNATIONALE DE COURTAGE ET DE COMPENSATION </a:t>
            </a:r>
            <a:endParaRPr sz="1500">
              <a:solidFill>
                <a:srgbClr val="3F5670"/>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N° L15658 / SG DU 1er MARS 2024, DÉLIVRÉE PAR L'AUTORITÉ FINANCIÈRE </a:t>
            </a:r>
            <a:endParaRPr sz="1500">
              <a:solidFill>
                <a:srgbClr val="3F5670"/>
              </a:solidFill>
              <a:latin typeface="Montserrat"/>
              <a:ea typeface="Montserrat"/>
              <a:cs typeface="Montserrat"/>
              <a:sym typeface="Montserrat"/>
            </a:endParaRPr>
          </a:p>
          <a:p>
            <a:pPr indent="0" lvl="0" marL="0" rtl="0" algn="l">
              <a:lnSpc>
                <a:spcPct val="115000"/>
              </a:lnSpc>
              <a:spcBef>
                <a:spcPts val="0"/>
              </a:spcBef>
              <a:spcAft>
                <a:spcPts val="0"/>
              </a:spcAft>
              <a:buNone/>
            </a:pPr>
            <a:r>
              <a:rPr lang="ru" sz="1500">
                <a:solidFill>
                  <a:srgbClr val="3F5670"/>
                </a:solidFill>
                <a:latin typeface="Montserrat"/>
                <a:ea typeface="Montserrat"/>
                <a:cs typeface="Montserrat"/>
                <a:sym typeface="Montserrat"/>
              </a:rPr>
              <a:t>DE L’ÎLE AUTONOME D’ANJOUAN CONFORMÉMENT AU DÉCRET GOUVERNEMENTAL N° 005 2005</a:t>
            </a:r>
            <a:endParaRPr sz="1500">
              <a:solidFill>
                <a:srgbClr val="3F5670"/>
              </a:solidFill>
              <a:latin typeface="Montserrat"/>
              <a:ea typeface="Montserrat"/>
              <a:cs typeface="Montserrat"/>
              <a:sym typeface="Montserrat"/>
            </a:endParaRPr>
          </a:p>
        </p:txBody>
      </p:sp>
      <p:pic>
        <p:nvPicPr>
          <p:cNvPr id="151" name="Google Shape;151;p34"/>
          <p:cNvPicPr preferRelativeResize="0"/>
          <p:nvPr/>
        </p:nvPicPr>
        <p:blipFill rotWithShape="1">
          <a:blip r:embed="rId4">
            <a:alphaModFix/>
          </a:blip>
          <a:srcRect b="0" l="29" r="29" t="0"/>
          <a:stretch/>
        </p:blipFill>
        <p:spPr>
          <a:xfrm>
            <a:off x="6276353" y="1382042"/>
            <a:ext cx="2252851" cy="3186002"/>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35"/>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RÉGULATION DES RELATIONS ENTRE LES INVESTISSEURS DU PROJET ET SOLARGROUP</a:t>
            </a:r>
            <a:endParaRPr b="1" sz="2600">
              <a:solidFill>
                <a:srgbClr val="3F5670"/>
              </a:solidFill>
              <a:latin typeface="Montserrat"/>
              <a:ea typeface="Montserrat"/>
              <a:cs typeface="Montserrat"/>
              <a:sym typeface="Montserrat"/>
            </a:endParaRPr>
          </a:p>
        </p:txBody>
      </p:sp>
      <p:pic>
        <p:nvPicPr>
          <p:cNvPr id="157" name="Google Shape;157;p35"/>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58" name="Google Shape;158;p35"/>
          <p:cNvSpPr txBox="1"/>
          <p:nvPr/>
        </p:nvSpPr>
        <p:spPr>
          <a:xfrm>
            <a:off x="289200" y="1868632"/>
            <a:ext cx="5233200" cy="91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000"/>
              </a:spcAft>
              <a:buNone/>
            </a:pPr>
            <a:r>
              <a:rPr b="1" lang="ru" sz="1500">
                <a:solidFill>
                  <a:srgbClr val="3F5670"/>
                </a:solidFill>
                <a:latin typeface="Montserrat"/>
                <a:ea typeface="Montserrat"/>
                <a:cs typeface="Montserrat"/>
                <a:sym typeface="Montserrat"/>
              </a:rPr>
              <a:t>CHAQUE INVESTISSEUR SIGNE POUR ACCORD UN CONTRAT D'INVESTISSEMENT DANS SON BACK OFFICE SOLARGROUP</a:t>
            </a:r>
            <a:endParaRPr b="1" sz="1500">
              <a:solidFill>
                <a:srgbClr val="2678E0"/>
              </a:solidFill>
              <a:latin typeface="Montserrat"/>
              <a:ea typeface="Montserrat"/>
              <a:cs typeface="Montserrat"/>
              <a:sym typeface="Montserrat"/>
            </a:endParaRPr>
          </a:p>
        </p:txBody>
      </p:sp>
      <p:pic>
        <p:nvPicPr>
          <p:cNvPr id="159" name="Google Shape;159;p35"/>
          <p:cNvPicPr preferRelativeResize="0"/>
          <p:nvPr/>
        </p:nvPicPr>
        <p:blipFill>
          <a:blip r:embed="rId4">
            <a:alphaModFix/>
          </a:blip>
          <a:stretch>
            <a:fillRect/>
          </a:stretch>
        </p:blipFill>
        <p:spPr>
          <a:xfrm>
            <a:off x="6774566" y="1803613"/>
            <a:ext cx="1656656" cy="2342834"/>
          </a:xfrm>
          <a:prstGeom prst="rect">
            <a:avLst/>
          </a:prstGeom>
          <a:noFill/>
          <a:ln>
            <a:noFill/>
          </a:ln>
          <a:effectLst>
            <a:outerShdw blurRad="85725" rotWithShape="0" algn="bl" dir="5400000" dist="28575">
              <a:srgbClr val="000000">
                <a:alpha val="50000"/>
              </a:srgbClr>
            </a:outerShdw>
          </a:effectLst>
        </p:spPr>
      </p:pic>
      <p:pic>
        <p:nvPicPr>
          <p:cNvPr id="160" name="Google Shape;160;p35"/>
          <p:cNvPicPr preferRelativeResize="0"/>
          <p:nvPr/>
        </p:nvPicPr>
        <p:blipFill>
          <a:blip r:embed="rId4">
            <a:alphaModFix/>
          </a:blip>
          <a:stretch>
            <a:fillRect/>
          </a:stretch>
        </p:blipFill>
        <p:spPr>
          <a:xfrm>
            <a:off x="5843392" y="2061754"/>
            <a:ext cx="1656656" cy="2342834"/>
          </a:xfrm>
          <a:prstGeom prst="rect">
            <a:avLst/>
          </a:prstGeom>
          <a:noFill/>
          <a:ln>
            <a:noFill/>
          </a:ln>
          <a:effectLst>
            <a:outerShdw blurRad="142875" rotWithShape="0" algn="bl" dir="5400000" dist="38100">
              <a:srgbClr val="000000">
                <a:alpha val="50000"/>
              </a:srgbClr>
            </a:outerShdw>
          </a:effectLst>
        </p:spPr>
      </p:pic>
      <p:sp>
        <p:nvSpPr>
          <p:cNvPr id="161" name="Google Shape;161;p35"/>
          <p:cNvSpPr txBox="1"/>
          <p:nvPr/>
        </p:nvSpPr>
        <p:spPr>
          <a:xfrm>
            <a:off x="289200" y="2783031"/>
            <a:ext cx="5233200" cy="117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500">
                <a:solidFill>
                  <a:srgbClr val="3F5670"/>
                </a:solidFill>
                <a:latin typeface="Montserrat Medium"/>
                <a:ea typeface="Montserrat Medium"/>
                <a:cs typeface="Montserrat Medium"/>
                <a:sym typeface="Montserrat Medium"/>
              </a:rPr>
              <a:t>SUR LE SITE WEB OFFICIEL DE LA SOCIÉTÉ,</a:t>
            </a:r>
            <a:endParaRPr sz="1500">
              <a:solidFill>
                <a:srgbClr val="3F5670"/>
              </a:solidFill>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ru" sz="1500">
                <a:solidFill>
                  <a:srgbClr val="3F5670"/>
                </a:solidFill>
                <a:latin typeface="Montserrat Medium"/>
                <a:ea typeface="Montserrat Medium"/>
                <a:cs typeface="Montserrat Medium"/>
                <a:sym typeface="Montserrat Medium"/>
              </a:rPr>
              <a:t>DES INFORMATIONS </a:t>
            </a:r>
            <a:r>
              <a:rPr lang="ru" sz="1500" u="sng">
                <a:solidFill>
                  <a:srgbClr val="2677E0"/>
                </a:solidFill>
                <a:latin typeface="Montserrat Medium"/>
                <a:ea typeface="Montserrat Medium"/>
                <a:cs typeface="Montserrat Medium"/>
                <a:sym typeface="Montserrat Medium"/>
                <a:hlinkClick r:id="rId5">
                  <a:extLst>
                    <a:ext uri="{A12FA001-AC4F-418D-AE19-62706E023703}">
                      <ahyp:hlinkClr val="tx"/>
                    </a:ext>
                  </a:extLst>
                </a:hlinkClick>
              </a:rPr>
              <a:t>SUR LES RISQUES POSSIBLES D'INVESTISSEMENT</a:t>
            </a:r>
            <a:r>
              <a:rPr lang="ru" sz="1500">
                <a:solidFill>
                  <a:srgbClr val="3F5670"/>
                </a:solidFill>
                <a:latin typeface="Montserrat Medium"/>
                <a:ea typeface="Montserrat Medium"/>
                <a:cs typeface="Montserrat Medium"/>
                <a:sym typeface="Montserrat Medium"/>
              </a:rPr>
              <a:t> SONT DISPONIBLES DANS LA SECTION ACCESSIBLE AU PUBLIC</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6"/>
          <p:cNvPicPr preferRelativeResize="0"/>
          <p:nvPr/>
        </p:nvPicPr>
        <p:blipFill rotWithShape="1">
          <a:blip r:embed="rId3">
            <a:alphaModFix amt="27000"/>
          </a:blip>
          <a:srcRect b="-46355" l="-10914" r="-10902" t="-10409"/>
          <a:stretch/>
        </p:blipFill>
        <p:spPr>
          <a:xfrm>
            <a:off x="1012230" y="1264100"/>
            <a:ext cx="7119539" cy="3574600"/>
          </a:xfrm>
          <a:prstGeom prst="rect">
            <a:avLst/>
          </a:prstGeom>
          <a:noFill/>
          <a:ln>
            <a:noFill/>
          </a:ln>
        </p:spPr>
      </p:pic>
      <p:sp>
        <p:nvSpPr>
          <p:cNvPr id="167" name="Google Shape;167;p36"/>
          <p:cNvSpPr txBox="1"/>
          <p:nvPr/>
        </p:nvSpPr>
        <p:spPr>
          <a:xfrm>
            <a:off x="433800" y="1781175"/>
            <a:ext cx="8276400" cy="1771800"/>
          </a:xfrm>
          <a:prstGeom prst="rect">
            <a:avLst/>
          </a:prstGeom>
          <a:noFill/>
          <a:ln>
            <a:noFill/>
          </a:ln>
        </p:spPr>
        <p:txBody>
          <a:bodyPr anchorCtr="0" anchor="ctr"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100">
                <a:solidFill>
                  <a:srgbClr val="3F5670"/>
                </a:solidFill>
                <a:latin typeface="Montserrat"/>
                <a:ea typeface="Montserrat"/>
                <a:cs typeface="Montserrat"/>
                <a:sym typeface="Montserrat"/>
              </a:rPr>
              <a:t>UN PARTENAIRE EST UN AGENT DE LA SOCIÉTÉ QUI AGIT VOLONTAIREMENT ET SUR LA BASE DE LA LÉGISLATION INTERNATIONALE EN TANT QUE CONSULTANT POUR LE PROJET</a:t>
            </a:r>
            <a:endParaRPr b="1" sz="2100">
              <a:solidFill>
                <a:srgbClr val="3F5670"/>
              </a:solidFill>
              <a:latin typeface="Montserrat"/>
              <a:ea typeface="Montserrat"/>
              <a:cs typeface="Montserrat"/>
              <a:sym typeface="Montserrat"/>
            </a:endParaRPr>
          </a:p>
        </p:txBody>
      </p:sp>
      <p:pic>
        <p:nvPicPr>
          <p:cNvPr id="168" name="Google Shape;168;p36"/>
          <p:cNvPicPr preferRelativeResize="0"/>
          <p:nvPr/>
        </p:nvPicPr>
        <p:blipFill>
          <a:blip r:embed="rId4">
            <a:alphaModFix/>
          </a:blip>
          <a:stretch>
            <a:fillRect/>
          </a:stretch>
        </p:blipFill>
        <p:spPr>
          <a:xfrm>
            <a:off x="3968025" y="4691000"/>
            <a:ext cx="1207949" cy="262000"/>
          </a:xfrm>
          <a:prstGeom prst="rect">
            <a:avLst/>
          </a:prstGeom>
          <a:noFill/>
          <a:ln>
            <a:noFill/>
          </a:ln>
        </p:spPr>
      </p:pic>
      <p:sp>
        <p:nvSpPr>
          <p:cNvPr id="169" name="Google Shape;169;p36"/>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STATUT JURIDIQUE DU PARTENAIRE SOLARGROUP</a:t>
            </a:r>
            <a:endParaRPr b="1" sz="2600">
              <a:solidFill>
                <a:srgbClr val="2677E0"/>
              </a:solidFill>
              <a:latin typeface="Montserrat"/>
              <a:ea typeface="Montserrat"/>
              <a:cs typeface="Montserrat"/>
              <a:sym typeface="Montserrat"/>
            </a:endParaRPr>
          </a:p>
        </p:txBody>
      </p:sp>
      <p:sp>
        <p:nvSpPr>
          <p:cNvPr id="170" name="Google Shape;170;p36"/>
          <p:cNvSpPr txBox="1"/>
          <p:nvPr/>
        </p:nvSpPr>
        <p:spPr>
          <a:xfrm>
            <a:off x="289200" y="3586600"/>
            <a:ext cx="8565600" cy="104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Medium"/>
                <a:ea typeface="Montserrat Medium"/>
                <a:cs typeface="Montserrat Medium"/>
                <a:sym typeface="Montserrat Medium"/>
              </a:rPr>
              <a:t>POUR LA DIFFUSION D'INFORMATIONS SUR LA SOCIÉTÉ, IL REÇOIT UNE RÉCOMPENSE MONÉTAIRE LÉGITIME</a:t>
            </a:r>
            <a:endParaRPr sz="15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37"/>
          <p:cNvSpPr/>
          <p:nvPr/>
        </p:nvSpPr>
        <p:spPr>
          <a:xfrm>
            <a:off x="289200" y="1483500"/>
            <a:ext cx="6180900" cy="2484000"/>
          </a:xfrm>
          <a:prstGeom prst="rect">
            <a:avLst/>
          </a:prstGeom>
          <a:solidFill>
            <a:srgbClr val="7CA5DB">
              <a:alpha val="100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pic>
        <p:nvPicPr>
          <p:cNvPr id="176" name="Google Shape;176;p37"/>
          <p:cNvPicPr preferRelativeResize="0"/>
          <p:nvPr/>
        </p:nvPicPr>
        <p:blipFill rotWithShape="1">
          <a:blip r:embed="rId3">
            <a:alphaModFix/>
          </a:blip>
          <a:srcRect b="0" l="8130" r="0" t="0"/>
          <a:stretch/>
        </p:blipFill>
        <p:spPr>
          <a:xfrm>
            <a:off x="6470100" y="1185050"/>
            <a:ext cx="2291451" cy="2930750"/>
          </a:xfrm>
          <a:prstGeom prst="rect">
            <a:avLst/>
          </a:prstGeom>
          <a:noFill/>
          <a:ln>
            <a:noFill/>
          </a:ln>
        </p:spPr>
      </p:pic>
      <p:pic>
        <p:nvPicPr>
          <p:cNvPr id="177" name="Google Shape;177;p37"/>
          <p:cNvPicPr preferRelativeResize="0"/>
          <p:nvPr/>
        </p:nvPicPr>
        <p:blipFill>
          <a:blip r:embed="rId4">
            <a:alphaModFix/>
          </a:blip>
          <a:stretch>
            <a:fillRect/>
          </a:stretch>
        </p:blipFill>
        <p:spPr>
          <a:xfrm>
            <a:off x="3968025" y="4693825"/>
            <a:ext cx="1207949" cy="262000"/>
          </a:xfrm>
          <a:prstGeom prst="rect">
            <a:avLst/>
          </a:prstGeom>
          <a:noFill/>
          <a:ln>
            <a:noFill/>
          </a:ln>
        </p:spPr>
      </p:pic>
      <p:sp>
        <p:nvSpPr>
          <p:cNvPr id="178" name="Google Shape;178;p37"/>
          <p:cNvSpPr txBox="1"/>
          <p:nvPr/>
        </p:nvSpPr>
        <p:spPr>
          <a:xfrm>
            <a:off x="289200" y="459650"/>
            <a:ext cx="8565600" cy="4206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rgbClr val="000000"/>
              </a:buClr>
              <a:buSzPts val="1100"/>
              <a:buFont typeface="Arial"/>
              <a:buNone/>
            </a:pPr>
            <a:r>
              <a:rPr b="1" lang="ru" sz="2600">
                <a:solidFill>
                  <a:srgbClr val="2677E0"/>
                </a:solidFill>
                <a:latin typeface="Montserrat"/>
                <a:ea typeface="Montserrat"/>
                <a:cs typeface="Montserrat"/>
                <a:sym typeface="Montserrat"/>
              </a:rPr>
              <a:t>STATUT JURIDIQUE DU PARTENAIRE SOLARGROUP</a:t>
            </a:r>
            <a:endParaRPr b="1" sz="2600">
              <a:solidFill>
                <a:srgbClr val="2677E0"/>
              </a:solidFill>
              <a:latin typeface="Montserrat"/>
              <a:ea typeface="Montserrat"/>
              <a:cs typeface="Montserrat"/>
              <a:sym typeface="Montserrat"/>
            </a:endParaRPr>
          </a:p>
        </p:txBody>
      </p:sp>
      <p:sp>
        <p:nvSpPr>
          <p:cNvPr id="179" name="Google Shape;179;p37"/>
          <p:cNvSpPr txBox="1"/>
          <p:nvPr/>
        </p:nvSpPr>
        <p:spPr>
          <a:xfrm>
            <a:off x="289200" y="1864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N'EST PAS RESPONSABLE DES ACTIVITÉS DE LA SOCIÉTÉ</a:t>
            </a:r>
            <a:endParaRPr sz="1000">
              <a:solidFill>
                <a:srgbClr val="3F5670"/>
              </a:solidFill>
              <a:latin typeface="Montserrat Medium"/>
              <a:ea typeface="Montserrat Medium"/>
              <a:cs typeface="Montserrat Medium"/>
              <a:sym typeface="Montserrat Medium"/>
            </a:endParaRPr>
          </a:p>
        </p:txBody>
      </p:sp>
      <p:sp>
        <p:nvSpPr>
          <p:cNvPr id="180" name="Google Shape;180;p37"/>
          <p:cNvSpPr txBox="1"/>
          <p:nvPr/>
        </p:nvSpPr>
        <p:spPr>
          <a:xfrm>
            <a:off x="289200" y="3967600"/>
            <a:ext cx="8565600" cy="663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000"/>
              </a:spcAft>
              <a:buNone/>
            </a:pPr>
            <a:r>
              <a:rPr lang="ru" sz="1500">
                <a:solidFill>
                  <a:srgbClr val="3F5670"/>
                </a:solidFill>
                <a:latin typeface="Montserrat SemiBold"/>
                <a:ea typeface="Montserrat SemiBold"/>
                <a:cs typeface="Montserrat SemiBold"/>
                <a:sym typeface="Montserrat SemiBold"/>
              </a:rPr>
              <a:t>GRÂCE À CELA, LE PARTENAIRE EST LIBÉRÉ DE TOUTE RESPONSABILITÉ JURIDIQUE ET REÇOIT LÉGALEMENT SA RÉMUNÉRATION</a:t>
            </a:r>
            <a:endParaRPr sz="1500">
              <a:solidFill>
                <a:srgbClr val="3F5670"/>
              </a:solidFill>
              <a:latin typeface="Montserrat SemiBold"/>
              <a:ea typeface="Montserrat SemiBold"/>
              <a:cs typeface="Montserrat SemiBold"/>
              <a:sym typeface="Montserrat SemiBold"/>
            </a:endParaRPr>
          </a:p>
        </p:txBody>
      </p:sp>
      <p:sp>
        <p:nvSpPr>
          <p:cNvPr id="181" name="Google Shape;181;p37"/>
          <p:cNvSpPr txBox="1"/>
          <p:nvPr/>
        </p:nvSpPr>
        <p:spPr>
          <a:xfrm>
            <a:off x="289200" y="1483500"/>
            <a:ext cx="4611600" cy="3762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ru" sz="1500">
                <a:solidFill>
                  <a:srgbClr val="3F5670"/>
                </a:solidFill>
                <a:latin typeface="Montserrat"/>
                <a:ea typeface="Montserrat"/>
                <a:cs typeface="Montserrat"/>
                <a:sym typeface="Montserrat"/>
              </a:rPr>
              <a:t>LE PARTENAIRE</a:t>
            </a:r>
            <a:endParaRPr sz="1200">
              <a:solidFill>
                <a:srgbClr val="3F5670"/>
              </a:solidFill>
              <a:latin typeface="Montserrat Medium"/>
              <a:ea typeface="Montserrat Medium"/>
              <a:cs typeface="Montserrat Medium"/>
              <a:sym typeface="Montserrat Medium"/>
            </a:endParaRPr>
          </a:p>
        </p:txBody>
      </p:sp>
      <p:sp>
        <p:nvSpPr>
          <p:cNvPr id="182" name="Google Shape;182;p37"/>
          <p:cNvSpPr txBox="1"/>
          <p:nvPr/>
        </p:nvSpPr>
        <p:spPr>
          <a:xfrm>
            <a:off x="289200" y="2245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NE PEUT PAS RECEVOIR DE L'ARGENT DIRECTEMENT DES INVESTISSEURS EN SA FAVEUR</a:t>
            </a:r>
            <a:endParaRPr sz="1000">
              <a:solidFill>
                <a:srgbClr val="3F5670"/>
              </a:solidFill>
              <a:latin typeface="Montserrat Medium"/>
              <a:ea typeface="Montserrat Medium"/>
              <a:cs typeface="Montserrat Medium"/>
              <a:sym typeface="Montserrat Medium"/>
            </a:endParaRPr>
          </a:p>
        </p:txBody>
      </p:sp>
      <p:sp>
        <p:nvSpPr>
          <p:cNvPr id="183" name="Google Shape;183;p37"/>
          <p:cNvSpPr txBox="1"/>
          <p:nvPr/>
        </p:nvSpPr>
        <p:spPr>
          <a:xfrm>
            <a:off x="289200" y="2626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N'EST PAS UN EMPLOYÉ DE SOLARGROUP</a:t>
            </a:r>
            <a:endParaRPr sz="1000">
              <a:solidFill>
                <a:srgbClr val="3F5670"/>
              </a:solidFill>
              <a:latin typeface="Montserrat Medium"/>
              <a:ea typeface="Montserrat Medium"/>
              <a:cs typeface="Montserrat Medium"/>
              <a:sym typeface="Montserrat Medium"/>
            </a:endParaRPr>
          </a:p>
        </p:txBody>
      </p:sp>
      <p:sp>
        <p:nvSpPr>
          <p:cNvPr id="184" name="Google Shape;184;p37"/>
          <p:cNvSpPr txBox="1"/>
          <p:nvPr/>
        </p:nvSpPr>
        <p:spPr>
          <a:xfrm>
            <a:off x="289200" y="3007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NE PERÇOIT PAS DE SALAIRE DE LA SOCIÉTÉ</a:t>
            </a:r>
            <a:endParaRPr sz="1000">
              <a:solidFill>
                <a:srgbClr val="3F5670"/>
              </a:solidFill>
              <a:latin typeface="Montserrat Medium"/>
              <a:ea typeface="Montserrat Medium"/>
              <a:cs typeface="Montserrat Medium"/>
              <a:sym typeface="Montserrat Medium"/>
            </a:endParaRPr>
          </a:p>
        </p:txBody>
      </p:sp>
      <p:sp>
        <p:nvSpPr>
          <p:cNvPr id="185" name="Google Shape;185;p37"/>
          <p:cNvSpPr txBox="1"/>
          <p:nvPr/>
        </p:nvSpPr>
        <p:spPr>
          <a:xfrm>
            <a:off x="289200" y="3388500"/>
            <a:ext cx="6180900" cy="376200"/>
          </a:xfrm>
          <a:prstGeom prst="rect">
            <a:avLst/>
          </a:prstGeom>
          <a:noFill/>
          <a:ln>
            <a:noFill/>
          </a:ln>
        </p:spPr>
        <p:txBody>
          <a:bodyPr anchorCtr="0" anchor="t" bIns="91425" lIns="91425" spcFirstLastPara="1" rIns="91425" wrap="square" tIns="91425">
            <a:noAutofit/>
          </a:bodyPr>
          <a:lstStyle/>
          <a:p>
            <a:pPr indent="-292100" lvl="0" marL="457200" rtl="0" algn="l">
              <a:lnSpc>
                <a:spcPct val="100000"/>
              </a:lnSpc>
              <a:spcBef>
                <a:spcPts val="0"/>
              </a:spcBef>
              <a:spcAft>
                <a:spcPts val="0"/>
              </a:spcAft>
              <a:buClr>
                <a:srgbClr val="3F5670"/>
              </a:buClr>
              <a:buSzPts val="1000"/>
              <a:buFont typeface="Montserrat Medium"/>
              <a:buChar char="●"/>
            </a:pPr>
            <a:r>
              <a:rPr lang="ru" sz="1000">
                <a:solidFill>
                  <a:srgbClr val="3F5670"/>
                </a:solidFill>
                <a:latin typeface="Montserrat Medium"/>
                <a:ea typeface="Montserrat Medium"/>
                <a:cs typeface="Montserrat Medium"/>
                <a:sym typeface="Montserrat Medium"/>
              </a:rPr>
              <a:t>N'EST PAS UNE PERSONNE AUTORISÉE À OUVRIR DES SUCCURSALES ET DES REPRÉSENTATIONS DE LA SOCIÉTÉ</a:t>
            </a:r>
            <a:endParaRPr sz="1000">
              <a:solidFill>
                <a:srgbClr val="3F5670"/>
              </a:solidFill>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38"/>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RÉGULATION DES RELATIONS ENTRE LES PARTENAIRES ET SOLARGROUP</a:t>
            </a:r>
            <a:endParaRPr b="1" sz="2600">
              <a:solidFill>
                <a:srgbClr val="3F5670"/>
              </a:solidFill>
              <a:latin typeface="Montserrat"/>
              <a:ea typeface="Montserrat"/>
              <a:cs typeface="Montserrat"/>
              <a:sym typeface="Montserrat"/>
            </a:endParaRPr>
          </a:p>
        </p:txBody>
      </p:sp>
      <p:pic>
        <p:nvPicPr>
          <p:cNvPr id="191" name="Google Shape;191;p38"/>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192" name="Google Shape;192;p38"/>
          <p:cNvSpPr txBox="1"/>
          <p:nvPr/>
        </p:nvSpPr>
        <p:spPr>
          <a:xfrm>
            <a:off x="289200" y="2236288"/>
            <a:ext cx="5233200" cy="1477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ru" sz="1500">
                <a:solidFill>
                  <a:srgbClr val="3F5670"/>
                </a:solidFill>
                <a:latin typeface="Montserrat"/>
                <a:ea typeface="Montserrat"/>
                <a:cs typeface="Montserrat"/>
                <a:sym typeface="Montserrat"/>
              </a:rPr>
              <a:t>CHAQUE PARTENAIRE SIGNE UN CONTRAT DE SERVICES POUR ATTIRER LES UTILISATEURS DU SITE WEB SOLARGROUP, SUR LA BASE DUQUEL IL REÇOIT SA RÉMUNÉRATION</a:t>
            </a:r>
            <a:endParaRPr b="1" sz="1500">
              <a:solidFill>
                <a:srgbClr val="3F5670"/>
              </a:solidFill>
              <a:latin typeface="Montserrat"/>
              <a:ea typeface="Montserrat"/>
              <a:cs typeface="Montserrat"/>
              <a:sym typeface="Montserrat"/>
            </a:endParaRPr>
          </a:p>
        </p:txBody>
      </p:sp>
      <p:pic>
        <p:nvPicPr>
          <p:cNvPr id="193" name="Google Shape;193;p38"/>
          <p:cNvPicPr preferRelativeResize="0"/>
          <p:nvPr/>
        </p:nvPicPr>
        <p:blipFill rotWithShape="1">
          <a:blip r:embed="rId4">
            <a:alphaModFix/>
          </a:blip>
          <a:srcRect b="0" l="0" r="0" t="0"/>
          <a:stretch/>
        </p:blipFill>
        <p:spPr>
          <a:xfrm>
            <a:off x="6774566" y="1803613"/>
            <a:ext cx="1656657" cy="2342835"/>
          </a:xfrm>
          <a:prstGeom prst="rect">
            <a:avLst/>
          </a:prstGeom>
          <a:noFill/>
          <a:ln>
            <a:noFill/>
          </a:ln>
          <a:effectLst>
            <a:outerShdw blurRad="85725" rotWithShape="0" algn="bl" dir="5400000" dist="28575">
              <a:srgbClr val="000000">
                <a:alpha val="50000"/>
              </a:srgbClr>
            </a:outerShdw>
          </a:effectLst>
        </p:spPr>
      </p:pic>
      <p:pic>
        <p:nvPicPr>
          <p:cNvPr id="194" name="Google Shape;194;p38"/>
          <p:cNvPicPr preferRelativeResize="0"/>
          <p:nvPr/>
        </p:nvPicPr>
        <p:blipFill rotWithShape="1">
          <a:blip r:embed="rId5">
            <a:alphaModFix/>
          </a:blip>
          <a:srcRect b="0" l="0" r="0" t="-1389"/>
          <a:stretch/>
        </p:blipFill>
        <p:spPr>
          <a:xfrm>
            <a:off x="5843392" y="2061754"/>
            <a:ext cx="1656657" cy="2342835"/>
          </a:xfrm>
          <a:prstGeom prst="rect">
            <a:avLst/>
          </a:prstGeom>
          <a:noFill/>
          <a:ln>
            <a:noFill/>
          </a:ln>
          <a:effectLst>
            <a:outerShdw blurRad="142875" rotWithShape="0" algn="bl" dir="5400000" dist="3810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39"/>
          <p:cNvSpPr txBox="1"/>
          <p:nvPr/>
        </p:nvSpPr>
        <p:spPr>
          <a:xfrm>
            <a:off x="289200" y="459650"/>
            <a:ext cx="8565600" cy="914100"/>
          </a:xfrm>
          <a:prstGeom prst="rect">
            <a:avLst/>
          </a:prstGeom>
          <a:noFill/>
          <a:ln>
            <a:noFill/>
          </a:ln>
        </p:spPr>
        <p:txBody>
          <a:bodyPr anchorCtr="0" anchor="t" bIns="50800" lIns="50800" spcFirstLastPara="1" rIns="50800" wrap="square" tIns="50800">
            <a:noAutofit/>
          </a:bodyPr>
          <a:lstStyle/>
          <a:p>
            <a:pPr indent="0" lvl="0" marL="0" rtl="0" algn="ctr">
              <a:lnSpc>
                <a:spcPct val="115000"/>
              </a:lnSpc>
              <a:spcBef>
                <a:spcPts val="0"/>
              </a:spcBef>
              <a:spcAft>
                <a:spcPts val="0"/>
              </a:spcAft>
              <a:buClr>
                <a:schemeClr val="dk1"/>
              </a:buClr>
              <a:buSzPts val="1100"/>
              <a:buFont typeface="Arial"/>
              <a:buNone/>
            </a:pPr>
            <a:r>
              <a:rPr b="1" lang="ru" sz="2600">
                <a:solidFill>
                  <a:srgbClr val="2677E0"/>
                </a:solidFill>
                <a:latin typeface="Montserrat"/>
                <a:ea typeface="Montserrat"/>
                <a:cs typeface="Montserrat"/>
                <a:sym typeface="Montserrat"/>
              </a:rPr>
              <a:t>RÉGULATION DES RELATIONS ENTRE LES PARTENAIRES ET SOLARGROUP</a:t>
            </a:r>
            <a:endParaRPr b="1" sz="2600">
              <a:solidFill>
                <a:srgbClr val="3F5670"/>
              </a:solidFill>
              <a:latin typeface="Montserrat"/>
              <a:ea typeface="Montserrat"/>
              <a:cs typeface="Montserrat"/>
              <a:sym typeface="Montserrat"/>
            </a:endParaRPr>
          </a:p>
        </p:txBody>
      </p:sp>
      <p:pic>
        <p:nvPicPr>
          <p:cNvPr id="200" name="Google Shape;200;p39"/>
          <p:cNvPicPr preferRelativeResize="0"/>
          <p:nvPr/>
        </p:nvPicPr>
        <p:blipFill>
          <a:blip r:embed="rId3">
            <a:alphaModFix/>
          </a:blip>
          <a:stretch>
            <a:fillRect/>
          </a:stretch>
        </p:blipFill>
        <p:spPr>
          <a:xfrm>
            <a:off x="3968025" y="4693825"/>
            <a:ext cx="1207949" cy="262000"/>
          </a:xfrm>
          <a:prstGeom prst="rect">
            <a:avLst/>
          </a:prstGeom>
          <a:noFill/>
          <a:ln>
            <a:noFill/>
          </a:ln>
        </p:spPr>
      </p:pic>
      <p:sp>
        <p:nvSpPr>
          <p:cNvPr id="201" name="Google Shape;201;p39"/>
          <p:cNvSpPr txBox="1"/>
          <p:nvPr/>
        </p:nvSpPr>
        <p:spPr>
          <a:xfrm>
            <a:off x="771600" y="1530100"/>
            <a:ext cx="7600800" cy="415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ru" sz="1500">
                <a:solidFill>
                  <a:srgbClr val="3F5670"/>
                </a:solidFill>
                <a:latin typeface="Montserrat"/>
                <a:ea typeface="Montserrat"/>
                <a:cs typeface="Montserrat"/>
                <a:sym typeface="Montserrat"/>
              </a:rPr>
              <a:t>LE CONTRAT DONNE LE DROIT AU PARTENAIRE :</a:t>
            </a:r>
            <a:endParaRPr b="1" sz="1500">
              <a:solidFill>
                <a:srgbClr val="3F5670"/>
              </a:solidFill>
              <a:latin typeface="Montserrat"/>
              <a:ea typeface="Montserrat"/>
              <a:cs typeface="Montserrat"/>
              <a:sym typeface="Montserrat"/>
            </a:endParaRPr>
          </a:p>
        </p:txBody>
      </p:sp>
      <p:sp>
        <p:nvSpPr>
          <p:cNvPr id="202" name="Google Shape;202;p39"/>
          <p:cNvSpPr txBox="1"/>
          <p:nvPr/>
        </p:nvSpPr>
        <p:spPr>
          <a:xfrm>
            <a:off x="767724" y="2854675"/>
            <a:ext cx="21966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D’INFORMER SUR LE PROJET SOLARGROUP</a:t>
            </a:r>
            <a:endParaRPr>
              <a:solidFill>
                <a:srgbClr val="3F5670"/>
              </a:solidFill>
              <a:latin typeface="Montserrat Medium"/>
              <a:ea typeface="Montserrat Medium"/>
              <a:cs typeface="Montserrat Medium"/>
              <a:sym typeface="Montserrat Medium"/>
            </a:endParaRPr>
          </a:p>
        </p:txBody>
      </p:sp>
      <p:sp>
        <p:nvSpPr>
          <p:cNvPr id="203" name="Google Shape;203;p39"/>
          <p:cNvSpPr txBox="1"/>
          <p:nvPr/>
        </p:nvSpPr>
        <p:spPr>
          <a:xfrm>
            <a:off x="3368275" y="2854664"/>
            <a:ext cx="23400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DE PARTICIPER À DES ACTIVITÉS DE MARKETING</a:t>
            </a:r>
            <a:endParaRPr>
              <a:solidFill>
                <a:srgbClr val="3F5670"/>
              </a:solidFill>
              <a:latin typeface="Montserrat Medium"/>
              <a:ea typeface="Montserrat Medium"/>
              <a:cs typeface="Montserrat Medium"/>
              <a:sym typeface="Montserrat Medium"/>
            </a:endParaRPr>
          </a:p>
        </p:txBody>
      </p:sp>
      <p:sp>
        <p:nvSpPr>
          <p:cNvPr id="204" name="Google Shape;204;p39"/>
          <p:cNvSpPr txBox="1"/>
          <p:nvPr/>
        </p:nvSpPr>
        <p:spPr>
          <a:xfrm>
            <a:off x="6038450" y="2854675"/>
            <a:ext cx="2486700" cy="668700"/>
          </a:xfrm>
          <a:prstGeom prst="rect">
            <a:avLst/>
          </a:prstGeom>
          <a:noFill/>
          <a:ln>
            <a:noFill/>
          </a:ln>
        </p:spPr>
        <p:txBody>
          <a:bodyPr anchorCtr="0" anchor="t" bIns="91425" lIns="91425" spcFirstLastPara="1" rIns="91425" wrap="square" tIns="91425">
            <a:noAutofit/>
          </a:bodyPr>
          <a:lstStyle/>
          <a:p>
            <a:pPr indent="0" lvl="0" marL="0" rtl="0" algn="ctr">
              <a:lnSpc>
                <a:spcPct val="110000"/>
              </a:lnSpc>
              <a:spcBef>
                <a:spcPts val="0"/>
              </a:spcBef>
              <a:spcAft>
                <a:spcPts val="1000"/>
              </a:spcAft>
              <a:buNone/>
            </a:pPr>
            <a:r>
              <a:rPr lang="ru">
                <a:solidFill>
                  <a:srgbClr val="3F5670"/>
                </a:solidFill>
                <a:latin typeface="Montserrat Medium"/>
                <a:ea typeface="Montserrat Medium"/>
                <a:cs typeface="Montserrat Medium"/>
                <a:sym typeface="Montserrat Medium"/>
              </a:rPr>
              <a:t>DE RECEVOIR DES RÉMUNÉRATIONS DE LA SOCIÉTÉ</a:t>
            </a:r>
            <a:endParaRPr>
              <a:solidFill>
                <a:srgbClr val="3F5670"/>
              </a:solidFill>
              <a:latin typeface="Montserrat Medium"/>
              <a:ea typeface="Montserrat Medium"/>
              <a:cs typeface="Montserrat Medium"/>
              <a:sym typeface="Montserrat Medium"/>
            </a:endParaRPr>
          </a:p>
        </p:txBody>
      </p:sp>
      <p:pic>
        <p:nvPicPr>
          <p:cNvPr id="205" name="Google Shape;205;p39"/>
          <p:cNvPicPr preferRelativeResize="0"/>
          <p:nvPr/>
        </p:nvPicPr>
        <p:blipFill>
          <a:blip r:embed="rId4">
            <a:alphaModFix/>
          </a:blip>
          <a:stretch>
            <a:fillRect/>
          </a:stretch>
        </p:blipFill>
        <p:spPr>
          <a:xfrm>
            <a:off x="1689750" y="2174813"/>
            <a:ext cx="495925" cy="495925"/>
          </a:xfrm>
          <a:prstGeom prst="rect">
            <a:avLst/>
          </a:prstGeom>
          <a:noFill/>
          <a:ln>
            <a:noFill/>
          </a:ln>
        </p:spPr>
      </p:pic>
      <p:pic>
        <p:nvPicPr>
          <p:cNvPr id="206" name="Google Shape;206;p39"/>
          <p:cNvPicPr preferRelativeResize="0"/>
          <p:nvPr/>
        </p:nvPicPr>
        <p:blipFill>
          <a:blip r:embed="rId4">
            <a:alphaModFix/>
          </a:blip>
          <a:stretch>
            <a:fillRect/>
          </a:stretch>
        </p:blipFill>
        <p:spPr>
          <a:xfrm>
            <a:off x="4290313" y="2174813"/>
            <a:ext cx="495925" cy="495925"/>
          </a:xfrm>
          <a:prstGeom prst="rect">
            <a:avLst/>
          </a:prstGeom>
          <a:noFill/>
          <a:ln>
            <a:noFill/>
          </a:ln>
        </p:spPr>
      </p:pic>
      <p:pic>
        <p:nvPicPr>
          <p:cNvPr id="207" name="Google Shape;207;p39"/>
          <p:cNvPicPr preferRelativeResize="0"/>
          <p:nvPr/>
        </p:nvPicPr>
        <p:blipFill>
          <a:blip r:embed="rId4">
            <a:alphaModFix/>
          </a:blip>
          <a:stretch>
            <a:fillRect/>
          </a:stretch>
        </p:blipFill>
        <p:spPr>
          <a:xfrm>
            <a:off x="6958313" y="2174813"/>
            <a:ext cx="495925" cy="495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