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0">
          <p15:clr>
            <a:srgbClr val="747775"/>
          </p15:clr>
        </p15:guide>
        <p15:guide id="2" pos="2880">
          <p15:clr>
            <a:srgbClr val="747775"/>
          </p15:clr>
        </p15:guide>
        <p15:guide id="3" orient="horz" pos="718">
          <p15:clr>
            <a:srgbClr val="747775"/>
          </p15:clr>
        </p15:guide>
        <p15:guide id="4" orient="horz" pos="1247">
          <p15:clr>
            <a:srgbClr val="747775"/>
          </p15:clr>
        </p15:guide>
        <p15:guide id="5" orient="horz" pos="2395">
          <p15:clr>
            <a:srgbClr val="747775"/>
          </p15:clr>
        </p15:guide>
        <p15:guide id="6" orient="horz" pos="2769">
          <p15:clr>
            <a:srgbClr val="747775"/>
          </p15:clr>
        </p15:guide>
        <p15:guide id="7" orient="horz" pos="291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0" orient="horz"/>
        <p:guide pos="2880"/>
        <p:guide pos="718" orient="horz"/>
        <p:guide pos="1247" orient="horz"/>
        <p:guide pos="2395" orient="horz"/>
        <p:guide pos="2769" orient="horz"/>
        <p:guide pos="291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0ca36780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0ca36780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0ca36780d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0ca36780d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Važno je razumjeti da tvrtka SOLARGROUP unutar projekta "Duyunov Motori", ne trguje vrijednosnim papirima, iako će to možda učiniti u budućnosti. Stoga sada tvrtki i njenim partnerima nije potreban poseban status ovlaštenog sudionika na tržištu vrijednosnih papira. Bavimo se privlačenjem ulaganja u projekte koristeći mehanizam crowdinvestinga.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0ca36780d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0ca36780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Aktivnosti naše tvrtke su potpuno legalne. Ima sve potrebne pravne osnove - sada ih vidite na svom ekranu.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0ca36780d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0ca36780d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0ca36780d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e0ca36780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Tvrtka SOLARGROUP brižno brine ne samo o unapređenju internih procesa tvrtke, već i o vanjskim čimbenicima i uvjetima za obavljanje naše djelatnosti.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SOLARGROUP je međunarodna tvrtka koja ujedinjuje ljude diljem svijeta, unatoč geografskim granicama i političkim odnosima.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Oduvijek nam je bilo važno stvoriti povoljne uvjete za poslovanje, transparentnost i otvorenost našeg poslovanja.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Stalno smo u potrazi za rješenjima koja nam omogućavaju da slijedimo zacrtani pravac, a jedna od takvih odluka bila je preseljenje naše tvrtke iz Republike Vanuatu, gdje je tvrtka registrirana 2017. godine, pod jurisdikciju Unije Komora od 2024. godine.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Naš tim je za to napravio sjajan posao.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0ca36780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0ca36780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Republika Vanuatu kontinuirano je pooštravala zahtjeve i uvodila nova ograničenja za poslovanje. Nadležnost u Uniji Komora daje nam priliku da poslujemo neovisno, slobodno i isplativo.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0ca36780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0ca36780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Do danas je naša tvrtka prošla sve potrebne mjere registracije u novoj jurisdikciji i dobila je posebnu međunarodnu brokersku licencu i licencu za kliring. Takva licenca omogućuje, između ostalog, izdavanje vrijednosnih papira i transakcije s njima. Tvrtka se trenutno ne bavi takvim aktivnostima, ali je to moguće u budućnosti. U skoroj budućnosti planiramo završiti sve pravne formalnosti vezane uz našu selidbu. Za ulagače i partnere ništa se neće promijeniti. SOLARGROUP ostaje ista tvrtka, samo sa promijenjenim mjestom registracije.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0ca36780d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0ca36780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Svaki ulagač potpisuje ugovor o ulaganju na osobnom računu na web stranici tvrtke SOLARGROUP. Možete ga pročitati unaprijed, a u svakom trenutku nakon potpisivanja možete pogledati ugovor na svom profilu u odjeljku "Dokumenti". Ulaganja uvijek uključuju određeni rizik. Na to također upozoravamo na našoj web stranici. Trudimo se biti maksimalno otvoreni i pošteni prema našim ulagačima i partnerima.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0ca36780d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0ca36780d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Partner je agent tvrtke koji dobrovoljno i na temelju međunarodnog prava djeluje kao savjetnik na projektu. Djeluje na temelju Direktive 86/653/EEZ o neovisnim trgovačkim zastupnicima, članka 10. i članka 11. Konvencije za zaštitu ljudskih prava i temeljnih sloboda, članka 1. Haške konvencije koja uređuje djelovanje zastupnika (agenata) u prijenosu komercijalnih ponuda nalogodavca, Konvencije UNIDROIT o postupku sklapanja ugovora i ovlastima posrednika, Konvencije Beneluksa (23.11.1973.). Ima pravo na zakonsku naknadu za širenje informacija o tvrtki.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0ca36780d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0ca36780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Partner ništa ne prodaje niti se bavi trgovinom vrijednosnim papirima. Također nije zaposlenik niti službeno lice tvrtke. Partner ne može primati novac izravno od ulagača projekta u svoju korist ili u korist tvrtke SOLARGROUP. Sredstva ulagača idu direktno u tvrtku, a zatim tvrtka partneru isplaćuje naknadu.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Svaki partner djeluje na temelju vlastitih interesa i mogućnosti primanja partnerske nagrade. Partner se ovom aktivnošću bavi svojom voljom i na dobrovoljnoj osnovi, kao i na temelju Direktive o neovisnim trgovačkim zastupnicima, članka 10. i članka 11. Konvencije za zaštitu ljudskih prava i temeljnih sloboda, članka 1. Haške konvencije koja regulira djelovanje agenata u prijenosu komercijalnih ponuda nalogodavca i drugih međunarodnih dokumenata.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Zahvaljujući svemu tome, partner se oslobađa pravne odgovornosti i zakonito prima svoju naknadu.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0ca36780d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0ca36780d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Odnos između partnera i tvrtke uređen je ugovorom koji je dostupan na osobnom računu na web stranici tvrtke SOLARGROUP.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0ca36780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0ca36780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Ugovor partneru daje pravo da na različite načine informira ljude o projektu, pruža konzultacije i sudjeluje u marketinškim događajima.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 4">
  <p:cSld name="TITLE_AND_BODY_7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 5">
  <p:cSld name="TITLE_AND_BODY_8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" name="Google Shape;7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TITLE_AND_BOD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hyperlink" Target="https://cdn.solargroup.pro/e6c7170a-1806-4cc7-8f5c-91314f50db8f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5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1"/>
          <p:cNvSpPr txBox="1"/>
          <p:nvPr/>
        </p:nvSpPr>
        <p:spPr>
          <a:xfrm>
            <a:off x="0" y="146355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2678E0"/>
                </a:solidFill>
                <a:latin typeface="Montserrat"/>
                <a:ea typeface="Montserrat"/>
                <a:cs typeface="Montserrat"/>
                <a:sym typeface="Montserrat"/>
              </a:rPr>
              <a:t>PRAVNI ASPEKTI </a:t>
            </a:r>
            <a:endParaRPr b="1" sz="40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U RADU TVRTKE </a:t>
            </a:r>
            <a:endParaRPr b="1" sz="40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SOLARGROUP</a:t>
            </a:r>
            <a:endParaRPr b="1" sz="40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SOLARGROUP I TRŽIŠTE VRIJEDNOSNIH PAPIRA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0"/>
          <p:cNvSpPr txBox="1"/>
          <p:nvPr/>
        </p:nvSpPr>
        <p:spPr>
          <a:xfrm>
            <a:off x="865725" y="1846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SOLARGROUP SE BAVI PRIVLAČENJEM ULAGANJA U PROJEKTE KORIŠTENJEM MEHANIZMA CROWDINVESTING-A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40"/>
          <p:cNvSpPr/>
          <p:nvPr/>
        </p:nvSpPr>
        <p:spPr>
          <a:xfrm>
            <a:off x="348450" y="1847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16" name="Google Shape;216;p40"/>
          <p:cNvSpPr/>
          <p:nvPr/>
        </p:nvSpPr>
        <p:spPr>
          <a:xfrm rot="5400000">
            <a:off x="456350" y="1961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865725" y="2608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SOLARGROUP NE TRGUJE VRIJEDNOSNIM PAPIRIMA, STOGA MU NIJE POTREBAN STATUS OVLAŠTENOG SUDIONIKA NA TRŽIŠTU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40"/>
          <p:cNvSpPr/>
          <p:nvPr/>
        </p:nvSpPr>
        <p:spPr>
          <a:xfrm>
            <a:off x="348450" y="2609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19" name="Google Shape;219;p40"/>
          <p:cNvSpPr/>
          <p:nvPr/>
        </p:nvSpPr>
        <p:spPr>
          <a:xfrm rot="5400000">
            <a:off x="456350" y="2723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0"/>
          <p:cNvSpPr txBox="1"/>
          <p:nvPr/>
        </p:nvSpPr>
        <p:spPr>
          <a:xfrm>
            <a:off x="865725" y="3370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PARTNERI TVRTKE SOLARGROUP NISU OVLAŠTENI BROKERI, ZA NJIHOVE AKTIVNOSTI NIJE POTREBNA LICENCA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1" name="Google Shape;221;p40"/>
          <p:cNvSpPr/>
          <p:nvPr/>
        </p:nvSpPr>
        <p:spPr>
          <a:xfrm>
            <a:off x="348450" y="3371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22" name="Google Shape;222;p40"/>
          <p:cNvSpPr/>
          <p:nvPr/>
        </p:nvSpPr>
        <p:spPr>
          <a:xfrm rot="5400000">
            <a:off x="456350" y="3485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/>
        </p:nvSpPr>
        <p:spPr>
          <a:xfrm>
            <a:off x="289200" y="4138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PRAVNI OSNOVI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AKTIVNOSTI TVRTKE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1"/>
          <p:cNvSpPr txBox="1"/>
          <p:nvPr/>
        </p:nvSpPr>
        <p:spPr>
          <a:xfrm>
            <a:off x="311200" y="1452238"/>
            <a:ext cx="8232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AKTIVNOSTI TVRTKE I NAŠIH PARTNERA SU U POTPUNOSTI U SKLADU SA ZAKONOM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41"/>
          <p:cNvSpPr/>
          <p:nvPr/>
        </p:nvSpPr>
        <p:spPr>
          <a:xfrm>
            <a:off x="659937" y="3015388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41"/>
          <p:cNvSpPr/>
          <p:nvPr/>
        </p:nvSpPr>
        <p:spPr>
          <a:xfrm>
            <a:off x="659724" y="2218750"/>
            <a:ext cx="8191500" cy="7359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41"/>
          <p:cNvSpPr/>
          <p:nvPr/>
        </p:nvSpPr>
        <p:spPr>
          <a:xfrm>
            <a:off x="663244" y="3809569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41"/>
          <p:cNvSpPr/>
          <p:nvPr/>
        </p:nvSpPr>
        <p:spPr>
          <a:xfrm>
            <a:off x="289200" y="221870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4" name="Google Shape;234;p41"/>
          <p:cNvSpPr txBox="1"/>
          <p:nvPr/>
        </p:nvSpPr>
        <p:spPr>
          <a:xfrm>
            <a:off x="1172950" y="2449275"/>
            <a:ext cx="75228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POVELJA O EKONOMSKIM PRAVIMA I ODGOVORNOSTIMA DRŽAVA USVOJENA REZOLUCIJOM OPĆE SKUPŠTINE UN-A 3281 (XXIX) OD 12. PROSINCA 1974.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5" name="Google Shape;235;p41"/>
          <p:cNvSpPr/>
          <p:nvPr/>
        </p:nvSpPr>
        <p:spPr>
          <a:xfrm>
            <a:off x="289273" y="3012067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41"/>
          <p:cNvSpPr txBox="1"/>
          <p:nvPr/>
        </p:nvSpPr>
        <p:spPr>
          <a:xfrm>
            <a:off x="1176467" y="4051825"/>
            <a:ext cx="7482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INTERNI OSNIVAČKI AKTI DRUŠTVA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7" name="Google Shape;237;p41"/>
          <p:cNvSpPr/>
          <p:nvPr/>
        </p:nvSpPr>
        <p:spPr>
          <a:xfrm>
            <a:off x="291728" y="380624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41"/>
          <p:cNvSpPr txBox="1"/>
          <p:nvPr/>
        </p:nvSpPr>
        <p:spPr>
          <a:xfrm>
            <a:off x="1172950" y="3125043"/>
            <a:ext cx="72858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MEĐUNARODNA BROKERSKA LICENCA I LICENCA ZA KLIRING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291727" y="2355449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0" name="Google Shape;240;p41"/>
          <p:cNvSpPr txBox="1"/>
          <p:nvPr/>
        </p:nvSpPr>
        <p:spPr>
          <a:xfrm>
            <a:off x="289201" y="3152067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1" name="Google Shape;241;p41"/>
          <p:cNvSpPr txBox="1"/>
          <p:nvPr/>
        </p:nvSpPr>
        <p:spPr>
          <a:xfrm>
            <a:off x="289201" y="3942063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2" name="Google Shape;242;p41"/>
          <p:cNvSpPr txBox="1"/>
          <p:nvPr/>
        </p:nvSpPr>
        <p:spPr>
          <a:xfrm>
            <a:off x="289200" y="1758700"/>
            <a:ext cx="334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 txBox="1"/>
          <p:nvPr/>
        </p:nvSpPr>
        <p:spPr>
          <a:xfrm>
            <a:off x="673000" y="2224438"/>
            <a:ext cx="769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PITANJA I ODGOVORI</a:t>
            </a:r>
            <a:endParaRPr sz="4000"/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2"/>
          <p:cNvSpPr txBox="1"/>
          <p:nvPr/>
        </p:nvSpPr>
        <p:spPr>
          <a:xfrm>
            <a:off x="289200" y="32896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2017. — REGISTRACIJA U REPUBLICI VANUATU.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32"/>
          <p:cNvSpPr txBox="1"/>
          <p:nvPr/>
        </p:nvSpPr>
        <p:spPr>
          <a:xfrm>
            <a:off x="289200" y="448675"/>
            <a:ext cx="8565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77E0"/>
              </a:buClr>
              <a:buSzPts val="8000"/>
              <a:buFont typeface="Helvetica Neue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MJESTO REGISTRACIJE TVRTKE SOLARGROUP</a:t>
            </a:r>
            <a:endParaRPr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32"/>
          <p:cNvSpPr txBox="1"/>
          <p:nvPr/>
        </p:nvSpPr>
        <p:spPr>
          <a:xfrm>
            <a:off x="289200" y="35944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2024. — PROMJENA NADLEŽNOSTI NA UNIJU KOMORA.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32"/>
          <p:cNvSpPr txBox="1"/>
          <p:nvPr/>
        </p:nvSpPr>
        <p:spPr>
          <a:xfrm>
            <a:off x="289200" y="38992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RAZLOG — PRIVLAČNIJI UVJETI ZA POSLOVANJE U OKVIRU STRATEGIJE DALJNJEG RAZVOJA TVRTKE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1" name="Google Shape;1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9437" y="823526"/>
            <a:ext cx="3585126" cy="256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3"/>
          <p:cNvSpPr txBox="1"/>
          <p:nvPr/>
        </p:nvSpPr>
        <p:spPr>
          <a:xfrm>
            <a:off x="289200" y="447500"/>
            <a:ext cx="856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ZAŠTO KOMORI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33"/>
          <p:cNvSpPr txBox="1"/>
          <p:nvPr/>
        </p:nvSpPr>
        <p:spPr>
          <a:xfrm>
            <a:off x="484790" y="2702275"/>
            <a:ext cx="30501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PRAVNI UVJETI I ŠIROKE MOGUĆNOSTI ZA CROWDINVESTING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33"/>
          <p:cNvSpPr txBox="1"/>
          <p:nvPr/>
        </p:nvSpPr>
        <p:spPr>
          <a:xfrm>
            <a:off x="3368275" y="2702264"/>
            <a:ext cx="234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MAKSIMALNA EKONOMSKA EFIKASNOST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33"/>
          <p:cNvSpPr txBox="1"/>
          <p:nvPr/>
        </p:nvSpPr>
        <p:spPr>
          <a:xfrm>
            <a:off x="5691925" y="2702275"/>
            <a:ext cx="28845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MOGUĆNOST LEGALNOG PRIHVAĆANJA INVESTICIJA ŠIROM SVIJETA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1" name="Google Shape;1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942" y="1944413"/>
            <a:ext cx="603793" cy="65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092" y="1944413"/>
            <a:ext cx="590294" cy="6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1513" y="1944413"/>
            <a:ext cx="685301" cy="6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SOLARGROUP LICENCA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 txBox="1"/>
          <p:nvPr/>
        </p:nvSpPr>
        <p:spPr>
          <a:xfrm>
            <a:off x="289200" y="2123200"/>
            <a:ext cx="5604600" cy="19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TVRTKA IMA MEĐUNARODNU BROKERSKU LICENCU I LICENCU ZA KLIRING BR. L15658/SG OD 1. OŽUJKA 2024. GODINE KOJU JE IZDALA FINANCIJSKA UPRAVA AUTONOMNOG OTOKA ANJOUANA PREMA VLADINOJ ODREDBI BR. 005 2005</a:t>
            </a:r>
            <a:endParaRPr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4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6276353" y="1382042"/>
            <a:ext cx="2252851" cy="3186002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REGULACIJA ODNOSA IZMEĐU ULAGAČA PROJEKTA I TVRTKE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5"/>
          <p:cNvSpPr txBox="1"/>
          <p:nvPr/>
        </p:nvSpPr>
        <p:spPr>
          <a:xfrm>
            <a:off x="289200" y="1868632"/>
            <a:ext cx="52332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SVAKI ULAGAČ POTPISUJE (PRIHVAĆA) UGOVOR O ULAGANJU NA OSOBNOM RAČUNU</a:t>
            </a:r>
            <a:endParaRPr b="1" sz="15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4566" y="1803613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60" name="Google Shape;1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392" y="2061754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  <p:sp>
        <p:nvSpPr>
          <p:cNvPr id="161" name="Google Shape;161;p35"/>
          <p:cNvSpPr txBox="1"/>
          <p:nvPr/>
        </p:nvSpPr>
        <p:spPr>
          <a:xfrm>
            <a:off x="289200" y="2783031"/>
            <a:ext cx="5233200" cy="11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 SLUŽBENOJ WEB STRANICI TVRTKE U OTVORENOM PRISTUPU OBJAVLJENE SU INFORMACIJE </a:t>
            </a:r>
            <a:r>
              <a:rPr lang="ru" sz="1500" u="sng">
                <a:solidFill>
                  <a:srgbClr val="2677E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 MOGUĆIM RIZICIMA ULAGANJA</a:t>
            </a:r>
            <a:endParaRPr b="1" sz="15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6"/>
          <p:cNvPicPr preferRelativeResize="0"/>
          <p:nvPr/>
        </p:nvPicPr>
        <p:blipFill rotWithShape="1">
          <a:blip r:embed="rId3">
            <a:alphaModFix amt="27000"/>
          </a:blip>
          <a:srcRect b="-46355" l="-10914" r="-10902" t="-10409"/>
          <a:stretch/>
        </p:blipFill>
        <p:spPr>
          <a:xfrm>
            <a:off x="1012230" y="1264100"/>
            <a:ext cx="7119539" cy="35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6"/>
          <p:cNvSpPr txBox="1"/>
          <p:nvPr/>
        </p:nvSpPr>
        <p:spPr>
          <a:xfrm>
            <a:off x="433800" y="1781175"/>
            <a:ext cx="82764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PARTNER JE AGENT TVRTKE KOJI DOBROVOLJNO I NA TEMELJU MEĐUNARODNOG ZAKONODAVSTVA DJELUJE KAO SAVJETNIK NA PROJEKTU</a:t>
            </a:r>
            <a:endParaRPr b="1" sz="21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PRAVNI STATUS PARTNERA TVRTKE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6"/>
          <p:cNvSpPr txBox="1"/>
          <p:nvPr/>
        </p:nvSpPr>
        <p:spPr>
          <a:xfrm>
            <a:off x="289200" y="3586600"/>
            <a:ext cx="85656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 DISTRIBUCIJU INFORMACIJA O TVRTKI DOBIVA NOVČANU NAGRADU U SKLADU SA ZAKONOM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/>
          <p:nvPr/>
        </p:nvSpPr>
        <p:spPr>
          <a:xfrm>
            <a:off x="289200" y="1483500"/>
            <a:ext cx="6180900" cy="24840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76" name="Google Shape;176;p37"/>
          <p:cNvPicPr preferRelativeResize="0"/>
          <p:nvPr/>
        </p:nvPicPr>
        <p:blipFill rotWithShape="1">
          <a:blip r:embed="rId3">
            <a:alphaModFix/>
          </a:blip>
          <a:srcRect b="0" l="8130" r="0" t="0"/>
          <a:stretch/>
        </p:blipFill>
        <p:spPr>
          <a:xfrm>
            <a:off x="6470100" y="1185050"/>
            <a:ext cx="2291451" cy="29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7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PRAVNI STATUS PARTNERA TVRTKE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7"/>
          <p:cNvSpPr txBox="1"/>
          <p:nvPr/>
        </p:nvSpPr>
        <p:spPr>
          <a:xfrm>
            <a:off x="289200" y="1864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NIJE ODGOVORAN ZA AKTIVNOSTI TVRTKE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37"/>
          <p:cNvSpPr txBox="1"/>
          <p:nvPr/>
        </p:nvSpPr>
        <p:spPr>
          <a:xfrm>
            <a:off x="289200" y="3967600"/>
            <a:ext cx="85656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ZAHVALJUJUĆI TOME PARTNER JE OSLOBOĐEN OD ZAKONSKE ODGOVORNOSTI I ZAKONITO PRIMA SVOJU NAGRADU</a:t>
            </a:r>
            <a:endParaRPr sz="1500">
              <a:solidFill>
                <a:srgbClr val="3F56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37"/>
          <p:cNvSpPr txBox="1"/>
          <p:nvPr/>
        </p:nvSpPr>
        <p:spPr>
          <a:xfrm>
            <a:off x="289200" y="1483500"/>
            <a:ext cx="46116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PARTNER  </a:t>
            </a:r>
            <a:endParaRPr sz="12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37"/>
          <p:cNvSpPr txBox="1"/>
          <p:nvPr/>
        </p:nvSpPr>
        <p:spPr>
          <a:xfrm>
            <a:off x="289200" y="2245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 MOŽE PRIMITI NOVAC OD ULAGAČA ZA SVOJE POGODNOSTI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289200" y="2626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NIJE ZAPOSLENIK TVRTKE SOLARGROUP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289200" y="3007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 PRIMA PLAĆU OD TVRTKE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289200" y="3388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NIJE OVLAŠTENA OSOBA U POGLEDU OTVARANJA PODRUŽNICA I PREDSTAVNIŠTVA TVRTKE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REGULIRANJE ODNOSA IZMEĐU PARTNERA I TVRTKE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 txBox="1"/>
          <p:nvPr/>
        </p:nvSpPr>
        <p:spPr>
          <a:xfrm>
            <a:off x="289200" y="2236288"/>
            <a:ext cx="523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SVAKI PARTNER POTPISUJE UGOVOR O PRUŽANJU USLUGA ZA PRIVLAČENJE KORISNIKA WEB STRANICE SOLARGROUP NA TEMELJU KOJEG PRIMA NAGRADU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566" y="1803613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94" name="Google Shape;194;p38"/>
          <p:cNvPicPr preferRelativeResize="0"/>
          <p:nvPr/>
        </p:nvPicPr>
        <p:blipFill rotWithShape="1">
          <a:blip r:embed="rId5">
            <a:alphaModFix/>
          </a:blip>
          <a:srcRect b="0" l="0" r="0" t="-1389"/>
          <a:stretch/>
        </p:blipFill>
        <p:spPr>
          <a:xfrm>
            <a:off x="5843392" y="2061754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REGULIRANJE ODNOSA IZMEĐU PARTNERA I TVRTKE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9"/>
          <p:cNvSpPr txBox="1"/>
          <p:nvPr/>
        </p:nvSpPr>
        <p:spPr>
          <a:xfrm>
            <a:off x="771600" y="1530100"/>
            <a:ext cx="76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UGOVOR PARTNERU DAJE SLJEDEĆA PRAVA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9"/>
          <p:cNvSpPr txBox="1"/>
          <p:nvPr/>
        </p:nvSpPr>
        <p:spPr>
          <a:xfrm>
            <a:off x="767724" y="2854675"/>
            <a:ext cx="21966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 DIJELI INFORMACIJE O PROJEKTU SOLARGROUP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39"/>
          <p:cNvSpPr txBox="1"/>
          <p:nvPr/>
        </p:nvSpPr>
        <p:spPr>
          <a:xfrm>
            <a:off x="3368275" y="2854664"/>
            <a:ext cx="234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 SUDJELUJE U MARKETINŠKIM DOGAĐAJIMA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39"/>
          <p:cNvSpPr txBox="1"/>
          <p:nvPr/>
        </p:nvSpPr>
        <p:spPr>
          <a:xfrm>
            <a:off x="6038450" y="2854675"/>
            <a:ext cx="2486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 PRIMA NAGRADE OD TVRTKE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5" name="Google Shape;2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750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