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6" r:id="rId4"/>
    <p:sldMasterId id="214748367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y="5143500" cx="9144000"/>
  <p:notesSz cx="6858000" cy="9144000"/>
  <p:embeddedFontLst>
    <p:embeddedFont>
      <p:font typeface="Montserrat SemiBold"/>
      <p:regular r:id="rId19"/>
      <p:bold r:id="rId20"/>
      <p:italic r:id="rId21"/>
      <p:boldItalic r:id="rId22"/>
    </p:embeddedFont>
    <p:embeddedFont>
      <p:font typeface="Montserrat"/>
      <p:regular r:id="rId23"/>
      <p:bold r:id="rId24"/>
      <p:italic r:id="rId25"/>
      <p:boldItalic r:id="rId26"/>
    </p:embeddedFont>
    <p:embeddedFont>
      <p:font typeface="Montserrat Medium"/>
      <p:regular r:id="rId27"/>
      <p:bold r:id="rId28"/>
      <p:italic r:id="rId29"/>
      <p:boldItalic r:id="rId30"/>
    </p:embeddedFont>
    <p:embeddedFont>
      <p:font typeface="Helvetica Neue Light"/>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510">
          <p15:clr>
            <a:srgbClr val="747775"/>
          </p15:clr>
        </p15:guide>
        <p15:guide id="2" pos="2880">
          <p15:clr>
            <a:srgbClr val="747775"/>
          </p15:clr>
        </p15:guide>
        <p15:guide id="3" orient="horz" pos="718">
          <p15:clr>
            <a:srgbClr val="747775"/>
          </p15:clr>
        </p15:guide>
        <p15:guide id="4" orient="horz" pos="1247">
          <p15:clr>
            <a:srgbClr val="747775"/>
          </p15:clr>
        </p15:guide>
        <p15:guide id="5" orient="horz" pos="2395">
          <p15:clr>
            <a:srgbClr val="747775"/>
          </p15:clr>
        </p15:guide>
        <p15:guide id="6" orient="horz" pos="2769">
          <p15:clr>
            <a:srgbClr val="747775"/>
          </p15:clr>
        </p15:guide>
        <p15:guide id="7" orient="horz" pos="2913">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510" orient="horz"/>
        <p:guide pos="2880"/>
        <p:guide pos="718" orient="horz"/>
        <p:guide pos="1247" orient="horz"/>
        <p:guide pos="2395" orient="horz"/>
        <p:guide pos="2769" orient="horz"/>
        <p:guide pos="2913"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SemiBold-bold.fntdata"/><Relationship Id="rId22" Type="http://schemas.openxmlformats.org/officeDocument/2006/relationships/font" Target="fonts/MontserratSemiBold-boldItalic.fntdata"/><Relationship Id="rId21" Type="http://schemas.openxmlformats.org/officeDocument/2006/relationships/font" Target="fonts/MontserratSemiBold-italic.fntdata"/><Relationship Id="rId24" Type="http://schemas.openxmlformats.org/officeDocument/2006/relationships/font" Target="fonts/Montserrat-bold.fntdata"/><Relationship Id="rId23" Type="http://schemas.openxmlformats.org/officeDocument/2006/relationships/font" Target="fonts/Montserrat-regular.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Montserrat-boldItalic.fntdata"/><Relationship Id="rId25" Type="http://schemas.openxmlformats.org/officeDocument/2006/relationships/font" Target="fonts/Montserrat-italic.fntdata"/><Relationship Id="rId28" Type="http://schemas.openxmlformats.org/officeDocument/2006/relationships/font" Target="fonts/MontserratMedium-bold.fntdata"/><Relationship Id="rId27" Type="http://schemas.openxmlformats.org/officeDocument/2006/relationships/font" Target="fonts/MontserratMedium-regular.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MontserratMedium-italic.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HelveticaNeueLight-regular.fntdata"/><Relationship Id="rId30" Type="http://schemas.openxmlformats.org/officeDocument/2006/relationships/font" Target="fonts/MontserratMedium-boldItalic.fntdata"/><Relationship Id="rId11" Type="http://schemas.openxmlformats.org/officeDocument/2006/relationships/slide" Target="slides/slide5.xml"/><Relationship Id="rId33" Type="http://schemas.openxmlformats.org/officeDocument/2006/relationships/font" Target="fonts/HelveticaNeueLight-italic.fntdata"/><Relationship Id="rId10" Type="http://schemas.openxmlformats.org/officeDocument/2006/relationships/slide" Target="slides/slide4.xml"/><Relationship Id="rId32" Type="http://schemas.openxmlformats.org/officeDocument/2006/relationships/font" Target="fonts/HelveticaNeueLight-bold.fntdata"/><Relationship Id="rId13" Type="http://schemas.openxmlformats.org/officeDocument/2006/relationships/slide" Target="slides/slide7.xml"/><Relationship Id="rId12" Type="http://schemas.openxmlformats.org/officeDocument/2006/relationships/slide" Target="slides/slide6.xml"/><Relationship Id="rId34" Type="http://schemas.openxmlformats.org/officeDocument/2006/relationships/font" Target="fonts/HelveticaNeueLight-boldItalic.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font" Target="fonts/MontserratSemiBold-regular.fntdata"/><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e0ca36780d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2e0ca36780d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e0ca36780d_0_2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2e0ca36780d_0_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Penting untuk diketahui bahwa SOLARGROUP tidak memperdagangkan sekuritas dalam kerangka kerja proyek "Motor Duyunov", meskipun perusahaan mungkin akan melakukannya di masa mendatang. Oleh karena itu, saat ini perusahaan dan mitranya tidak memerlukan status khusus sebagai peserta resmi di pasar sekuritas. Kami terlibat dalam menarik investasi dalam proyek-proyek melalui crowdinvesting.</a:t>
            </a:r>
            <a:endParaRPr sz="1200">
              <a:latin typeface="Montserrat"/>
              <a:ea typeface="Montserrat"/>
              <a:cs typeface="Montserrat"/>
              <a:sym typeface="Montserra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e0ca36780d_0_2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2e0ca36780d_0_2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Aktivitas perusahaan kami benar-benar sah. Seluruh aktivitas perusahaan memiliki semua dasar hukum yang diperlukan - Anda dapat melihatnya di layar Anda sekarang. </a:t>
            </a:r>
            <a:endParaRPr sz="1200">
              <a:latin typeface="Montserrat"/>
              <a:ea typeface="Montserrat"/>
              <a:cs typeface="Montserrat"/>
              <a:sym typeface="Montserra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2e0ca36780d_0_2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2e0ca36780d_0_2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e0ca36780d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e0ca36780d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SOLARGROUP berkomitmen tidak hanya untuk meningkatkan proses internal perusahaan, tetapi juga faktor eksternal, yaitu ketentuan tempat kami menjalankan bisnis.</a:t>
            </a:r>
            <a:endParaRPr sz="1200">
              <a:solidFill>
                <a:schemeClr val="dk1"/>
              </a:solidFill>
            </a:endParaRPr>
          </a:p>
          <a:p>
            <a:pPr indent="0" lvl="0" marL="0" rtl="0" algn="l">
              <a:spcBef>
                <a:spcPts val="0"/>
              </a:spcBef>
              <a:spcAft>
                <a:spcPts val="0"/>
              </a:spcAft>
              <a:buNone/>
            </a:pPr>
            <a:r>
              <a:rPr lang="ru" sz="1200">
                <a:solidFill>
                  <a:schemeClr val="dk1"/>
                </a:solidFill>
              </a:rPr>
              <a:t>SOLARGROUP merupakan sebuah perusahaan internasional yang menyatukan orang-orang di seluruh dunia, tanpa memandang batas geografis dan hubungan politik.</a:t>
            </a:r>
            <a:endParaRPr sz="1200">
              <a:solidFill>
                <a:schemeClr val="dk1"/>
              </a:solidFill>
            </a:endParaRPr>
          </a:p>
          <a:p>
            <a:pPr indent="0" lvl="0" marL="0" rtl="0" algn="l">
              <a:spcBef>
                <a:spcPts val="0"/>
              </a:spcBef>
              <a:spcAft>
                <a:spcPts val="0"/>
              </a:spcAft>
              <a:buNone/>
            </a:pPr>
            <a:r>
              <a:rPr lang="ru" sz="1200">
                <a:solidFill>
                  <a:schemeClr val="dk1"/>
                </a:solidFill>
              </a:rPr>
              <a:t>Selalu penting bagi kami untuk menciptakan ketentuan yang menguntungkan dalam menjalankan aktivitas kami, serta transparansi dan aksesibilitas bisnis kami.</a:t>
            </a:r>
            <a:endParaRPr sz="1200">
              <a:solidFill>
                <a:schemeClr val="dk1"/>
              </a:solidFill>
            </a:endParaRPr>
          </a:p>
          <a:p>
            <a:pPr indent="0" lvl="0" marL="0" rtl="0" algn="l">
              <a:spcBef>
                <a:spcPts val="0"/>
              </a:spcBef>
              <a:spcAft>
                <a:spcPts val="0"/>
              </a:spcAft>
              <a:buNone/>
            </a:pPr>
            <a:r>
              <a:rPr lang="ru" sz="1200">
                <a:solidFill>
                  <a:schemeClr val="dk1"/>
                </a:solidFill>
              </a:rPr>
              <a:t>Kami terus mencari solusi agar kami tetap berada di jalur yang benar dan salah satu solusi tersebut adalah relokasi perusahaan kami dari Republik Vanuatu, tempat perusahaan telah terdaftar sejak tahun 2017, ke yurisdiksi Perserikatan Komoro pada tahun 2024.</a:t>
            </a:r>
            <a:endParaRPr sz="1200">
              <a:solidFill>
                <a:schemeClr val="dk1"/>
              </a:solidFill>
            </a:endParaRPr>
          </a:p>
          <a:p>
            <a:pPr indent="0" lvl="0" marL="0" rtl="0" algn="l">
              <a:spcBef>
                <a:spcPts val="0"/>
              </a:spcBef>
              <a:spcAft>
                <a:spcPts val="0"/>
              </a:spcAft>
              <a:buNone/>
            </a:pPr>
            <a:r>
              <a:rPr lang="ru" sz="1200">
                <a:solidFill>
                  <a:schemeClr val="dk1"/>
                </a:solidFill>
              </a:rPr>
              <a:t>Tim kami telah melakukan banyak sekali pekerjaan untuk mewujudkan hal ini.</a:t>
            </a:r>
            <a:endParaRPr sz="1200">
              <a:solidFill>
                <a:schemeClr val="dk1"/>
              </a:solidFill>
              <a:latin typeface="Montserrat"/>
              <a:ea typeface="Montserrat"/>
              <a:cs typeface="Montserrat"/>
              <a:sym typeface="Montserra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2e0ca36780d_0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2e0ca36780d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Republik Vanuatu secara konsisten memberlakukan persyaratan yang lebih ketat dan memberlakukan pembatasan baru pada bisnis. Yurisdiksi di Perserikatan Komoro memungkinkan kami untuk melakukan bisnis secara mandiri, bebas, dan hemat biaya.</a:t>
            </a:r>
            <a:endParaRPr sz="1200">
              <a:latin typeface="Montserrat"/>
              <a:ea typeface="Montserrat"/>
              <a:cs typeface="Montserrat"/>
              <a:sym typeface="Montserra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e0ca36780d_0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e0ca36780d_0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Hingga saat ini, perusahaan kami telah menyelesaikan semua aktivitas pendaftaran yang diperlukan di yurisdiksi yang baru dan memperoleh lisensi pialang dan kliring internasional khusus. Lisensi ini memungkinkan kami untuk menerbitkan sekuritas dan melakukan transaksi menggunakan sekuritas tersebut. Saat ini, perusahaan tidak terlibat dalam aktivitas semacam itu, tetapi itu dapat terjadi dalam waktu jangka panjang. Dalam waktu sesingkat mungkin kami berencana untuk menyelesaikan semua formalitas hukum yang terkait dengan relokasi kami. Tidak akan ada yang berubah bagi para investor dan mitra kami. SOLARGROUP akan tetap menjadi perusahaan yang sama, hanya dengan tempat pendaftaran yang berubah.</a:t>
            </a:r>
            <a:endParaRPr sz="1200">
              <a:latin typeface="Montserrat"/>
              <a:ea typeface="Montserrat"/>
              <a:cs typeface="Montserrat"/>
              <a:sym typeface="Montserra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e0ca36780d_0_2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e0ca36780d_0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Setiap investor menandatangani perjanjian investasi di back office di situs web perusahaan SOLARGROUP. Anda dapat membacanya terlebih dahulu, dan juga melihat perjanjian tersebut di profil Anda, di bagian "Dokumen", kapan saja setelah penandatanganan. Investasi selalu mengandung risiko tertentu. Kami juga memperingatkan hal ini di situs web kami. Kami berusaha seterbuka dan sejujur mungkin dengan para investor dan mitra kami.</a:t>
            </a:r>
            <a:endParaRPr sz="1200">
              <a:latin typeface="Montserrat"/>
              <a:ea typeface="Montserrat"/>
              <a:cs typeface="Montserrat"/>
              <a:sym typeface="Montserra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e0ca36780d_0_2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2e0ca36780d_0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Mitra adalah agen perusahaan yang, secara sukarela dan sesuai dengan hukum internasional, bertindak sebagai konsultan dalam proyek. Mitra bertindak berdasarkan Arahan 86/653/EEC yang berkaitan dengan agen komersial independen, Pasal 10 dan Pasal 11 Konvensi Perlindungan Hak Asasi Manusia dan Kebebasan Dasar, Pasal 1 Konvensi Den Haag yang mengatur kegiatan perwakilan (agen) dalam pengalihan proposal komersial prinsipal (pemilik), Konvensi UNIDROIT mengenai prosedur untuk menyelesaikan kontrak dan wewenang perantara, Konvensi Benelux (23.11.1973). Seorang mitra berhak menerima remunerasi yang sah atas penyebaran informasi tentang perusahaan.</a:t>
            </a:r>
            <a:endParaRPr sz="1200">
              <a:latin typeface="Montserrat"/>
              <a:ea typeface="Montserrat"/>
              <a:cs typeface="Montserrat"/>
              <a:sym typeface="Montserra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e0ca36780d_0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2e0ca36780d_0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Seorang mitra tidak menjual apa pun dan tidak memperdagangkan sekuritas. Ia bukan karyawan atau pejabat perusahaan. Mitra tidak dapat menerima uang secara langsung dari investor proyek untuk kepentingannya sendiri atau untuk kepentingan SOLARGROUP. Dana investor masuk langsung ke perusahaan, dan kemudian perusahaan membayar remunerasi kepada mitra. </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ru" sz="1200">
                <a:solidFill>
                  <a:schemeClr val="dk1"/>
                </a:solidFill>
              </a:rPr>
              <a:t>Setiap mitra bertindak berdasarkan kepentingan mereka sendiri dan kemungkinan menerima remunerasi mitra. Seorang mitra terlibat dalam kegiatan ini atas kemauannya sendiri dan secara sukarela, dan juga sesuai dengan Arahan tentang Agen Komersial Independen, Pasal 10 dan Pasal 11 Konvensi Perlindungan Hak Asasi Manusia dan Kebebasan Dasar, Pasal 1 Konvensi Den Haag yang mengatur kegiatan agen ketika mentransfer proposal komersial dari prinsipal (pemilik) dan dokumen internasional lainnya.</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ru" sz="1200">
                <a:solidFill>
                  <a:schemeClr val="dk1"/>
                </a:solidFill>
              </a:rPr>
              <a:t>Dengan demikian, mitra dibebaskan dari tanggung jawab hukum dan menerima remunerasi secara sah.</a:t>
            </a:r>
            <a:endParaRPr sz="1200">
              <a:latin typeface="Montserrat"/>
              <a:ea typeface="Montserrat"/>
              <a:cs typeface="Montserrat"/>
              <a:sym typeface="Montserra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e0ca36780d_0_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2e0ca36780d_0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Hubungan antara mitra dan perusahaan diatur oleh perjanjian, yang tersedia di back office di situs web perusahaan SOLARGROUP. </a:t>
            </a:r>
            <a:endParaRPr sz="1200">
              <a:latin typeface="Montserrat"/>
              <a:ea typeface="Montserrat"/>
              <a:cs typeface="Montserrat"/>
              <a:sym typeface="Montserra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e0ca36780d_0_2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2e0ca36780d_0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Perjanjian ini memberi wewenang kepada mitra untuk menginformasikan kepada orang-orang tentang proyek dengan berbagai cara, memberikan saran, dan berpartisipasi dalam acara-acara pemasaran.</a:t>
            </a:r>
            <a:endParaRPr sz="1200">
              <a:latin typeface="Montserrat"/>
              <a:ea typeface="Montserrat"/>
              <a:cs typeface="Montserrat"/>
              <a:sym typeface="Montserra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p:cSld name="TITLE_AND_BODY_1">
    <p:spTree>
      <p:nvGrpSpPr>
        <p:cNvPr id="50" name="Shape 50"/>
        <p:cNvGrpSpPr/>
        <p:nvPr/>
      </p:nvGrpSpPr>
      <p:grpSpPr>
        <a:xfrm>
          <a:off x="0" y="0"/>
          <a:ext cx="0" cy="0"/>
          <a:chOff x="0" y="0"/>
          <a:chExt cx="0" cy="0"/>
        </a:xfrm>
      </p:grpSpPr>
      <p:sp>
        <p:nvSpPr>
          <p:cNvPr id="51" name="Google Shape;51;p13"/>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rm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52" name="Google Shape;52;p13"/>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rmAutofit lnSpcReduction="20000"/>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4">
  <p:cSld name="TITLE_AND_BODY_7">
    <p:spTree>
      <p:nvGrpSpPr>
        <p:cNvPr id="53" name="Shape 53"/>
        <p:cNvGrpSpPr/>
        <p:nvPr/>
      </p:nvGrpSpPr>
      <p:grpSpPr>
        <a:xfrm>
          <a:off x="0" y="0"/>
          <a:ext cx="0" cy="0"/>
          <a:chOff x="0" y="0"/>
          <a:chExt cx="0" cy="0"/>
        </a:xfrm>
      </p:grpSpPr>
      <p:sp>
        <p:nvSpPr>
          <p:cNvPr id="54" name="Google Shape;54;p14"/>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rm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55" name="Google Shape;55;p14"/>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rmAutofit lnSpcReduction="20000"/>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7">
  <p:cSld name="TITLE_7">
    <p:spTree>
      <p:nvGrpSpPr>
        <p:cNvPr id="56" name="Shape 56"/>
        <p:cNvGrpSpPr/>
        <p:nvPr/>
      </p:nvGrpSpPr>
      <p:grpSpPr>
        <a:xfrm>
          <a:off x="0" y="0"/>
          <a:ext cx="0" cy="0"/>
          <a:chOff x="0" y="0"/>
          <a:chExt cx="0" cy="0"/>
        </a:xfrm>
      </p:grpSpPr>
      <p:sp>
        <p:nvSpPr>
          <p:cNvPr id="57" name="Google Shape;57;p15"/>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58" name="Google Shape;58;p15"/>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9" name="Google Shape;59;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5">
  <p:cSld name="TITLE_AND_BODY_8">
    <p:spTree>
      <p:nvGrpSpPr>
        <p:cNvPr id="60" name="Shape 60"/>
        <p:cNvGrpSpPr/>
        <p:nvPr/>
      </p:nvGrpSpPr>
      <p:grpSpPr>
        <a:xfrm>
          <a:off x="0" y="0"/>
          <a:ext cx="0" cy="0"/>
          <a:chOff x="0" y="0"/>
          <a:chExt cx="0" cy="0"/>
        </a:xfrm>
      </p:grpSpPr>
      <p:sp>
        <p:nvSpPr>
          <p:cNvPr id="61" name="Google Shape;61;p16"/>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rm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62" name="Google Shape;62;p16"/>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rmAutofit lnSpcReduction="20000"/>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8">
  <p:cSld name="TITLE_8">
    <p:spTree>
      <p:nvGrpSpPr>
        <p:cNvPr id="63" name="Shape 63"/>
        <p:cNvGrpSpPr/>
        <p:nvPr/>
      </p:nvGrpSpPr>
      <p:grpSpPr>
        <a:xfrm>
          <a:off x="0" y="0"/>
          <a:ext cx="0" cy="0"/>
          <a:chOff x="0" y="0"/>
          <a:chExt cx="0" cy="0"/>
        </a:xfrm>
      </p:grpSpPr>
      <p:sp>
        <p:nvSpPr>
          <p:cNvPr id="64" name="Google Shape;64;p17"/>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65" name="Google Shape;65;p17"/>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6" name="Google Shape;66;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1" name="Shape 71"/>
        <p:cNvGrpSpPr/>
        <p:nvPr/>
      </p:nvGrpSpPr>
      <p:grpSpPr>
        <a:xfrm>
          <a:off x="0" y="0"/>
          <a:ext cx="0" cy="0"/>
          <a:chOff x="0" y="0"/>
          <a:chExt cx="0" cy="0"/>
        </a:xfrm>
      </p:grpSpPr>
      <p:sp>
        <p:nvSpPr>
          <p:cNvPr id="72" name="Google Shape;72;p19"/>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73" name="Google Shape;73;p19"/>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4" name="Google Shape;74;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5" name="Shape 75"/>
        <p:cNvGrpSpPr/>
        <p:nvPr/>
      </p:nvGrpSpPr>
      <p:grpSpPr>
        <a:xfrm>
          <a:off x="0" y="0"/>
          <a:ext cx="0" cy="0"/>
          <a:chOff x="0" y="0"/>
          <a:chExt cx="0" cy="0"/>
        </a:xfrm>
      </p:grpSpPr>
      <p:sp>
        <p:nvSpPr>
          <p:cNvPr id="76" name="Google Shape;76;p20"/>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77" name="Google Shape;77;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8" name="Shape 78"/>
        <p:cNvGrpSpPr/>
        <p:nvPr/>
      </p:nvGrpSpPr>
      <p:grpSpPr>
        <a:xfrm>
          <a:off x="0" y="0"/>
          <a:ext cx="0" cy="0"/>
          <a:chOff x="0" y="0"/>
          <a:chExt cx="0" cy="0"/>
        </a:xfrm>
      </p:grpSpPr>
      <p:sp>
        <p:nvSpPr>
          <p:cNvPr id="79" name="Google Shape;79;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0" name="Google Shape;80;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81" name="Google Shape;81;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2" name="Shape 82"/>
        <p:cNvGrpSpPr/>
        <p:nvPr/>
      </p:nvGrpSpPr>
      <p:grpSpPr>
        <a:xfrm>
          <a:off x="0" y="0"/>
          <a:ext cx="0" cy="0"/>
          <a:chOff x="0" y="0"/>
          <a:chExt cx="0" cy="0"/>
        </a:xfrm>
      </p:grpSpPr>
      <p:sp>
        <p:nvSpPr>
          <p:cNvPr id="83" name="Google Shape;83;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4" name="Google Shape;84;p22"/>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5" name="Google Shape;85;p22"/>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6" name="Google Shape;86;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7" name="Shape 87"/>
        <p:cNvGrpSpPr/>
        <p:nvPr/>
      </p:nvGrpSpPr>
      <p:grpSpPr>
        <a:xfrm>
          <a:off x="0" y="0"/>
          <a:ext cx="0" cy="0"/>
          <a:chOff x="0" y="0"/>
          <a:chExt cx="0" cy="0"/>
        </a:xfrm>
      </p:grpSpPr>
      <p:sp>
        <p:nvSpPr>
          <p:cNvPr id="88" name="Google Shape;88;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9" name="Google Shape;89;p2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0" name="Shape 90"/>
        <p:cNvGrpSpPr/>
        <p:nvPr/>
      </p:nvGrpSpPr>
      <p:grpSpPr>
        <a:xfrm>
          <a:off x="0" y="0"/>
          <a:ext cx="0" cy="0"/>
          <a:chOff x="0" y="0"/>
          <a:chExt cx="0" cy="0"/>
        </a:xfrm>
      </p:grpSpPr>
      <p:sp>
        <p:nvSpPr>
          <p:cNvPr id="91" name="Google Shape;91;p24"/>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92" name="Google Shape;92;p24"/>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93" name="Google Shape;93;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94" name="Shape 94"/>
        <p:cNvGrpSpPr/>
        <p:nvPr/>
      </p:nvGrpSpPr>
      <p:grpSpPr>
        <a:xfrm>
          <a:off x="0" y="0"/>
          <a:ext cx="0" cy="0"/>
          <a:chOff x="0" y="0"/>
          <a:chExt cx="0" cy="0"/>
        </a:xfrm>
      </p:grpSpPr>
      <p:sp>
        <p:nvSpPr>
          <p:cNvPr id="95" name="Google Shape;95;p25"/>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96" name="Google Shape;96;p2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7" name="Shape 97"/>
        <p:cNvGrpSpPr/>
        <p:nvPr/>
      </p:nvGrpSpPr>
      <p:grpSpPr>
        <a:xfrm>
          <a:off x="0" y="0"/>
          <a:ext cx="0" cy="0"/>
          <a:chOff x="0" y="0"/>
          <a:chExt cx="0" cy="0"/>
        </a:xfrm>
      </p:grpSpPr>
      <p:sp>
        <p:nvSpPr>
          <p:cNvPr id="98" name="Google Shape;98;p2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26"/>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00" name="Google Shape;100;p26"/>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01" name="Google Shape;101;p26"/>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02" name="Google Shape;102;p2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3" name="Shape 103"/>
        <p:cNvGrpSpPr/>
        <p:nvPr/>
      </p:nvGrpSpPr>
      <p:grpSpPr>
        <a:xfrm>
          <a:off x="0" y="0"/>
          <a:ext cx="0" cy="0"/>
          <a:chOff x="0" y="0"/>
          <a:chExt cx="0" cy="0"/>
        </a:xfrm>
      </p:grpSpPr>
      <p:sp>
        <p:nvSpPr>
          <p:cNvPr id="104" name="Google Shape;104;p27"/>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105" name="Google Shape;105;p2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6" name="Shape 106"/>
        <p:cNvGrpSpPr/>
        <p:nvPr/>
      </p:nvGrpSpPr>
      <p:grpSpPr>
        <a:xfrm>
          <a:off x="0" y="0"/>
          <a:ext cx="0" cy="0"/>
          <a:chOff x="0" y="0"/>
          <a:chExt cx="0" cy="0"/>
        </a:xfrm>
      </p:grpSpPr>
      <p:sp>
        <p:nvSpPr>
          <p:cNvPr id="107" name="Google Shape;107;p28"/>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08" name="Google Shape;108;p28"/>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109" name="Google Shape;109;p2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0" name="Shape 110"/>
        <p:cNvGrpSpPr/>
        <p:nvPr/>
      </p:nvGrpSpPr>
      <p:grpSpPr>
        <a:xfrm>
          <a:off x="0" y="0"/>
          <a:ext cx="0" cy="0"/>
          <a:chOff x="0" y="0"/>
          <a:chExt cx="0" cy="0"/>
        </a:xfrm>
      </p:grpSpPr>
      <p:sp>
        <p:nvSpPr>
          <p:cNvPr id="111" name="Google Shape;111;p2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p:cSld name="TITLE_AND_BODY_1">
    <p:spTree>
      <p:nvGrpSpPr>
        <p:cNvPr id="112" name="Shape 112"/>
        <p:cNvGrpSpPr/>
        <p:nvPr/>
      </p:nvGrpSpPr>
      <p:grpSpPr>
        <a:xfrm>
          <a:off x="0" y="0"/>
          <a:ext cx="0" cy="0"/>
          <a:chOff x="0" y="0"/>
          <a:chExt cx="0" cy="0"/>
        </a:xfrm>
      </p:grpSpPr>
      <p:sp>
        <p:nvSpPr>
          <p:cNvPr id="113" name="Google Shape;113;p30"/>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114" name="Google Shape;114;p30"/>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Autofit/>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3.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7.xml"/><Relationship Id="rId10" Type="http://schemas.openxmlformats.org/officeDocument/2006/relationships/slideLayout" Target="../slideLayouts/slideLayout26.xml"/><Relationship Id="rId13" Type="http://schemas.openxmlformats.org/officeDocument/2006/relationships/theme" Target="../theme/theme1.xml"/><Relationship Id="rId12" Type="http://schemas.openxmlformats.org/officeDocument/2006/relationships/slideLayout" Target="../slideLayouts/slideLayout28.xml"/><Relationship Id="rId1" Type="http://schemas.openxmlformats.org/officeDocument/2006/relationships/slideLayout" Target="../slideLayouts/slideLayout17.xml"/><Relationship Id="rId2" Type="http://schemas.openxmlformats.org/officeDocument/2006/relationships/slideLayout" Target="../slideLayouts/slideLayout18.xml"/><Relationship Id="rId3" Type="http://schemas.openxmlformats.org/officeDocument/2006/relationships/slideLayout" Target="../slideLayouts/slideLayout19.xml"/><Relationship Id="rId4" Type="http://schemas.openxmlformats.org/officeDocument/2006/relationships/slideLayout" Target="../slideLayouts/slideLayout20.xml"/><Relationship Id="rId9" Type="http://schemas.openxmlformats.org/officeDocument/2006/relationships/slideLayout" Target="../slideLayouts/slideLayout25.xml"/><Relationship Id="rId5" Type="http://schemas.openxmlformats.org/officeDocument/2006/relationships/slideLayout" Target="../slideLayouts/slideLayout21.xml"/><Relationship Id="rId6" Type="http://schemas.openxmlformats.org/officeDocument/2006/relationships/slideLayout" Target="../slideLayouts/slideLayout22.xml"/><Relationship Id="rId7" Type="http://schemas.openxmlformats.org/officeDocument/2006/relationships/slideLayout" Target="../slideLayouts/slideLayout23.xml"/><Relationship Id="rId8"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ru"/>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67" name="Shape 67"/>
        <p:cNvGrpSpPr/>
        <p:nvPr/>
      </p:nvGrpSpPr>
      <p:grpSpPr>
        <a:xfrm>
          <a:off x="0" y="0"/>
          <a:ext cx="0" cy="0"/>
          <a:chOff x="0" y="0"/>
          <a:chExt cx="0" cy="0"/>
        </a:xfrm>
      </p:grpSpPr>
      <p:sp>
        <p:nvSpPr>
          <p:cNvPr id="68" name="Google Shape;68;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69" name="Google Shape;69;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70" name="Google Shape;70;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ru"/>
              <a:t>‹#›</a:t>
            </a:fld>
            <a:endParaRPr/>
          </a:p>
        </p:txBody>
      </p:sp>
    </p:spTree>
  </p:cSld>
  <p:clrMap accent1="accent1" accent2="accent2" accent3="accent3" accent4="accent4" accent5="accent5" accent6="accent6" bg1="lt1" bg2="dk2" tx1="dk1" tx2="lt2" folHlink="folHlink" hlink="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0.xml"/><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7.png"/><Relationship Id="rId6"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1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17.png"/><Relationship Id="rId5" Type="http://schemas.openxmlformats.org/officeDocument/2006/relationships/hyperlink" Target="https://cdn.solargroup.pro/e6c7170a-1806-4cc7-8f5c-91314f50db8f/"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15.jpg"/><Relationship Id="rId5" Type="http://schemas.openxmlformats.org/officeDocument/2006/relationships/image" Target="../media/image1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8" name="Shape 118"/>
        <p:cNvGrpSpPr/>
        <p:nvPr/>
      </p:nvGrpSpPr>
      <p:grpSpPr>
        <a:xfrm>
          <a:off x="0" y="0"/>
          <a:ext cx="0" cy="0"/>
          <a:chOff x="0" y="0"/>
          <a:chExt cx="0" cy="0"/>
        </a:xfrm>
      </p:grpSpPr>
      <p:pic>
        <p:nvPicPr>
          <p:cNvPr id="119" name="Google Shape;119;p31"/>
          <p:cNvPicPr preferRelativeResize="0"/>
          <p:nvPr/>
        </p:nvPicPr>
        <p:blipFill>
          <a:blip r:embed="rId3">
            <a:alphaModFix/>
          </a:blip>
          <a:stretch>
            <a:fillRect/>
          </a:stretch>
        </p:blipFill>
        <p:spPr>
          <a:xfrm>
            <a:off x="2239200" y="680291"/>
            <a:ext cx="4665600" cy="3888674"/>
          </a:xfrm>
          <a:prstGeom prst="rect">
            <a:avLst/>
          </a:prstGeom>
          <a:noFill/>
          <a:ln>
            <a:noFill/>
          </a:ln>
        </p:spPr>
      </p:pic>
      <p:sp>
        <p:nvSpPr>
          <p:cNvPr id="120" name="Google Shape;120;p31"/>
          <p:cNvSpPr txBox="1"/>
          <p:nvPr/>
        </p:nvSpPr>
        <p:spPr>
          <a:xfrm>
            <a:off x="0" y="1463550"/>
            <a:ext cx="9144000" cy="20319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ru" sz="4000">
                <a:solidFill>
                  <a:srgbClr val="2678E0"/>
                </a:solidFill>
                <a:latin typeface="Montserrat"/>
                <a:ea typeface="Montserrat"/>
                <a:cs typeface="Montserrat"/>
                <a:sym typeface="Montserrat"/>
              </a:rPr>
              <a:t>ASPEK HUKUM</a:t>
            </a:r>
            <a:endParaRPr b="1" sz="4000">
              <a:solidFill>
                <a:srgbClr val="2678E0"/>
              </a:solidFill>
              <a:latin typeface="Montserrat"/>
              <a:ea typeface="Montserrat"/>
              <a:cs typeface="Montserrat"/>
              <a:sym typeface="Montserrat"/>
            </a:endParaRPr>
          </a:p>
          <a:p>
            <a:pPr indent="0" lvl="0" marL="0" rtl="0" algn="ctr">
              <a:lnSpc>
                <a:spcPct val="100000"/>
              </a:lnSpc>
              <a:spcBef>
                <a:spcPts val="1000"/>
              </a:spcBef>
              <a:spcAft>
                <a:spcPts val="0"/>
              </a:spcAft>
              <a:buNone/>
            </a:pPr>
            <a:r>
              <a:rPr b="1" lang="ru" sz="4000">
                <a:solidFill>
                  <a:srgbClr val="3F5670"/>
                </a:solidFill>
                <a:latin typeface="Montserrat"/>
                <a:ea typeface="Montserrat"/>
                <a:cs typeface="Montserrat"/>
                <a:sym typeface="Montserrat"/>
              </a:rPr>
              <a:t>DALAM PENGOPERASIAN </a:t>
            </a:r>
            <a:endParaRPr b="1" sz="4000">
              <a:solidFill>
                <a:srgbClr val="3F5670"/>
              </a:solidFill>
              <a:latin typeface="Montserrat"/>
              <a:ea typeface="Montserrat"/>
              <a:cs typeface="Montserrat"/>
              <a:sym typeface="Montserrat"/>
            </a:endParaRPr>
          </a:p>
          <a:p>
            <a:pPr indent="0" lvl="0" marL="0" rtl="0" algn="ctr">
              <a:lnSpc>
                <a:spcPct val="100000"/>
              </a:lnSpc>
              <a:spcBef>
                <a:spcPts val="1000"/>
              </a:spcBef>
              <a:spcAft>
                <a:spcPts val="1000"/>
              </a:spcAft>
              <a:buNone/>
            </a:pPr>
            <a:r>
              <a:rPr b="1" lang="ru" sz="4000">
                <a:solidFill>
                  <a:srgbClr val="3F5670"/>
                </a:solidFill>
                <a:latin typeface="Montserrat"/>
                <a:ea typeface="Montserrat"/>
                <a:cs typeface="Montserrat"/>
                <a:sym typeface="Montserrat"/>
              </a:rPr>
              <a:t>SOLARGROUP</a:t>
            </a:r>
            <a:endParaRPr b="1" sz="4000">
              <a:solidFill>
                <a:srgbClr val="3F5670"/>
              </a:solidFill>
              <a:latin typeface="Montserrat"/>
              <a:ea typeface="Montserrat"/>
              <a:cs typeface="Montserrat"/>
              <a:sym typeface="Montserrat"/>
            </a:endParaRPr>
          </a:p>
        </p:txBody>
      </p:sp>
      <p:pic>
        <p:nvPicPr>
          <p:cNvPr id="121" name="Google Shape;121;p31"/>
          <p:cNvPicPr preferRelativeResize="0"/>
          <p:nvPr/>
        </p:nvPicPr>
        <p:blipFill>
          <a:blip r:embed="rId4">
            <a:alphaModFix/>
          </a:blip>
          <a:stretch>
            <a:fillRect/>
          </a:stretch>
        </p:blipFill>
        <p:spPr>
          <a:xfrm>
            <a:off x="3968025" y="4691000"/>
            <a:ext cx="1207949" cy="262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1" name="Shape 211"/>
        <p:cNvGrpSpPr/>
        <p:nvPr/>
      </p:nvGrpSpPr>
      <p:grpSpPr>
        <a:xfrm>
          <a:off x="0" y="0"/>
          <a:ext cx="0" cy="0"/>
          <a:chOff x="0" y="0"/>
          <a:chExt cx="0" cy="0"/>
        </a:xfrm>
      </p:grpSpPr>
      <p:sp>
        <p:nvSpPr>
          <p:cNvPr id="212" name="Google Shape;212;p40"/>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SOLARGROUP DAN PASAR SEKURITAS</a:t>
            </a:r>
            <a:endParaRPr b="1" sz="2600">
              <a:solidFill>
                <a:srgbClr val="3F5670"/>
              </a:solidFill>
              <a:latin typeface="Montserrat"/>
              <a:ea typeface="Montserrat"/>
              <a:cs typeface="Montserrat"/>
              <a:sym typeface="Montserrat"/>
            </a:endParaRPr>
          </a:p>
        </p:txBody>
      </p:sp>
      <p:pic>
        <p:nvPicPr>
          <p:cNvPr id="213" name="Google Shape;213;p40"/>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214" name="Google Shape;214;p40"/>
          <p:cNvSpPr txBox="1"/>
          <p:nvPr/>
        </p:nvSpPr>
        <p:spPr>
          <a:xfrm>
            <a:off x="865725" y="1846175"/>
            <a:ext cx="7989000" cy="536700"/>
          </a:xfrm>
          <a:prstGeom prst="rect">
            <a:avLst/>
          </a:prstGeom>
          <a:noFill/>
          <a:ln>
            <a:noFill/>
          </a:ln>
        </p:spPr>
        <p:txBody>
          <a:bodyPr anchorCtr="0" anchor="ctr" bIns="91425" lIns="91425" spcFirstLastPara="1" rIns="91425" wrap="square" tIns="91425">
            <a:noAutofit/>
          </a:bodyPr>
          <a:lstStyle/>
          <a:p>
            <a:pPr indent="0" lvl="0" marL="0" rtl="0" algn="l">
              <a:lnSpc>
                <a:spcPct val="110000"/>
              </a:lnSpc>
              <a:spcBef>
                <a:spcPts val="0"/>
              </a:spcBef>
              <a:spcAft>
                <a:spcPts val="1000"/>
              </a:spcAft>
              <a:buNone/>
            </a:pPr>
            <a:r>
              <a:rPr lang="ru" sz="1500">
                <a:solidFill>
                  <a:srgbClr val="3F5670"/>
                </a:solidFill>
                <a:latin typeface="Montserrat Medium"/>
                <a:ea typeface="Montserrat Medium"/>
                <a:cs typeface="Montserrat Medium"/>
                <a:sym typeface="Montserrat Medium"/>
              </a:rPr>
              <a:t>SOLARGROUP BERGERAK DALAM BIDANG PENARIKAN INVESTASI KE DALAM PROYEK-PROYEK DENGAN MENGGUNAKAN MEKANISME CROWDINVESTING</a:t>
            </a:r>
            <a:endParaRPr sz="1500">
              <a:solidFill>
                <a:srgbClr val="3F5670"/>
              </a:solidFill>
              <a:latin typeface="Montserrat Medium"/>
              <a:ea typeface="Montserrat Medium"/>
              <a:cs typeface="Montserrat Medium"/>
              <a:sym typeface="Montserrat Medium"/>
            </a:endParaRPr>
          </a:p>
        </p:txBody>
      </p:sp>
      <p:sp>
        <p:nvSpPr>
          <p:cNvPr id="215" name="Google Shape;215;p40"/>
          <p:cNvSpPr/>
          <p:nvPr/>
        </p:nvSpPr>
        <p:spPr>
          <a:xfrm>
            <a:off x="348450" y="1847813"/>
            <a:ext cx="381000" cy="381000"/>
          </a:xfrm>
          <a:prstGeom prst="rect">
            <a:avLst/>
          </a:prstGeom>
          <a:solidFill>
            <a:srgbClr val="267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58EEE"/>
              </a:solidFill>
            </a:endParaRPr>
          </a:p>
        </p:txBody>
      </p:sp>
      <p:sp>
        <p:nvSpPr>
          <p:cNvPr id="216" name="Google Shape;216;p40"/>
          <p:cNvSpPr/>
          <p:nvPr/>
        </p:nvSpPr>
        <p:spPr>
          <a:xfrm rot="5400000">
            <a:off x="456350" y="1961513"/>
            <a:ext cx="200400" cy="153600"/>
          </a:xfrm>
          <a:prstGeom prst="triangle">
            <a:avLst>
              <a:gd fmla="val 4927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40"/>
          <p:cNvSpPr txBox="1"/>
          <p:nvPr/>
        </p:nvSpPr>
        <p:spPr>
          <a:xfrm>
            <a:off x="865725" y="2608175"/>
            <a:ext cx="7989000" cy="536700"/>
          </a:xfrm>
          <a:prstGeom prst="rect">
            <a:avLst/>
          </a:prstGeom>
          <a:noFill/>
          <a:ln>
            <a:noFill/>
          </a:ln>
        </p:spPr>
        <p:txBody>
          <a:bodyPr anchorCtr="0" anchor="ctr" bIns="91425" lIns="91425" spcFirstLastPara="1" rIns="91425" wrap="square" tIns="91425">
            <a:noAutofit/>
          </a:bodyPr>
          <a:lstStyle/>
          <a:p>
            <a:pPr indent="0" lvl="0" marL="0" rtl="0" algn="l">
              <a:lnSpc>
                <a:spcPct val="110000"/>
              </a:lnSpc>
              <a:spcBef>
                <a:spcPts val="0"/>
              </a:spcBef>
              <a:spcAft>
                <a:spcPts val="1000"/>
              </a:spcAft>
              <a:buNone/>
            </a:pPr>
            <a:r>
              <a:rPr lang="ru" sz="1500">
                <a:solidFill>
                  <a:srgbClr val="3F5670"/>
                </a:solidFill>
                <a:latin typeface="Montserrat Medium"/>
                <a:ea typeface="Montserrat Medium"/>
                <a:cs typeface="Montserrat Medium"/>
                <a:sym typeface="Montserrat Medium"/>
              </a:rPr>
              <a:t>SOLARGROUP TIDAK MEMPERDAGANGKAN SEKURITAS DAN OLEH KARENA ITU TIDAK MEMERLUKAN STATUS SEBAGAI PESERTA PASAR YANG SAH</a:t>
            </a:r>
            <a:endParaRPr sz="1500">
              <a:solidFill>
                <a:srgbClr val="3F5670"/>
              </a:solidFill>
              <a:latin typeface="Montserrat Medium"/>
              <a:ea typeface="Montserrat Medium"/>
              <a:cs typeface="Montserrat Medium"/>
              <a:sym typeface="Montserrat Medium"/>
            </a:endParaRPr>
          </a:p>
        </p:txBody>
      </p:sp>
      <p:sp>
        <p:nvSpPr>
          <p:cNvPr id="218" name="Google Shape;218;p40"/>
          <p:cNvSpPr/>
          <p:nvPr/>
        </p:nvSpPr>
        <p:spPr>
          <a:xfrm>
            <a:off x="348450" y="2609813"/>
            <a:ext cx="381000" cy="381000"/>
          </a:xfrm>
          <a:prstGeom prst="rect">
            <a:avLst/>
          </a:prstGeom>
          <a:solidFill>
            <a:srgbClr val="267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58EEE"/>
              </a:solidFill>
            </a:endParaRPr>
          </a:p>
        </p:txBody>
      </p:sp>
      <p:sp>
        <p:nvSpPr>
          <p:cNvPr id="219" name="Google Shape;219;p40"/>
          <p:cNvSpPr/>
          <p:nvPr/>
        </p:nvSpPr>
        <p:spPr>
          <a:xfrm rot="5400000">
            <a:off x="456350" y="2723513"/>
            <a:ext cx="200400" cy="153600"/>
          </a:xfrm>
          <a:prstGeom prst="triangle">
            <a:avLst>
              <a:gd fmla="val 4927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40"/>
          <p:cNvSpPr txBox="1"/>
          <p:nvPr/>
        </p:nvSpPr>
        <p:spPr>
          <a:xfrm>
            <a:off x="865725" y="3370175"/>
            <a:ext cx="7989000" cy="536700"/>
          </a:xfrm>
          <a:prstGeom prst="rect">
            <a:avLst/>
          </a:prstGeom>
          <a:noFill/>
          <a:ln>
            <a:noFill/>
          </a:ln>
        </p:spPr>
        <p:txBody>
          <a:bodyPr anchorCtr="0" anchor="ctr" bIns="91425" lIns="91425" spcFirstLastPara="1" rIns="91425" wrap="square" tIns="91425">
            <a:noAutofit/>
          </a:bodyPr>
          <a:lstStyle/>
          <a:p>
            <a:pPr indent="0" lvl="0" marL="0" rtl="0" algn="l">
              <a:lnSpc>
                <a:spcPct val="110000"/>
              </a:lnSpc>
              <a:spcBef>
                <a:spcPts val="0"/>
              </a:spcBef>
              <a:spcAft>
                <a:spcPts val="1000"/>
              </a:spcAft>
              <a:buNone/>
            </a:pPr>
            <a:r>
              <a:rPr lang="ru" sz="1500">
                <a:solidFill>
                  <a:srgbClr val="3F5670"/>
                </a:solidFill>
                <a:latin typeface="Montserrat Medium"/>
                <a:ea typeface="Montserrat Medium"/>
                <a:cs typeface="Montserrat Medium"/>
                <a:sym typeface="Montserrat Medium"/>
              </a:rPr>
              <a:t>MITRA SOLARGROUP BUKAN PIALANG RESMI DAN KEGIATAN MEREKA TIDAK MEMERLUKAN LISENSI</a:t>
            </a:r>
            <a:endParaRPr sz="1500">
              <a:solidFill>
                <a:srgbClr val="3F5670"/>
              </a:solidFill>
              <a:latin typeface="Montserrat Medium"/>
              <a:ea typeface="Montserrat Medium"/>
              <a:cs typeface="Montserrat Medium"/>
              <a:sym typeface="Montserrat Medium"/>
            </a:endParaRPr>
          </a:p>
        </p:txBody>
      </p:sp>
      <p:sp>
        <p:nvSpPr>
          <p:cNvPr id="221" name="Google Shape;221;p40"/>
          <p:cNvSpPr/>
          <p:nvPr/>
        </p:nvSpPr>
        <p:spPr>
          <a:xfrm>
            <a:off x="348450" y="3371813"/>
            <a:ext cx="381000" cy="381000"/>
          </a:xfrm>
          <a:prstGeom prst="rect">
            <a:avLst/>
          </a:prstGeom>
          <a:solidFill>
            <a:srgbClr val="267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58EEE"/>
              </a:solidFill>
            </a:endParaRPr>
          </a:p>
        </p:txBody>
      </p:sp>
      <p:sp>
        <p:nvSpPr>
          <p:cNvPr id="222" name="Google Shape;222;p40"/>
          <p:cNvSpPr/>
          <p:nvPr/>
        </p:nvSpPr>
        <p:spPr>
          <a:xfrm rot="5400000">
            <a:off x="456350" y="3485513"/>
            <a:ext cx="200400" cy="153600"/>
          </a:xfrm>
          <a:prstGeom prst="triangle">
            <a:avLst>
              <a:gd fmla="val 4927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6" name="Shape 226"/>
        <p:cNvGrpSpPr/>
        <p:nvPr/>
      </p:nvGrpSpPr>
      <p:grpSpPr>
        <a:xfrm>
          <a:off x="0" y="0"/>
          <a:ext cx="0" cy="0"/>
          <a:chOff x="0" y="0"/>
          <a:chExt cx="0" cy="0"/>
        </a:xfrm>
      </p:grpSpPr>
      <p:sp>
        <p:nvSpPr>
          <p:cNvPr id="227" name="Google Shape;227;p41"/>
          <p:cNvSpPr txBox="1"/>
          <p:nvPr/>
        </p:nvSpPr>
        <p:spPr>
          <a:xfrm>
            <a:off x="289200" y="4138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DASAR HUKUM</a:t>
            </a:r>
            <a:endParaRPr b="1" sz="2600">
              <a:solidFill>
                <a:srgbClr val="2677E0"/>
              </a:solidFill>
              <a:latin typeface="Montserrat"/>
              <a:ea typeface="Montserrat"/>
              <a:cs typeface="Montserrat"/>
              <a:sym typeface="Montserrat"/>
            </a:endParaRPr>
          </a:p>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UNTUK KEGIATAN SOLARGROUP</a:t>
            </a:r>
            <a:endParaRPr b="1" sz="2600">
              <a:solidFill>
                <a:srgbClr val="2677E0"/>
              </a:solidFill>
              <a:latin typeface="Montserrat"/>
              <a:ea typeface="Montserrat"/>
              <a:cs typeface="Montserrat"/>
              <a:sym typeface="Montserrat"/>
            </a:endParaRPr>
          </a:p>
        </p:txBody>
      </p:sp>
      <p:pic>
        <p:nvPicPr>
          <p:cNvPr id="228" name="Google Shape;228;p41"/>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229" name="Google Shape;229;p41"/>
          <p:cNvSpPr txBox="1"/>
          <p:nvPr/>
        </p:nvSpPr>
        <p:spPr>
          <a:xfrm>
            <a:off x="311200" y="1452238"/>
            <a:ext cx="8232600" cy="531000"/>
          </a:xfrm>
          <a:prstGeom prst="rect">
            <a:avLst/>
          </a:prstGeom>
          <a:noFill/>
          <a:ln>
            <a:noFill/>
          </a:ln>
        </p:spPr>
        <p:txBody>
          <a:bodyPr anchorCtr="0" anchor="t" bIns="36000" lIns="36000" spcFirstLastPara="1" rIns="36000" wrap="square" tIns="36000">
            <a:noAutofit/>
          </a:bodyPr>
          <a:lstStyle/>
          <a:p>
            <a:pPr indent="0" lvl="0" marL="0" rtl="0" algn="ctr">
              <a:lnSpc>
                <a:spcPct val="115000"/>
              </a:lnSpc>
              <a:spcBef>
                <a:spcPts val="0"/>
              </a:spcBef>
              <a:spcAft>
                <a:spcPts val="1000"/>
              </a:spcAft>
              <a:buNone/>
            </a:pPr>
            <a:r>
              <a:rPr lang="ru" sz="1500">
                <a:solidFill>
                  <a:srgbClr val="3F5670"/>
                </a:solidFill>
                <a:latin typeface="Montserrat Medium"/>
                <a:ea typeface="Montserrat Medium"/>
                <a:cs typeface="Montserrat Medium"/>
                <a:sym typeface="Montserrat Medium"/>
              </a:rPr>
              <a:t>AKTIVITAS PERUSAHAAN DAN MITRA KAMI BENAR-BENAR LEGAL</a:t>
            </a:r>
            <a:endParaRPr sz="1500">
              <a:solidFill>
                <a:srgbClr val="3F5670"/>
              </a:solidFill>
              <a:latin typeface="Montserrat Medium"/>
              <a:ea typeface="Montserrat Medium"/>
              <a:cs typeface="Montserrat Medium"/>
              <a:sym typeface="Montserrat Medium"/>
            </a:endParaRPr>
          </a:p>
        </p:txBody>
      </p:sp>
      <p:sp>
        <p:nvSpPr>
          <p:cNvPr id="230" name="Google Shape;230;p41"/>
          <p:cNvSpPr/>
          <p:nvPr/>
        </p:nvSpPr>
        <p:spPr>
          <a:xfrm>
            <a:off x="659937" y="3015388"/>
            <a:ext cx="8191500" cy="7293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1" name="Google Shape;231;p41"/>
          <p:cNvSpPr/>
          <p:nvPr/>
        </p:nvSpPr>
        <p:spPr>
          <a:xfrm>
            <a:off x="659724" y="2218750"/>
            <a:ext cx="8191500" cy="7359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2" name="Google Shape;232;p41"/>
          <p:cNvSpPr/>
          <p:nvPr/>
        </p:nvSpPr>
        <p:spPr>
          <a:xfrm>
            <a:off x="663244" y="3809569"/>
            <a:ext cx="8191500" cy="7293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3" name="Google Shape;233;p41"/>
          <p:cNvSpPr/>
          <p:nvPr/>
        </p:nvSpPr>
        <p:spPr>
          <a:xfrm>
            <a:off x="289200" y="2218701"/>
            <a:ext cx="736200" cy="7359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4" name="Google Shape;234;p41"/>
          <p:cNvSpPr txBox="1"/>
          <p:nvPr/>
        </p:nvSpPr>
        <p:spPr>
          <a:xfrm>
            <a:off x="1172950" y="2449275"/>
            <a:ext cx="7522800" cy="275100"/>
          </a:xfrm>
          <a:prstGeom prst="rect">
            <a:avLst/>
          </a:prstGeom>
          <a:noFill/>
          <a:ln>
            <a:noFill/>
          </a:ln>
        </p:spPr>
        <p:txBody>
          <a:bodyPr anchorCtr="0" anchor="ctr" bIns="34275" lIns="34275" spcFirstLastPara="1" rIns="34275" wrap="square" tIns="34275">
            <a:noAutofit/>
          </a:bodyPr>
          <a:lstStyle/>
          <a:p>
            <a:pPr indent="0" lvl="0" marL="0" rtl="0" algn="l">
              <a:lnSpc>
                <a:spcPct val="110000"/>
              </a:lnSpc>
              <a:spcBef>
                <a:spcPts val="0"/>
              </a:spcBef>
              <a:spcAft>
                <a:spcPts val="1000"/>
              </a:spcAft>
              <a:buNone/>
            </a:pPr>
            <a:r>
              <a:rPr lang="ru" sz="1200">
                <a:solidFill>
                  <a:srgbClr val="2677E0"/>
                </a:solidFill>
                <a:latin typeface="Montserrat SemiBold"/>
                <a:ea typeface="Montserrat SemiBold"/>
                <a:cs typeface="Montserrat SemiBold"/>
                <a:sym typeface="Montserrat SemiBold"/>
              </a:rPr>
              <a:t>PIAGAM HAK DAN KEWAJIBAN EKONOMI NEGARA YANG DIADOPSI OLEH RESOLUSI MAJELIS UMUM PERSERIKATAN BANGSA-BANGSA 3281 (XXIX) TERTANGGAL 12 DESEMBER 1974</a:t>
            </a:r>
            <a:endParaRPr sz="1200">
              <a:solidFill>
                <a:srgbClr val="2677E0"/>
              </a:solidFill>
              <a:latin typeface="Montserrat SemiBold"/>
              <a:ea typeface="Montserrat SemiBold"/>
              <a:cs typeface="Montserrat SemiBold"/>
              <a:sym typeface="Montserrat SemiBold"/>
            </a:endParaRPr>
          </a:p>
        </p:txBody>
      </p:sp>
      <p:sp>
        <p:nvSpPr>
          <p:cNvPr id="235" name="Google Shape;235;p41"/>
          <p:cNvSpPr/>
          <p:nvPr/>
        </p:nvSpPr>
        <p:spPr>
          <a:xfrm>
            <a:off x="289273" y="3012067"/>
            <a:ext cx="736200" cy="7359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6" name="Google Shape;236;p41"/>
          <p:cNvSpPr txBox="1"/>
          <p:nvPr/>
        </p:nvSpPr>
        <p:spPr>
          <a:xfrm>
            <a:off x="1176467" y="4051825"/>
            <a:ext cx="7482300" cy="248100"/>
          </a:xfrm>
          <a:prstGeom prst="rect">
            <a:avLst/>
          </a:prstGeom>
          <a:noFill/>
          <a:ln>
            <a:noFill/>
          </a:ln>
        </p:spPr>
        <p:txBody>
          <a:bodyPr anchorCtr="0" anchor="ctr" bIns="34275" lIns="34275" spcFirstLastPara="1" rIns="34275" wrap="square" tIns="34275">
            <a:noAutofit/>
          </a:bodyPr>
          <a:lstStyle/>
          <a:p>
            <a:pPr indent="0" lvl="0" marL="0" rtl="0" algn="l">
              <a:lnSpc>
                <a:spcPct val="110000"/>
              </a:lnSpc>
              <a:spcBef>
                <a:spcPts val="0"/>
              </a:spcBef>
              <a:spcAft>
                <a:spcPts val="1000"/>
              </a:spcAft>
              <a:buNone/>
            </a:pPr>
            <a:r>
              <a:rPr lang="ru" sz="1200">
                <a:solidFill>
                  <a:srgbClr val="2677E0"/>
                </a:solidFill>
                <a:latin typeface="Montserrat SemiBold"/>
                <a:ea typeface="Montserrat SemiBold"/>
                <a:cs typeface="Montserrat SemiBold"/>
                <a:sym typeface="Montserrat SemiBold"/>
              </a:rPr>
              <a:t>DOKUMEN KONSTITUEN INTERNAL PERUSAHAAN</a:t>
            </a:r>
            <a:endParaRPr sz="1200">
              <a:solidFill>
                <a:srgbClr val="2677E0"/>
              </a:solidFill>
              <a:latin typeface="Montserrat SemiBold"/>
              <a:ea typeface="Montserrat SemiBold"/>
              <a:cs typeface="Montserrat SemiBold"/>
              <a:sym typeface="Montserrat SemiBold"/>
            </a:endParaRPr>
          </a:p>
        </p:txBody>
      </p:sp>
      <p:sp>
        <p:nvSpPr>
          <p:cNvPr id="237" name="Google Shape;237;p41"/>
          <p:cNvSpPr/>
          <p:nvPr/>
        </p:nvSpPr>
        <p:spPr>
          <a:xfrm>
            <a:off x="291728" y="3806241"/>
            <a:ext cx="736200" cy="7359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8" name="Google Shape;238;p41"/>
          <p:cNvSpPr txBox="1"/>
          <p:nvPr/>
        </p:nvSpPr>
        <p:spPr>
          <a:xfrm>
            <a:off x="1172950" y="3125043"/>
            <a:ext cx="7285800" cy="510900"/>
          </a:xfrm>
          <a:prstGeom prst="rect">
            <a:avLst/>
          </a:prstGeom>
          <a:noFill/>
          <a:ln>
            <a:noFill/>
          </a:ln>
        </p:spPr>
        <p:txBody>
          <a:bodyPr anchorCtr="0" anchor="ctr" bIns="34275" lIns="34275" spcFirstLastPara="1" rIns="34275" wrap="square" tIns="34275">
            <a:noAutofit/>
          </a:bodyPr>
          <a:lstStyle/>
          <a:p>
            <a:pPr indent="0" lvl="0" marL="0" rtl="0" algn="l">
              <a:lnSpc>
                <a:spcPct val="110000"/>
              </a:lnSpc>
              <a:spcBef>
                <a:spcPts val="0"/>
              </a:spcBef>
              <a:spcAft>
                <a:spcPts val="1000"/>
              </a:spcAft>
              <a:buNone/>
            </a:pPr>
            <a:r>
              <a:rPr lang="ru" sz="1200">
                <a:solidFill>
                  <a:srgbClr val="2677E0"/>
                </a:solidFill>
                <a:latin typeface="Montserrat SemiBold"/>
                <a:ea typeface="Montserrat SemiBold"/>
                <a:cs typeface="Montserrat SemiBold"/>
                <a:sym typeface="Montserrat SemiBold"/>
              </a:rPr>
              <a:t>LISENSI PIALANG DAN KLIRING INTERNASIONAL</a:t>
            </a:r>
            <a:endParaRPr sz="1200">
              <a:solidFill>
                <a:srgbClr val="2677E0"/>
              </a:solidFill>
              <a:latin typeface="Montserrat SemiBold"/>
              <a:ea typeface="Montserrat SemiBold"/>
              <a:cs typeface="Montserrat SemiBold"/>
              <a:sym typeface="Montserrat SemiBold"/>
            </a:endParaRPr>
          </a:p>
        </p:txBody>
      </p:sp>
      <p:sp>
        <p:nvSpPr>
          <p:cNvPr id="239" name="Google Shape;239;p41"/>
          <p:cNvSpPr txBox="1"/>
          <p:nvPr/>
        </p:nvSpPr>
        <p:spPr>
          <a:xfrm>
            <a:off x="291727" y="2355449"/>
            <a:ext cx="736200" cy="500100"/>
          </a:xfrm>
          <a:prstGeom prst="rect">
            <a:avLst/>
          </a:prstGeom>
          <a:noFill/>
          <a:ln>
            <a:noFill/>
          </a:ln>
        </p:spPr>
        <p:txBody>
          <a:bodyPr anchorCtr="0" anchor="t" bIns="34275" lIns="34275" spcFirstLastPara="1" rIns="34275" wrap="square" tIns="34275">
            <a:spAutoFit/>
          </a:bodyPr>
          <a:lstStyle/>
          <a:p>
            <a:pPr indent="0" lvl="0" marL="0" rtl="0" algn="ctr">
              <a:lnSpc>
                <a:spcPct val="110000"/>
              </a:lnSpc>
              <a:spcBef>
                <a:spcPts val="0"/>
              </a:spcBef>
              <a:spcAft>
                <a:spcPts val="1000"/>
              </a:spcAft>
              <a:buNone/>
            </a:pPr>
            <a:r>
              <a:rPr lang="ru" sz="2800">
                <a:solidFill>
                  <a:srgbClr val="2677E0"/>
                </a:solidFill>
                <a:latin typeface="Montserrat SemiBold"/>
                <a:ea typeface="Montserrat SemiBold"/>
                <a:cs typeface="Montserrat SemiBold"/>
                <a:sym typeface="Montserrat SemiBold"/>
              </a:rPr>
              <a:t>1</a:t>
            </a:r>
            <a:endParaRPr sz="2800">
              <a:solidFill>
                <a:srgbClr val="2677E0"/>
              </a:solidFill>
              <a:latin typeface="Montserrat SemiBold"/>
              <a:ea typeface="Montserrat SemiBold"/>
              <a:cs typeface="Montserrat SemiBold"/>
              <a:sym typeface="Montserrat SemiBold"/>
            </a:endParaRPr>
          </a:p>
        </p:txBody>
      </p:sp>
      <p:sp>
        <p:nvSpPr>
          <p:cNvPr id="240" name="Google Shape;240;p41"/>
          <p:cNvSpPr txBox="1"/>
          <p:nvPr/>
        </p:nvSpPr>
        <p:spPr>
          <a:xfrm>
            <a:off x="289201" y="3152067"/>
            <a:ext cx="736200" cy="500100"/>
          </a:xfrm>
          <a:prstGeom prst="rect">
            <a:avLst/>
          </a:prstGeom>
          <a:noFill/>
          <a:ln>
            <a:noFill/>
          </a:ln>
        </p:spPr>
        <p:txBody>
          <a:bodyPr anchorCtr="0" anchor="t" bIns="34275" lIns="34275" spcFirstLastPara="1" rIns="34275" wrap="square" tIns="34275">
            <a:spAutoFit/>
          </a:bodyPr>
          <a:lstStyle/>
          <a:p>
            <a:pPr indent="0" lvl="0" marL="0" rtl="0" algn="ctr">
              <a:lnSpc>
                <a:spcPct val="110000"/>
              </a:lnSpc>
              <a:spcBef>
                <a:spcPts val="0"/>
              </a:spcBef>
              <a:spcAft>
                <a:spcPts val="1000"/>
              </a:spcAft>
              <a:buNone/>
            </a:pPr>
            <a:r>
              <a:rPr lang="ru" sz="2800">
                <a:solidFill>
                  <a:srgbClr val="2677E0"/>
                </a:solidFill>
                <a:latin typeface="Montserrat SemiBold"/>
                <a:ea typeface="Montserrat SemiBold"/>
                <a:cs typeface="Montserrat SemiBold"/>
                <a:sym typeface="Montserrat SemiBold"/>
              </a:rPr>
              <a:t>2</a:t>
            </a:r>
            <a:endParaRPr sz="2800">
              <a:solidFill>
                <a:srgbClr val="2677E0"/>
              </a:solidFill>
              <a:latin typeface="Montserrat SemiBold"/>
              <a:ea typeface="Montserrat SemiBold"/>
              <a:cs typeface="Montserrat SemiBold"/>
              <a:sym typeface="Montserrat SemiBold"/>
            </a:endParaRPr>
          </a:p>
        </p:txBody>
      </p:sp>
      <p:sp>
        <p:nvSpPr>
          <p:cNvPr id="241" name="Google Shape;241;p41"/>
          <p:cNvSpPr txBox="1"/>
          <p:nvPr/>
        </p:nvSpPr>
        <p:spPr>
          <a:xfrm>
            <a:off x="289201" y="3942063"/>
            <a:ext cx="736200" cy="500100"/>
          </a:xfrm>
          <a:prstGeom prst="rect">
            <a:avLst/>
          </a:prstGeom>
          <a:noFill/>
          <a:ln>
            <a:noFill/>
          </a:ln>
        </p:spPr>
        <p:txBody>
          <a:bodyPr anchorCtr="0" anchor="t" bIns="34275" lIns="34275" spcFirstLastPara="1" rIns="34275" wrap="square" tIns="34275">
            <a:spAutoFit/>
          </a:bodyPr>
          <a:lstStyle/>
          <a:p>
            <a:pPr indent="0" lvl="0" marL="0" rtl="0" algn="ctr">
              <a:lnSpc>
                <a:spcPct val="110000"/>
              </a:lnSpc>
              <a:spcBef>
                <a:spcPts val="0"/>
              </a:spcBef>
              <a:spcAft>
                <a:spcPts val="1000"/>
              </a:spcAft>
              <a:buNone/>
            </a:pPr>
            <a:r>
              <a:rPr lang="ru" sz="2800">
                <a:solidFill>
                  <a:srgbClr val="2677E0"/>
                </a:solidFill>
                <a:latin typeface="Montserrat SemiBold"/>
                <a:ea typeface="Montserrat SemiBold"/>
                <a:cs typeface="Montserrat SemiBold"/>
                <a:sym typeface="Montserrat SemiBold"/>
              </a:rPr>
              <a:t>3</a:t>
            </a:r>
            <a:endParaRPr sz="2800">
              <a:solidFill>
                <a:srgbClr val="2677E0"/>
              </a:solidFill>
              <a:latin typeface="Montserrat SemiBold"/>
              <a:ea typeface="Montserrat SemiBold"/>
              <a:cs typeface="Montserrat SemiBold"/>
              <a:sym typeface="Montserrat SemiBold"/>
            </a:endParaRPr>
          </a:p>
        </p:txBody>
      </p:sp>
      <p:sp>
        <p:nvSpPr>
          <p:cNvPr id="242" name="Google Shape;242;p41"/>
          <p:cNvSpPr txBox="1"/>
          <p:nvPr/>
        </p:nvSpPr>
        <p:spPr>
          <a:xfrm>
            <a:off x="289200" y="1758700"/>
            <a:ext cx="3348000" cy="41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b="1" sz="1500">
              <a:solidFill>
                <a:srgbClr val="3F5670"/>
              </a:solidFill>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pic>
        <p:nvPicPr>
          <p:cNvPr id="247" name="Google Shape;247;p42"/>
          <p:cNvPicPr preferRelativeResize="0"/>
          <p:nvPr/>
        </p:nvPicPr>
        <p:blipFill>
          <a:blip r:embed="rId3">
            <a:alphaModFix/>
          </a:blip>
          <a:stretch>
            <a:fillRect/>
          </a:stretch>
        </p:blipFill>
        <p:spPr>
          <a:xfrm>
            <a:off x="2239200" y="680291"/>
            <a:ext cx="4665600" cy="3888674"/>
          </a:xfrm>
          <a:prstGeom prst="rect">
            <a:avLst/>
          </a:prstGeom>
          <a:noFill/>
          <a:ln>
            <a:noFill/>
          </a:ln>
        </p:spPr>
      </p:pic>
      <p:sp>
        <p:nvSpPr>
          <p:cNvPr id="248" name="Google Shape;248;p42"/>
          <p:cNvSpPr txBox="1"/>
          <p:nvPr/>
        </p:nvSpPr>
        <p:spPr>
          <a:xfrm>
            <a:off x="673000" y="2224438"/>
            <a:ext cx="7692300" cy="800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None/>
            </a:pPr>
            <a:r>
              <a:rPr b="1" lang="ru" sz="4000">
                <a:solidFill>
                  <a:srgbClr val="3F5670"/>
                </a:solidFill>
                <a:latin typeface="Montserrat"/>
                <a:ea typeface="Montserrat"/>
                <a:cs typeface="Montserrat"/>
                <a:sym typeface="Montserrat"/>
              </a:rPr>
              <a:t>TANYA JAWAB</a:t>
            </a:r>
            <a:endParaRPr sz="4000"/>
          </a:p>
        </p:txBody>
      </p:sp>
      <p:pic>
        <p:nvPicPr>
          <p:cNvPr id="249" name="Google Shape;249;p42"/>
          <p:cNvPicPr preferRelativeResize="0"/>
          <p:nvPr/>
        </p:nvPicPr>
        <p:blipFill>
          <a:blip r:embed="rId4">
            <a:alphaModFix/>
          </a:blip>
          <a:stretch>
            <a:fillRect/>
          </a:stretch>
        </p:blipFill>
        <p:spPr>
          <a:xfrm>
            <a:off x="3968025" y="4691000"/>
            <a:ext cx="1207949" cy="262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pic>
        <p:nvPicPr>
          <p:cNvPr id="126" name="Google Shape;126;p32"/>
          <p:cNvPicPr preferRelativeResize="0"/>
          <p:nvPr/>
        </p:nvPicPr>
        <p:blipFill>
          <a:blip r:embed="rId3">
            <a:alphaModFix/>
          </a:blip>
          <a:stretch>
            <a:fillRect/>
          </a:stretch>
        </p:blipFill>
        <p:spPr>
          <a:xfrm>
            <a:off x="3968025" y="4691000"/>
            <a:ext cx="1207949" cy="262000"/>
          </a:xfrm>
          <a:prstGeom prst="rect">
            <a:avLst/>
          </a:prstGeom>
          <a:noFill/>
          <a:ln>
            <a:noFill/>
          </a:ln>
        </p:spPr>
      </p:pic>
      <p:sp>
        <p:nvSpPr>
          <p:cNvPr id="127" name="Google Shape;127;p32"/>
          <p:cNvSpPr txBox="1"/>
          <p:nvPr/>
        </p:nvSpPr>
        <p:spPr>
          <a:xfrm>
            <a:off x="289200" y="3289650"/>
            <a:ext cx="8565600" cy="405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Clr>
                <a:schemeClr val="dk1"/>
              </a:buClr>
              <a:buSzPts val="1100"/>
              <a:buFont typeface="Arial"/>
              <a:buNone/>
            </a:pPr>
            <a:r>
              <a:rPr b="1" lang="ru" sz="1500">
                <a:solidFill>
                  <a:srgbClr val="3F5670"/>
                </a:solidFill>
                <a:latin typeface="Montserrat"/>
                <a:ea typeface="Montserrat"/>
                <a:cs typeface="Montserrat"/>
                <a:sym typeface="Montserrat"/>
              </a:rPr>
              <a:t>2017 — PENDAFTARAN DI REPUBLIK VANUATU.</a:t>
            </a:r>
            <a:endParaRPr b="1" sz="1500">
              <a:solidFill>
                <a:srgbClr val="3F5670"/>
              </a:solidFill>
              <a:latin typeface="Montserrat"/>
              <a:ea typeface="Montserrat"/>
              <a:cs typeface="Montserrat"/>
              <a:sym typeface="Montserrat"/>
            </a:endParaRPr>
          </a:p>
        </p:txBody>
      </p:sp>
      <p:sp>
        <p:nvSpPr>
          <p:cNvPr id="128" name="Google Shape;128;p32"/>
          <p:cNvSpPr txBox="1"/>
          <p:nvPr/>
        </p:nvSpPr>
        <p:spPr>
          <a:xfrm>
            <a:off x="289200" y="448675"/>
            <a:ext cx="8565600" cy="465300"/>
          </a:xfrm>
          <a:prstGeom prst="rect">
            <a:avLst/>
          </a:prstGeom>
          <a:noFill/>
          <a:ln>
            <a:noFill/>
          </a:ln>
        </p:spPr>
        <p:txBody>
          <a:bodyPr anchorCtr="0" anchor="t" bIns="50800" lIns="50800" spcFirstLastPara="1" rIns="50800" wrap="square" tIns="50800">
            <a:noAutofit/>
          </a:bodyPr>
          <a:lstStyle/>
          <a:p>
            <a:pPr indent="0" lvl="0" marL="0" marR="0" rtl="0" algn="ctr">
              <a:lnSpc>
                <a:spcPct val="115000"/>
              </a:lnSpc>
              <a:spcBef>
                <a:spcPts val="0"/>
              </a:spcBef>
              <a:spcAft>
                <a:spcPts val="0"/>
              </a:spcAft>
              <a:buClr>
                <a:srgbClr val="2677E0"/>
              </a:buClr>
              <a:buSzPts val="8000"/>
              <a:buFont typeface="Helvetica Neue"/>
              <a:buNone/>
            </a:pPr>
            <a:r>
              <a:rPr b="1" lang="ru" sz="2600">
                <a:solidFill>
                  <a:srgbClr val="2677E0"/>
                </a:solidFill>
                <a:latin typeface="Montserrat"/>
                <a:ea typeface="Montserrat"/>
                <a:cs typeface="Montserrat"/>
                <a:sym typeface="Montserrat"/>
              </a:rPr>
              <a:t>TEMPAT PENDIRIAN SOLARGROUP</a:t>
            </a:r>
            <a:endParaRPr sz="2600">
              <a:solidFill>
                <a:srgbClr val="3F5670"/>
              </a:solidFill>
              <a:latin typeface="Montserrat"/>
              <a:ea typeface="Montserrat"/>
              <a:cs typeface="Montserrat"/>
              <a:sym typeface="Montserrat"/>
            </a:endParaRPr>
          </a:p>
        </p:txBody>
      </p:sp>
      <p:sp>
        <p:nvSpPr>
          <p:cNvPr id="129" name="Google Shape;129;p32"/>
          <p:cNvSpPr txBox="1"/>
          <p:nvPr/>
        </p:nvSpPr>
        <p:spPr>
          <a:xfrm>
            <a:off x="289200" y="3594450"/>
            <a:ext cx="8565600" cy="405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Clr>
                <a:schemeClr val="dk1"/>
              </a:buClr>
              <a:buSzPts val="1100"/>
              <a:buFont typeface="Arial"/>
              <a:buNone/>
            </a:pPr>
            <a:r>
              <a:rPr b="1" lang="ru" sz="1500">
                <a:solidFill>
                  <a:srgbClr val="3F5670"/>
                </a:solidFill>
                <a:latin typeface="Montserrat"/>
                <a:ea typeface="Montserrat"/>
                <a:cs typeface="Montserrat"/>
                <a:sym typeface="Montserrat"/>
              </a:rPr>
              <a:t>2024 — PERUBAHAN YURISDIKSI KE PERSERIKATAN KOMORO.</a:t>
            </a:r>
            <a:endParaRPr b="1" sz="1500">
              <a:solidFill>
                <a:srgbClr val="3F5670"/>
              </a:solidFill>
              <a:latin typeface="Montserrat"/>
              <a:ea typeface="Montserrat"/>
              <a:cs typeface="Montserrat"/>
              <a:sym typeface="Montserrat"/>
            </a:endParaRPr>
          </a:p>
        </p:txBody>
      </p:sp>
      <p:sp>
        <p:nvSpPr>
          <p:cNvPr id="130" name="Google Shape;130;p32"/>
          <p:cNvSpPr txBox="1"/>
          <p:nvPr/>
        </p:nvSpPr>
        <p:spPr>
          <a:xfrm>
            <a:off x="289200" y="3899250"/>
            <a:ext cx="8565600" cy="405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Clr>
                <a:schemeClr val="dk1"/>
              </a:buClr>
              <a:buSzPts val="1100"/>
              <a:buFont typeface="Arial"/>
              <a:buNone/>
            </a:pPr>
            <a:r>
              <a:rPr lang="ru" sz="1500">
                <a:solidFill>
                  <a:srgbClr val="3F5670"/>
                </a:solidFill>
                <a:latin typeface="Montserrat Medium"/>
                <a:ea typeface="Montserrat Medium"/>
                <a:cs typeface="Montserrat Medium"/>
                <a:sym typeface="Montserrat Medium"/>
              </a:rPr>
              <a:t>ALASANNYA ADALAH KETENTUAN YANG LEBIH MENARIK UNTUK MELAKUKAN BISNIS DALAM KERANGKA STRATEGI PENGEMBANGAN PERUSAHAAN LEBIH LANJUT</a:t>
            </a:r>
            <a:endParaRPr sz="1500">
              <a:solidFill>
                <a:srgbClr val="3F5670"/>
              </a:solidFill>
              <a:latin typeface="Montserrat Medium"/>
              <a:ea typeface="Montserrat Medium"/>
              <a:cs typeface="Montserrat Medium"/>
              <a:sym typeface="Montserrat Medium"/>
            </a:endParaRPr>
          </a:p>
        </p:txBody>
      </p:sp>
      <p:pic>
        <p:nvPicPr>
          <p:cNvPr id="131" name="Google Shape;131;p32"/>
          <p:cNvPicPr preferRelativeResize="0"/>
          <p:nvPr/>
        </p:nvPicPr>
        <p:blipFill rotWithShape="1">
          <a:blip r:embed="rId4">
            <a:alphaModFix/>
          </a:blip>
          <a:srcRect b="0" l="0" r="0" t="0"/>
          <a:stretch/>
        </p:blipFill>
        <p:spPr>
          <a:xfrm>
            <a:off x="2779437" y="823526"/>
            <a:ext cx="3585126" cy="25610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5" name="Shape 135"/>
        <p:cNvGrpSpPr/>
        <p:nvPr/>
      </p:nvGrpSpPr>
      <p:grpSpPr>
        <a:xfrm>
          <a:off x="0" y="0"/>
          <a:ext cx="0" cy="0"/>
          <a:chOff x="0" y="0"/>
          <a:chExt cx="0" cy="0"/>
        </a:xfrm>
      </p:grpSpPr>
      <p:pic>
        <p:nvPicPr>
          <p:cNvPr id="136" name="Google Shape;136;p33"/>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37" name="Google Shape;137;p33"/>
          <p:cNvSpPr txBox="1"/>
          <p:nvPr/>
        </p:nvSpPr>
        <p:spPr>
          <a:xfrm>
            <a:off x="289200" y="447500"/>
            <a:ext cx="8565600" cy="5028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MENGAPA KOMORO?</a:t>
            </a:r>
            <a:endParaRPr b="1" sz="2600">
              <a:solidFill>
                <a:srgbClr val="2677E0"/>
              </a:solidFill>
              <a:latin typeface="Montserrat"/>
              <a:ea typeface="Montserrat"/>
              <a:cs typeface="Montserrat"/>
              <a:sym typeface="Montserrat"/>
            </a:endParaRPr>
          </a:p>
        </p:txBody>
      </p:sp>
      <p:sp>
        <p:nvSpPr>
          <p:cNvPr id="138" name="Google Shape;138;p33"/>
          <p:cNvSpPr txBox="1"/>
          <p:nvPr/>
        </p:nvSpPr>
        <p:spPr>
          <a:xfrm>
            <a:off x="484790" y="2702275"/>
            <a:ext cx="3050100" cy="9483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KETENTUAN HUKUM DAN BERBAGAI PELUANG UNTUKCROWDINVESTING</a:t>
            </a:r>
            <a:endParaRPr>
              <a:solidFill>
                <a:srgbClr val="3F5670"/>
              </a:solidFill>
              <a:latin typeface="Montserrat Medium"/>
              <a:ea typeface="Montserrat Medium"/>
              <a:cs typeface="Montserrat Medium"/>
              <a:sym typeface="Montserrat Medium"/>
            </a:endParaRPr>
          </a:p>
        </p:txBody>
      </p:sp>
      <p:sp>
        <p:nvSpPr>
          <p:cNvPr id="139" name="Google Shape;139;p33"/>
          <p:cNvSpPr txBox="1"/>
          <p:nvPr/>
        </p:nvSpPr>
        <p:spPr>
          <a:xfrm>
            <a:off x="3368275" y="2702264"/>
            <a:ext cx="23400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EFISIENSI EKONOMI YANG MAKSIMAL</a:t>
            </a:r>
            <a:endParaRPr>
              <a:solidFill>
                <a:srgbClr val="3F5670"/>
              </a:solidFill>
              <a:latin typeface="Montserrat Medium"/>
              <a:ea typeface="Montserrat Medium"/>
              <a:cs typeface="Montserrat Medium"/>
              <a:sym typeface="Montserrat Medium"/>
            </a:endParaRPr>
          </a:p>
        </p:txBody>
      </p:sp>
      <p:sp>
        <p:nvSpPr>
          <p:cNvPr id="140" name="Google Shape;140;p33"/>
          <p:cNvSpPr txBox="1"/>
          <p:nvPr/>
        </p:nvSpPr>
        <p:spPr>
          <a:xfrm>
            <a:off x="5691925" y="2702275"/>
            <a:ext cx="2884500" cy="11844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PELUANG UNTUK MENERIMA INVESTASI SECARA LEGAL DI SELURUH DUNIA</a:t>
            </a:r>
            <a:endParaRPr>
              <a:solidFill>
                <a:srgbClr val="3F5670"/>
              </a:solidFill>
              <a:latin typeface="Montserrat Medium"/>
              <a:ea typeface="Montserrat Medium"/>
              <a:cs typeface="Montserrat Medium"/>
              <a:sym typeface="Montserrat Medium"/>
            </a:endParaRPr>
          </a:p>
        </p:txBody>
      </p:sp>
      <p:pic>
        <p:nvPicPr>
          <p:cNvPr id="141" name="Google Shape;141;p33"/>
          <p:cNvPicPr preferRelativeResize="0"/>
          <p:nvPr/>
        </p:nvPicPr>
        <p:blipFill>
          <a:blip r:embed="rId4">
            <a:alphaModFix/>
          </a:blip>
          <a:stretch>
            <a:fillRect/>
          </a:stretch>
        </p:blipFill>
        <p:spPr>
          <a:xfrm>
            <a:off x="1707942" y="1944413"/>
            <a:ext cx="603793" cy="651899"/>
          </a:xfrm>
          <a:prstGeom prst="rect">
            <a:avLst/>
          </a:prstGeom>
          <a:noFill/>
          <a:ln>
            <a:noFill/>
          </a:ln>
        </p:spPr>
      </p:pic>
      <p:pic>
        <p:nvPicPr>
          <p:cNvPr id="142" name="Google Shape;142;p33"/>
          <p:cNvPicPr preferRelativeResize="0"/>
          <p:nvPr/>
        </p:nvPicPr>
        <p:blipFill>
          <a:blip r:embed="rId5">
            <a:alphaModFix/>
          </a:blip>
          <a:stretch>
            <a:fillRect/>
          </a:stretch>
        </p:blipFill>
        <p:spPr>
          <a:xfrm>
            <a:off x="4270092" y="1944413"/>
            <a:ext cx="590294" cy="651900"/>
          </a:xfrm>
          <a:prstGeom prst="rect">
            <a:avLst/>
          </a:prstGeom>
          <a:noFill/>
          <a:ln>
            <a:noFill/>
          </a:ln>
        </p:spPr>
      </p:pic>
      <p:pic>
        <p:nvPicPr>
          <p:cNvPr id="143" name="Google Shape;143;p33"/>
          <p:cNvPicPr preferRelativeResize="0"/>
          <p:nvPr/>
        </p:nvPicPr>
        <p:blipFill>
          <a:blip r:embed="rId6">
            <a:alphaModFix/>
          </a:blip>
          <a:stretch>
            <a:fillRect/>
          </a:stretch>
        </p:blipFill>
        <p:spPr>
          <a:xfrm>
            <a:off x="6791513" y="1944413"/>
            <a:ext cx="685301" cy="6518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7" name="Shape 147"/>
        <p:cNvGrpSpPr/>
        <p:nvPr/>
      </p:nvGrpSpPr>
      <p:grpSpPr>
        <a:xfrm>
          <a:off x="0" y="0"/>
          <a:ext cx="0" cy="0"/>
          <a:chOff x="0" y="0"/>
          <a:chExt cx="0" cy="0"/>
        </a:xfrm>
      </p:grpSpPr>
      <p:sp>
        <p:nvSpPr>
          <p:cNvPr id="148" name="Google Shape;148;p34"/>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LISENSI SOLARGROUP</a:t>
            </a:r>
            <a:endParaRPr b="1" sz="2600">
              <a:solidFill>
                <a:srgbClr val="3F5670"/>
              </a:solidFill>
              <a:latin typeface="Montserrat"/>
              <a:ea typeface="Montserrat"/>
              <a:cs typeface="Montserrat"/>
              <a:sym typeface="Montserrat"/>
            </a:endParaRPr>
          </a:p>
        </p:txBody>
      </p:sp>
      <p:pic>
        <p:nvPicPr>
          <p:cNvPr id="149" name="Google Shape;149;p34"/>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50" name="Google Shape;150;p34"/>
          <p:cNvSpPr txBox="1"/>
          <p:nvPr/>
        </p:nvSpPr>
        <p:spPr>
          <a:xfrm>
            <a:off x="289200" y="2123200"/>
            <a:ext cx="5604600" cy="1995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ru" sz="1500">
                <a:solidFill>
                  <a:srgbClr val="3F5670"/>
                </a:solidFill>
                <a:latin typeface="Montserrat"/>
                <a:ea typeface="Montserrat"/>
                <a:cs typeface="Montserrat"/>
                <a:sym typeface="Montserrat"/>
              </a:rPr>
              <a:t>PERUSAHAAN MEMILIKI LISENSI PIALANG DAN KLIRING INTERNASIONAL </a:t>
            </a:r>
            <a:endParaRPr sz="1500">
              <a:solidFill>
                <a:srgbClr val="3F5670"/>
              </a:solidFill>
              <a:latin typeface="Montserrat"/>
              <a:ea typeface="Montserrat"/>
              <a:cs typeface="Montserrat"/>
              <a:sym typeface="Montserrat"/>
            </a:endParaRPr>
          </a:p>
          <a:p>
            <a:pPr indent="0" lvl="0" marL="0" rtl="0" algn="l">
              <a:lnSpc>
                <a:spcPct val="115000"/>
              </a:lnSpc>
              <a:spcBef>
                <a:spcPts val="0"/>
              </a:spcBef>
              <a:spcAft>
                <a:spcPts val="0"/>
              </a:spcAft>
              <a:buNone/>
            </a:pPr>
            <a:r>
              <a:rPr lang="ru" sz="1500">
                <a:solidFill>
                  <a:srgbClr val="3F5670"/>
                </a:solidFill>
                <a:latin typeface="Montserrat"/>
                <a:ea typeface="Montserrat"/>
                <a:cs typeface="Montserrat"/>
                <a:sym typeface="Montserrat"/>
              </a:rPr>
              <a:t>NO. L15658 / SG TERTANGGAL 1 MARET 2024, YANG DIKELUARKAN OLEH OTORITAS KEUANGAN </a:t>
            </a:r>
            <a:endParaRPr sz="1500">
              <a:solidFill>
                <a:srgbClr val="3F5670"/>
              </a:solidFill>
              <a:latin typeface="Montserrat"/>
              <a:ea typeface="Montserrat"/>
              <a:cs typeface="Montserrat"/>
              <a:sym typeface="Montserrat"/>
            </a:endParaRPr>
          </a:p>
          <a:p>
            <a:pPr indent="0" lvl="0" marL="0" rtl="0" algn="l">
              <a:lnSpc>
                <a:spcPct val="115000"/>
              </a:lnSpc>
              <a:spcBef>
                <a:spcPts val="0"/>
              </a:spcBef>
              <a:spcAft>
                <a:spcPts val="0"/>
              </a:spcAft>
              <a:buNone/>
            </a:pPr>
            <a:r>
              <a:rPr lang="ru" sz="1500">
                <a:solidFill>
                  <a:srgbClr val="3F5670"/>
                </a:solidFill>
                <a:latin typeface="Montserrat"/>
                <a:ea typeface="Montserrat"/>
                <a:cs typeface="Montserrat"/>
                <a:sym typeface="Montserrat"/>
              </a:rPr>
              <a:t>PULAU OTONOM ANJOUAN SESUAI DENGAN KEPUTUSAN PEMERINTAH NO. 005 2005</a:t>
            </a:r>
            <a:endParaRPr sz="1500">
              <a:solidFill>
                <a:srgbClr val="3F5670"/>
              </a:solidFill>
              <a:latin typeface="Montserrat"/>
              <a:ea typeface="Montserrat"/>
              <a:cs typeface="Montserrat"/>
              <a:sym typeface="Montserrat"/>
            </a:endParaRPr>
          </a:p>
        </p:txBody>
      </p:sp>
      <p:pic>
        <p:nvPicPr>
          <p:cNvPr id="151" name="Google Shape;151;p34"/>
          <p:cNvPicPr preferRelativeResize="0"/>
          <p:nvPr/>
        </p:nvPicPr>
        <p:blipFill rotWithShape="1">
          <a:blip r:embed="rId4">
            <a:alphaModFix/>
          </a:blip>
          <a:srcRect b="0" l="29" r="29" t="0"/>
          <a:stretch/>
        </p:blipFill>
        <p:spPr>
          <a:xfrm>
            <a:off x="6276353" y="1382042"/>
            <a:ext cx="2252851" cy="3186002"/>
          </a:xfrm>
          <a:prstGeom prst="rect">
            <a:avLst/>
          </a:prstGeom>
          <a:noFill/>
          <a:ln>
            <a:noFill/>
          </a:ln>
          <a:effectLst>
            <a:outerShdw blurRad="142875" rotWithShape="0" algn="bl" dir="5400000" dist="38100">
              <a:srgbClr val="000000">
                <a:alpha val="50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5" name="Shape 155"/>
        <p:cNvGrpSpPr/>
        <p:nvPr/>
      </p:nvGrpSpPr>
      <p:grpSpPr>
        <a:xfrm>
          <a:off x="0" y="0"/>
          <a:ext cx="0" cy="0"/>
          <a:chOff x="0" y="0"/>
          <a:chExt cx="0" cy="0"/>
        </a:xfrm>
      </p:grpSpPr>
      <p:sp>
        <p:nvSpPr>
          <p:cNvPr id="156" name="Google Shape;156;p35"/>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MENGATUR HUBUNGAN ANTARA INVESTOR PROYEK DAN SOLARGROUP</a:t>
            </a:r>
            <a:endParaRPr b="1" sz="2600">
              <a:solidFill>
                <a:srgbClr val="3F5670"/>
              </a:solidFill>
              <a:latin typeface="Montserrat"/>
              <a:ea typeface="Montserrat"/>
              <a:cs typeface="Montserrat"/>
              <a:sym typeface="Montserrat"/>
            </a:endParaRPr>
          </a:p>
        </p:txBody>
      </p:sp>
      <p:pic>
        <p:nvPicPr>
          <p:cNvPr id="157" name="Google Shape;157;p35"/>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58" name="Google Shape;158;p35"/>
          <p:cNvSpPr txBox="1"/>
          <p:nvPr/>
        </p:nvSpPr>
        <p:spPr>
          <a:xfrm>
            <a:off x="289200" y="1868632"/>
            <a:ext cx="5233200" cy="914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000"/>
              </a:spcAft>
              <a:buNone/>
            </a:pPr>
            <a:r>
              <a:rPr b="1" lang="ru" sz="1500">
                <a:solidFill>
                  <a:srgbClr val="3F5670"/>
                </a:solidFill>
                <a:latin typeface="Montserrat"/>
                <a:ea typeface="Montserrat"/>
                <a:cs typeface="Montserrat"/>
                <a:sym typeface="Montserrat"/>
              </a:rPr>
              <a:t>SETIAP INVESTOR MENANDATANGANI (MENERIMA) PERJANJIAN INVESTASI DI BACK OFFICE</a:t>
            </a:r>
            <a:endParaRPr b="1" sz="1500">
              <a:solidFill>
                <a:srgbClr val="2678E0"/>
              </a:solidFill>
              <a:latin typeface="Montserrat"/>
              <a:ea typeface="Montserrat"/>
              <a:cs typeface="Montserrat"/>
              <a:sym typeface="Montserrat"/>
            </a:endParaRPr>
          </a:p>
        </p:txBody>
      </p:sp>
      <p:pic>
        <p:nvPicPr>
          <p:cNvPr id="159" name="Google Shape;159;p35"/>
          <p:cNvPicPr preferRelativeResize="0"/>
          <p:nvPr/>
        </p:nvPicPr>
        <p:blipFill>
          <a:blip r:embed="rId4">
            <a:alphaModFix/>
          </a:blip>
          <a:stretch>
            <a:fillRect/>
          </a:stretch>
        </p:blipFill>
        <p:spPr>
          <a:xfrm>
            <a:off x="6774566" y="1803613"/>
            <a:ext cx="1656656" cy="2342834"/>
          </a:xfrm>
          <a:prstGeom prst="rect">
            <a:avLst/>
          </a:prstGeom>
          <a:noFill/>
          <a:ln>
            <a:noFill/>
          </a:ln>
          <a:effectLst>
            <a:outerShdw blurRad="85725" rotWithShape="0" algn="bl" dir="5400000" dist="28575">
              <a:srgbClr val="000000">
                <a:alpha val="50000"/>
              </a:srgbClr>
            </a:outerShdw>
          </a:effectLst>
        </p:spPr>
      </p:pic>
      <p:pic>
        <p:nvPicPr>
          <p:cNvPr id="160" name="Google Shape;160;p35"/>
          <p:cNvPicPr preferRelativeResize="0"/>
          <p:nvPr/>
        </p:nvPicPr>
        <p:blipFill>
          <a:blip r:embed="rId4">
            <a:alphaModFix/>
          </a:blip>
          <a:stretch>
            <a:fillRect/>
          </a:stretch>
        </p:blipFill>
        <p:spPr>
          <a:xfrm>
            <a:off x="5843392" y="2061754"/>
            <a:ext cx="1656656" cy="2342834"/>
          </a:xfrm>
          <a:prstGeom prst="rect">
            <a:avLst/>
          </a:prstGeom>
          <a:noFill/>
          <a:ln>
            <a:noFill/>
          </a:ln>
          <a:effectLst>
            <a:outerShdw blurRad="142875" rotWithShape="0" algn="bl" dir="5400000" dist="38100">
              <a:srgbClr val="000000">
                <a:alpha val="50000"/>
              </a:srgbClr>
            </a:outerShdw>
          </a:effectLst>
        </p:spPr>
      </p:pic>
      <p:sp>
        <p:nvSpPr>
          <p:cNvPr id="161" name="Google Shape;161;p35"/>
          <p:cNvSpPr txBox="1"/>
          <p:nvPr/>
        </p:nvSpPr>
        <p:spPr>
          <a:xfrm>
            <a:off x="289200" y="2783031"/>
            <a:ext cx="5233200" cy="1170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ru" sz="1500">
                <a:solidFill>
                  <a:srgbClr val="3F5670"/>
                </a:solidFill>
                <a:latin typeface="Montserrat Medium"/>
                <a:ea typeface="Montserrat Medium"/>
                <a:cs typeface="Montserrat Medium"/>
                <a:sym typeface="Montserrat Medium"/>
              </a:rPr>
              <a:t>INFORMASI </a:t>
            </a:r>
            <a:r>
              <a:rPr lang="ru" sz="1500" u="sng">
                <a:solidFill>
                  <a:srgbClr val="2677E0"/>
                </a:solidFill>
                <a:latin typeface="Montserrat Medium"/>
                <a:ea typeface="Montserrat Medium"/>
                <a:cs typeface="Montserrat Medium"/>
                <a:sym typeface="Montserrat Medium"/>
                <a:hlinkClick r:id="rId5">
                  <a:extLst>
                    <a:ext uri="{A12FA001-AC4F-418D-AE19-62706E023703}">
                      <ahyp:hlinkClr val="tx"/>
                    </a:ext>
                  </a:extLst>
                </a:hlinkClick>
              </a:rPr>
              <a:t>TENTANG POTENSI RISIKO INVESTASI</a:t>
            </a:r>
            <a:r>
              <a:rPr lang="ru" sz="1500">
                <a:solidFill>
                  <a:srgbClr val="2677E0"/>
                </a:solidFill>
                <a:latin typeface="Montserrat Medium"/>
                <a:ea typeface="Montserrat Medium"/>
                <a:cs typeface="Montserrat Medium"/>
                <a:sym typeface="Montserrat Medium"/>
              </a:rPr>
              <a:t> </a:t>
            </a:r>
            <a:r>
              <a:rPr lang="ru" sz="1500">
                <a:solidFill>
                  <a:srgbClr val="3F5670"/>
                </a:solidFill>
                <a:latin typeface="Montserrat Medium"/>
                <a:ea typeface="Montserrat Medium"/>
                <a:cs typeface="Montserrat Medium"/>
                <a:sym typeface="Montserrat Medium"/>
              </a:rPr>
              <a:t>TERSEDIA UNTUK UMUM DI SITUS WEB RESMI PERUSAHAAN</a:t>
            </a:r>
            <a:endParaRPr b="1" sz="1500">
              <a:solidFill>
                <a:srgbClr val="2678E0"/>
              </a:solidFill>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pic>
        <p:nvPicPr>
          <p:cNvPr id="166" name="Google Shape;166;p36"/>
          <p:cNvPicPr preferRelativeResize="0"/>
          <p:nvPr/>
        </p:nvPicPr>
        <p:blipFill rotWithShape="1">
          <a:blip r:embed="rId3">
            <a:alphaModFix amt="27000"/>
          </a:blip>
          <a:srcRect b="-46355" l="-10914" r="-10902" t="-10409"/>
          <a:stretch/>
        </p:blipFill>
        <p:spPr>
          <a:xfrm>
            <a:off x="1012230" y="1264100"/>
            <a:ext cx="7119539" cy="3574600"/>
          </a:xfrm>
          <a:prstGeom prst="rect">
            <a:avLst/>
          </a:prstGeom>
          <a:noFill/>
          <a:ln>
            <a:noFill/>
          </a:ln>
        </p:spPr>
      </p:pic>
      <p:sp>
        <p:nvSpPr>
          <p:cNvPr id="167" name="Google Shape;167;p36"/>
          <p:cNvSpPr txBox="1"/>
          <p:nvPr/>
        </p:nvSpPr>
        <p:spPr>
          <a:xfrm>
            <a:off x="433800" y="1781175"/>
            <a:ext cx="8276400" cy="1771800"/>
          </a:xfrm>
          <a:prstGeom prst="rect">
            <a:avLst/>
          </a:prstGeom>
          <a:noFill/>
          <a:ln>
            <a:noFill/>
          </a:ln>
        </p:spPr>
        <p:txBody>
          <a:bodyPr anchorCtr="0" anchor="ctr"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100">
                <a:solidFill>
                  <a:srgbClr val="3F5670"/>
                </a:solidFill>
                <a:latin typeface="Montserrat"/>
                <a:ea typeface="Montserrat"/>
                <a:cs typeface="Montserrat"/>
                <a:sym typeface="Montserrat"/>
              </a:rPr>
              <a:t>MITRA ADALAH AGEN PERUSAHAAN YANG, SECARA SUKARELA DAN SESUAI DENGAN HUKUM INTERNASIONAL, BERTINDAK SEBAGAI KONSULTAN DALAM PROYEK </a:t>
            </a:r>
            <a:endParaRPr b="1" sz="2100">
              <a:solidFill>
                <a:srgbClr val="3F5670"/>
              </a:solidFill>
              <a:latin typeface="Montserrat"/>
              <a:ea typeface="Montserrat"/>
              <a:cs typeface="Montserrat"/>
              <a:sym typeface="Montserrat"/>
            </a:endParaRPr>
          </a:p>
        </p:txBody>
      </p:sp>
      <p:pic>
        <p:nvPicPr>
          <p:cNvPr id="168" name="Google Shape;168;p36"/>
          <p:cNvPicPr preferRelativeResize="0"/>
          <p:nvPr/>
        </p:nvPicPr>
        <p:blipFill>
          <a:blip r:embed="rId4">
            <a:alphaModFix/>
          </a:blip>
          <a:stretch>
            <a:fillRect/>
          </a:stretch>
        </p:blipFill>
        <p:spPr>
          <a:xfrm>
            <a:off x="3968025" y="4691000"/>
            <a:ext cx="1207949" cy="262000"/>
          </a:xfrm>
          <a:prstGeom prst="rect">
            <a:avLst/>
          </a:prstGeom>
          <a:noFill/>
          <a:ln>
            <a:noFill/>
          </a:ln>
        </p:spPr>
      </p:pic>
      <p:sp>
        <p:nvSpPr>
          <p:cNvPr id="169" name="Google Shape;169;p36"/>
          <p:cNvSpPr txBox="1"/>
          <p:nvPr/>
        </p:nvSpPr>
        <p:spPr>
          <a:xfrm>
            <a:off x="289200" y="459650"/>
            <a:ext cx="8565600" cy="4206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rgbClr val="000000"/>
              </a:buClr>
              <a:buSzPts val="1100"/>
              <a:buFont typeface="Arial"/>
              <a:buNone/>
            </a:pPr>
            <a:r>
              <a:rPr b="1" lang="ru" sz="2600">
                <a:solidFill>
                  <a:srgbClr val="2677E0"/>
                </a:solidFill>
                <a:latin typeface="Montserrat"/>
                <a:ea typeface="Montserrat"/>
                <a:cs typeface="Montserrat"/>
                <a:sym typeface="Montserrat"/>
              </a:rPr>
              <a:t>STATUS HUKUM MITRA SOLARGROUP</a:t>
            </a:r>
            <a:endParaRPr b="1" sz="2600">
              <a:solidFill>
                <a:srgbClr val="2677E0"/>
              </a:solidFill>
              <a:latin typeface="Montserrat"/>
              <a:ea typeface="Montserrat"/>
              <a:cs typeface="Montserrat"/>
              <a:sym typeface="Montserrat"/>
            </a:endParaRPr>
          </a:p>
        </p:txBody>
      </p:sp>
      <p:sp>
        <p:nvSpPr>
          <p:cNvPr id="170" name="Google Shape;170;p36"/>
          <p:cNvSpPr txBox="1"/>
          <p:nvPr/>
        </p:nvSpPr>
        <p:spPr>
          <a:xfrm>
            <a:off x="289200" y="3586600"/>
            <a:ext cx="8565600" cy="1049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None/>
            </a:pPr>
            <a:r>
              <a:rPr lang="ru" sz="1500">
                <a:solidFill>
                  <a:srgbClr val="3F5670"/>
                </a:solidFill>
                <a:latin typeface="Montserrat Medium"/>
                <a:ea typeface="Montserrat Medium"/>
                <a:cs typeface="Montserrat Medium"/>
                <a:sym typeface="Montserrat Medium"/>
              </a:rPr>
              <a:t>MITRA MENERIMA REMUNERASI UANG YANG SAH UNTUK MENYEBARKAN INFORMASI TENTANG PERUSAHAAN</a:t>
            </a:r>
            <a:endParaRPr sz="1500">
              <a:solidFill>
                <a:srgbClr val="3F5670"/>
              </a:solidFill>
              <a:latin typeface="Montserrat Medium"/>
              <a:ea typeface="Montserrat Medium"/>
              <a:cs typeface="Montserrat Medium"/>
              <a:sym typeface="Montserrat Medium"/>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4" name="Shape 174"/>
        <p:cNvGrpSpPr/>
        <p:nvPr/>
      </p:nvGrpSpPr>
      <p:grpSpPr>
        <a:xfrm>
          <a:off x="0" y="0"/>
          <a:ext cx="0" cy="0"/>
          <a:chOff x="0" y="0"/>
          <a:chExt cx="0" cy="0"/>
        </a:xfrm>
      </p:grpSpPr>
      <p:sp>
        <p:nvSpPr>
          <p:cNvPr id="175" name="Google Shape;175;p37"/>
          <p:cNvSpPr/>
          <p:nvPr/>
        </p:nvSpPr>
        <p:spPr>
          <a:xfrm>
            <a:off x="289200" y="1483500"/>
            <a:ext cx="6180900" cy="24840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pic>
        <p:nvPicPr>
          <p:cNvPr id="176" name="Google Shape;176;p37"/>
          <p:cNvPicPr preferRelativeResize="0"/>
          <p:nvPr/>
        </p:nvPicPr>
        <p:blipFill rotWithShape="1">
          <a:blip r:embed="rId3">
            <a:alphaModFix/>
          </a:blip>
          <a:srcRect b="0" l="8130" r="0" t="0"/>
          <a:stretch/>
        </p:blipFill>
        <p:spPr>
          <a:xfrm>
            <a:off x="6470100" y="1185050"/>
            <a:ext cx="2291451" cy="2930750"/>
          </a:xfrm>
          <a:prstGeom prst="rect">
            <a:avLst/>
          </a:prstGeom>
          <a:noFill/>
          <a:ln>
            <a:noFill/>
          </a:ln>
        </p:spPr>
      </p:pic>
      <p:pic>
        <p:nvPicPr>
          <p:cNvPr id="177" name="Google Shape;177;p37"/>
          <p:cNvPicPr preferRelativeResize="0"/>
          <p:nvPr/>
        </p:nvPicPr>
        <p:blipFill>
          <a:blip r:embed="rId4">
            <a:alphaModFix/>
          </a:blip>
          <a:stretch>
            <a:fillRect/>
          </a:stretch>
        </p:blipFill>
        <p:spPr>
          <a:xfrm>
            <a:off x="3968025" y="4693825"/>
            <a:ext cx="1207949" cy="262000"/>
          </a:xfrm>
          <a:prstGeom prst="rect">
            <a:avLst/>
          </a:prstGeom>
          <a:noFill/>
          <a:ln>
            <a:noFill/>
          </a:ln>
        </p:spPr>
      </p:pic>
      <p:sp>
        <p:nvSpPr>
          <p:cNvPr id="178" name="Google Shape;178;p37"/>
          <p:cNvSpPr txBox="1"/>
          <p:nvPr/>
        </p:nvSpPr>
        <p:spPr>
          <a:xfrm>
            <a:off x="289200" y="459650"/>
            <a:ext cx="8565600" cy="4206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rgbClr val="000000"/>
              </a:buClr>
              <a:buSzPts val="1100"/>
              <a:buFont typeface="Arial"/>
              <a:buNone/>
            </a:pPr>
            <a:r>
              <a:rPr b="1" lang="ru" sz="2600">
                <a:solidFill>
                  <a:srgbClr val="2677E0"/>
                </a:solidFill>
                <a:latin typeface="Montserrat"/>
                <a:ea typeface="Montserrat"/>
                <a:cs typeface="Montserrat"/>
                <a:sym typeface="Montserrat"/>
              </a:rPr>
              <a:t>STATUS HUKUM MITRA SOLARGROUP</a:t>
            </a:r>
            <a:endParaRPr b="1" sz="2600">
              <a:solidFill>
                <a:srgbClr val="2677E0"/>
              </a:solidFill>
              <a:latin typeface="Montserrat"/>
              <a:ea typeface="Montserrat"/>
              <a:cs typeface="Montserrat"/>
              <a:sym typeface="Montserrat"/>
            </a:endParaRPr>
          </a:p>
        </p:txBody>
      </p:sp>
      <p:sp>
        <p:nvSpPr>
          <p:cNvPr id="179" name="Google Shape;179;p37"/>
          <p:cNvSpPr txBox="1"/>
          <p:nvPr/>
        </p:nvSpPr>
        <p:spPr>
          <a:xfrm>
            <a:off x="289200" y="1864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TIDAK BERTANGGUNG JAWAB ATAS KEGIATAN PERUSAHAAN</a:t>
            </a:r>
            <a:endParaRPr sz="1000">
              <a:solidFill>
                <a:srgbClr val="3F5670"/>
              </a:solidFill>
              <a:latin typeface="Montserrat Medium"/>
              <a:ea typeface="Montserrat Medium"/>
              <a:cs typeface="Montserrat Medium"/>
              <a:sym typeface="Montserrat Medium"/>
            </a:endParaRPr>
          </a:p>
        </p:txBody>
      </p:sp>
      <p:sp>
        <p:nvSpPr>
          <p:cNvPr id="180" name="Google Shape;180;p37"/>
          <p:cNvSpPr txBox="1"/>
          <p:nvPr/>
        </p:nvSpPr>
        <p:spPr>
          <a:xfrm>
            <a:off x="289200" y="3967600"/>
            <a:ext cx="8565600" cy="6630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None/>
            </a:pPr>
            <a:r>
              <a:rPr lang="ru" sz="1500">
                <a:solidFill>
                  <a:srgbClr val="3F5670"/>
                </a:solidFill>
                <a:latin typeface="Montserrat SemiBold"/>
                <a:ea typeface="Montserrat SemiBold"/>
                <a:cs typeface="Montserrat SemiBold"/>
                <a:sym typeface="Montserrat SemiBold"/>
              </a:rPr>
              <a:t>MITRA DENGAN DEMIKIAN DIBEBASKAN DARI TANGGUNG JAWAB HUKUM DAN MENERIMA REMUNERASINYA SESUAI DENGAN HUKUM</a:t>
            </a:r>
            <a:endParaRPr sz="1500">
              <a:solidFill>
                <a:srgbClr val="3F5670"/>
              </a:solidFill>
              <a:latin typeface="Montserrat SemiBold"/>
              <a:ea typeface="Montserrat SemiBold"/>
              <a:cs typeface="Montserrat SemiBold"/>
              <a:sym typeface="Montserrat SemiBold"/>
            </a:endParaRPr>
          </a:p>
        </p:txBody>
      </p:sp>
      <p:sp>
        <p:nvSpPr>
          <p:cNvPr id="181" name="Google Shape;181;p37"/>
          <p:cNvSpPr txBox="1"/>
          <p:nvPr/>
        </p:nvSpPr>
        <p:spPr>
          <a:xfrm>
            <a:off x="289200" y="1483500"/>
            <a:ext cx="4611600" cy="3762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ru" sz="1500">
                <a:solidFill>
                  <a:srgbClr val="3F5670"/>
                </a:solidFill>
                <a:latin typeface="Montserrat"/>
                <a:ea typeface="Montserrat"/>
                <a:cs typeface="Montserrat"/>
                <a:sym typeface="Montserrat"/>
              </a:rPr>
              <a:t>MITRA</a:t>
            </a:r>
            <a:endParaRPr sz="1200">
              <a:solidFill>
                <a:srgbClr val="3F5670"/>
              </a:solidFill>
              <a:latin typeface="Montserrat Medium"/>
              <a:ea typeface="Montserrat Medium"/>
              <a:cs typeface="Montserrat Medium"/>
              <a:sym typeface="Montserrat Medium"/>
            </a:endParaRPr>
          </a:p>
        </p:txBody>
      </p:sp>
      <p:sp>
        <p:nvSpPr>
          <p:cNvPr id="182" name="Google Shape;182;p37"/>
          <p:cNvSpPr txBox="1"/>
          <p:nvPr/>
        </p:nvSpPr>
        <p:spPr>
          <a:xfrm>
            <a:off x="289200" y="2245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TIDAK DAPAT MENERIMA UANG DARI INVESTOR UNTUK KEUNTUNGANNYA SENDIRI</a:t>
            </a:r>
            <a:endParaRPr sz="1000">
              <a:solidFill>
                <a:srgbClr val="3F5670"/>
              </a:solidFill>
              <a:latin typeface="Montserrat Medium"/>
              <a:ea typeface="Montserrat Medium"/>
              <a:cs typeface="Montserrat Medium"/>
              <a:sym typeface="Montserrat Medium"/>
            </a:endParaRPr>
          </a:p>
        </p:txBody>
      </p:sp>
      <p:sp>
        <p:nvSpPr>
          <p:cNvPr id="183" name="Google Shape;183;p37"/>
          <p:cNvSpPr txBox="1"/>
          <p:nvPr/>
        </p:nvSpPr>
        <p:spPr>
          <a:xfrm>
            <a:off x="289200" y="2626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BUKAN KARYAWAN SOLARGROUP</a:t>
            </a:r>
            <a:endParaRPr sz="1000">
              <a:solidFill>
                <a:srgbClr val="3F5670"/>
              </a:solidFill>
              <a:latin typeface="Montserrat Medium"/>
              <a:ea typeface="Montserrat Medium"/>
              <a:cs typeface="Montserrat Medium"/>
              <a:sym typeface="Montserrat Medium"/>
            </a:endParaRPr>
          </a:p>
        </p:txBody>
      </p:sp>
      <p:sp>
        <p:nvSpPr>
          <p:cNvPr id="184" name="Google Shape;184;p37"/>
          <p:cNvSpPr txBox="1"/>
          <p:nvPr/>
        </p:nvSpPr>
        <p:spPr>
          <a:xfrm>
            <a:off x="289200" y="3007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TIDAK DIGAJI OLEH PERUSAHAAN</a:t>
            </a:r>
            <a:endParaRPr sz="1000">
              <a:solidFill>
                <a:srgbClr val="3F5670"/>
              </a:solidFill>
              <a:latin typeface="Montserrat Medium"/>
              <a:ea typeface="Montserrat Medium"/>
              <a:cs typeface="Montserrat Medium"/>
              <a:sym typeface="Montserrat Medium"/>
            </a:endParaRPr>
          </a:p>
        </p:txBody>
      </p:sp>
      <p:sp>
        <p:nvSpPr>
          <p:cNvPr id="185" name="Google Shape;185;p37"/>
          <p:cNvSpPr txBox="1"/>
          <p:nvPr/>
        </p:nvSpPr>
        <p:spPr>
          <a:xfrm>
            <a:off x="289200" y="3388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BUKAN ORANG YANG BERWENANG SEHUBUNGAN DENGAN PEMBUKAAN CABANG DAN KANTOR PERWAKILAN PERUSAHAAN</a:t>
            </a:r>
            <a:endParaRPr sz="1000">
              <a:solidFill>
                <a:srgbClr val="3F5670"/>
              </a:solidFill>
              <a:latin typeface="Montserrat Medium"/>
              <a:ea typeface="Montserrat Medium"/>
              <a:cs typeface="Montserrat Medium"/>
              <a:sym typeface="Montserrat Medium"/>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9" name="Shape 189"/>
        <p:cNvGrpSpPr/>
        <p:nvPr/>
      </p:nvGrpSpPr>
      <p:grpSpPr>
        <a:xfrm>
          <a:off x="0" y="0"/>
          <a:ext cx="0" cy="0"/>
          <a:chOff x="0" y="0"/>
          <a:chExt cx="0" cy="0"/>
        </a:xfrm>
      </p:grpSpPr>
      <p:sp>
        <p:nvSpPr>
          <p:cNvPr id="190" name="Google Shape;190;p38"/>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PERATURAN HUBUNGAN ANTARA MITRA DAN SOLARGROUP</a:t>
            </a:r>
            <a:endParaRPr b="1" sz="2600">
              <a:solidFill>
                <a:srgbClr val="3F5670"/>
              </a:solidFill>
              <a:latin typeface="Montserrat"/>
              <a:ea typeface="Montserrat"/>
              <a:cs typeface="Montserrat"/>
              <a:sym typeface="Montserrat"/>
            </a:endParaRPr>
          </a:p>
        </p:txBody>
      </p:sp>
      <p:pic>
        <p:nvPicPr>
          <p:cNvPr id="191" name="Google Shape;191;p38"/>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92" name="Google Shape;192;p38"/>
          <p:cNvSpPr txBox="1"/>
          <p:nvPr/>
        </p:nvSpPr>
        <p:spPr>
          <a:xfrm>
            <a:off x="289200" y="2236288"/>
            <a:ext cx="5233200" cy="14775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ru" sz="1500">
                <a:solidFill>
                  <a:srgbClr val="3F5670"/>
                </a:solidFill>
                <a:latin typeface="Montserrat"/>
                <a:ea typeface="Montserrat"/>
                <a:cs typeface="Montserrat"/>
                <a:sym typeface="Montserrat"/>
              </a:rPr>
              <a:t>SETIAP MITRA MENANDATANGANI PERJANJIAN PENYEDIAAN LAYANAN UNTUK MENARIK PENGGUNA SITUS WEB SOLARGROUP, YANG MENJADI DASAR BAGI MITRA UNTUK MENERIMA REMUNERASINYA</a:t>
            </a:r>
            <a:endParaRPr b="1" sz="1500">
              <a:solidFill>
                <a:srgbClr val="3F5670"/>
              </a:solidFill>
              <a:latin typeface="Montserrat"/>
              <a:ea typeface="Montserrat"/>
              <a:cs typeface="Montserrat"/>
              <a:sym typeface="Montserrat"/>
            </a:endParaRPr>
          </a:p>
        </p:txBody>
      </p:sp>
      <p:pic>
        <p:nvPicPr>
          <p:cNvPr id="193" name="Google Shape;193;p38"/>
          <p:cNvPicPr preferRelativeResize="0"/>
          <p:nvPr/>
        </p:nvPicPr>
        <p:blipFill rotWithShape="1">
          <a:blip r:embed="rId4">
            <a:alphaModFix/>
          </a:blip>
          <a:srcRect b="0" l="0" r="0" t="0"/>
          <a:stretch/>
        </p:blipFill>
        <p:spPr>
          <a:xfrm>
            <a:off x="6774566" y="1803613"/>
            <a:ext cx="1656657" cy="2342835"/>
          </a:xfrm>
          <a:prstGeom prst="rect">
            <a:avLst/>
          </a:prstGeom>
          <a:noFill/>
          <a:ln>
            <a:noFill/>
          </a:ln>
          <a:effectLst>
            <a:outerShdw blurRad="85725" rotWithShape="0" algn="bl" dir="5400000" dist="28575">
              <a:srgbClr val="000000">
                <a:alpha val="50000"/>
              </a:srgbClr>
            </a:outerShdw>
          </a:effectLst>
        </p:spPr>
      </p:pic>
      <p:pic>
        <p:nvPicPr>
          <p:cNvPr id="194" name="Google Shape;194;p38"/>
          <p:cNvPicPr preferRelativeResize="0"/>
          <p:nvPr/>
        </p:nvPicPr>
        <p:blipFill rotWithShape="1">
          <a:blip r:embed="rId5">
            <a:alphaModFix/>
          </a:blip>
          <a:srcRect b="0" l="0" r="0" t="-1389"/>
          <a:stretch/>
        </p:blipFill>
        <p:spPr>
          <a:xfrm>
            <a:off x="5843392" y="2061754"/>
            <a:ext cx="1656657" cy="2342835"/>
          </a:xfrm>
          <a:prstGeom prst="rect">
            <a:avLst/>
          </a:prstGeom>
          <a:noFill/>
          <a:ln>
            <a:noFill/>
          </a:ln>
          <a:effectLst>
            <a:outerShdw blurRad="142875" rotWithShape="0" algn="bl" dir="5400000" dist="38100">
              <a:srgbClr val="000000">
                <a:alpha val="50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8" name="Shape 198"/>
        <p:cNvGrpSpPr/>
        <p:nvPr/>
      </p:nvGrpSpPr>
      <p:grpSpPr>
        <a:xfrm>
          <a:off x="0" y="0"/>
          <a:ext cx="0" cy="0"/>
          <a:chOff x="0" y="0"/>
          <a:chExt cx="0" cy="0"/>
        </a:xfrm>
      </p:grpSpPr>
      <p:sp>
        <p:nvSpPr>
          <p:cNvPr id="199" name="Google Shape;199;p39"/>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PERATURAN HUBUNGAN ANTARA MITRA DAN SOLARGROUP</a:t>
            </a:r>
            <a:endParaRPr b="1" sz="2600">
              <a:solidFill>
                <a:srgbClr val="3F5670"/>
              </a:solidFill>
              <a:latin typeface="Montserrat"/>
              <a:ea typeface="Montserrat"/>
              <a:cs typeface="Montserrat"/>
              <a:sym typeface="Montserrat"/>
            </a:endParaRPr>
          </a:p>
        </p:txBody>
      </p:sp>
      <p:pic>
        <p:nvPicPr>
          <p:cNvPr id="200" name="Google Shape;200;p39"/>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201" name="Google Shape;201;p39"/>
          <p:cNvSpPr txBox="1"/>
          <p:nvPr/>
        </p:nvSpPr>
        <p:spPr>
          <a:xfrm>
            <a:off x="771600" y="1530100"/>
            <a:ext cx="7600800" cy="415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ru" sz="1500">
                <a:solidFill>
                  <a:srgbClr val="3F5670"/>
                </a:solidFill>
                <a:latin typeface="Montserrat"/>
                <a:ea typeface="Montserrat"/>
                <a:cs typeface="Montserrat"/>
                <a:sym typeface="Montserrat"/>
              </a:rPr>
              <a:t>PERJANJIAN INI MEMBERIKAN HAK KEPADA MITRA UNTUK</a:t>
            </a:r>
            <a:endParaRPr b="1" sz="1500">
              <a:solidFill>
                <a:srgbClr val="3F5670"/>
              </a:solidFill>
              <a:latin typeface="Montserrat"/>
              <a:ea typeface="Montserrat"/>
              <a:cs typeface="Montserrat"/>
              <a:sym typeface="Montserrat"/>
            </a:endParaRPr>
          </a:p>
        </p:txBody>
      </p:sp>
      <p:sp>
        <p:nvSpPr>
          <p:cNvPr id="202" name="Google Shape;202;p39"/>
          <p:cNvSpPr txBox="1"/>
          <p:nvPr/>
        </p:nvSpPr>
        <p:spPr>
          <a:xfrm>
            <a:off x="767724" y="2854675"/>
            <a:ext cx="21966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MENGINFORMASIKAN TENTANG PROYEK SOLARGROUP</a:t>
            </a:r>
            <a:endParaRPr>
              <a:solidFill>
                <a:srgbClr val="3F5670"/>
              </a:solidFill>
              <a:latin typeface="Montserrat Medium"/>
              <a:ea typeface="Montserrat Medium"/>
              <a:cs typeface="Montserrat Medium"/>
              <a:sym typeface="Montserrat Medium"/>
            </a:endParaRPr>
          </a:p>
        </p:txBody>
      </p:sp>
      <p:sp>
        <p:nvSpPr>
          <p:cNvPr id="203" name="Google Shape;203;p39"/>
          <p:cNvSpPr txBox="1"/>
          <p:nvPr/>
        </p:nvSpPr>
        <p:spPr>
          <a:xfrm>
            <a:off x="3368275" y="2854664"/>
            <a:ext cx="23400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IKUT SERTA DALAM ACARA PEMASARAN</a:t>
            </a:r>
            <a:endParaRPr>
              <a:solidFill>
                <a:srgbClr val="3F5670"/>
              </a:solidFill>
              <a:latin typeface="Montserrat Medium"/>
              <a:ea typeface="Montserrat Medium"/>
              <a:cs typeface="Montserrat Medium"/>
              <a:sym typeface="Montserrat Medium"/>
            </a:endParaRPr>
          </a:p>
        </p:txBody>
      </p:sp>
      <p:sp>
        <p:nvSpPr>
          <p:cNvPr id="204" name="Google Shape;204;p39"/>
          <p:cNvSpPr txBox="1"/>
          <p:nvPr/>
        </p:nvSpPr>
        <p:spPr>
          <a:xfrm>
            <a:off x="6038450" y="2854675"/>
            <a:ext cx="24867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MENDAPATKAN REMUNERASI DARI PERUSAHAAN</a:t>
            </a:r>
            <a:endParaRPr>
              <a:solidFill>
                <a:srgbClr val="3F5670"/>
              </a:solidFill>
              <a:latin typeface="Montserrat Medium"/>
              <a:ea typeface="Montserrat Medium"/>
              <a:cs typeface="Montserrat Medium"/>
              <a:sym typeface="Montserrat Medium"/>
            </a:endParaRPr>
          </a:p>
        </p:txBody>
      </p:sp>
      <p:pic>
        <p:nvPicPr>
          <p:cNvPr id="205" name="Google Shape;205;p39"/>
          <p:cNvPicPr preferRelativeResize="0"/>
          <p:nvPr/>
        </p:nvPicPr>
        <p:blipFill>
          <a:blip r:embed="rId4">
            <a:alphaModFix/>
          </a:blip>
          <a:stretch>
            <a:fillRect/>
          </a:stretch>
        </p:blipFill>
        <p:spPr>
          <a:xfrm>
            <a:off x="1689750" y="2174813"/>
            <a:ext cx="495925" cy="495925"/>
          </a:xfrm>
          <a:prstGeom prst="rect">
            <a:avLst/>
          </a:prstGeom>
          <a:noFill/>
          <a:ln>
            <a:noFill/>
          </a:ln>
        </p:spPr>
      </p:pic>
      <p:pic>
        <p:nvPicPr>
          <p:cNvPr id="206" name="Google Shape;206;p39"/>
          <p:cNvPicPr preferRelativeResize="0"/>
          <p:nvPr/>
        </p:nvPicPr>
        <p:blipFill>
          <a:blip r:embed="rId4">
            <a:alphaModFix/>
          </a:blip>
          <a:stretch>
            <a:fillRect/>
          </a:stretch>
        </p:blipFill>
        <p:spPr>
          <a:xfrm>
            <a:off x="4290313" y="2174813"/>
            <a:ext cx="495925" cy="495925"/>
          </a:xfrm>
          <a:prstGeom prst="rect">
            <a:avLst/>
          </a:prstGeom>
          <a:noFill/>
          <a:ln>
            <a:noFill/>
          </a:ln>
        </p:spPr>
      </p:pic>
      <p:pic>
        <p:nvPicPr>
          <p:cNvPr id="207" name="Google Shape;207;p39"/>
          <p:cNvPicPr preferRelativeResize="0"/>
          <p:nvPr/>
        </p:nvPicPr>
        <p:blipFill>
          <a:blip r:embed="rId4">
            <a:alphaModFix/>
          </a:blip>
          <a:stretch>
            <a:fillRect/>
          </a:stretch>
        </p:blipFill>
        <p:spPr>
          <a:xfrm>
            <a:off x="6958313" y="2174813"/>
            <a:ext cx="495925" cy="4959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