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10">
          <p15:clr>
            <a:srgbClr val="747775"/>
          </p15:clr>
        </p15:guide>
        <p15:guide id="2" pos="2880">
          <p15:clr>
            <a:srgbClr val="747775"/>
          </p15:clr>
        </p15:guide>
        <p15:guide id="3" orient="horz" pos="718">
          <p15:clr>
            <a:srgbClr val="747775"/>
          </p15:clr>
        </p15:guide>
        <p15:guide id="4" orient="horz" pos="1247">
          <p15:clr>
            <a:srgbClr val="747775"/>
          </p15:clr>
        </p15:guide>
        <p15:guide id="5" orient="horz" pos="2395">
          <p15:clr>
            <a:srgbClr val="747775"/>
          </p15:clr>
        </p15:guide>
        <p15:guide id="6" orient="horz" pos="2769">
          <p15:clr>
            <a:srgbClr val="747775"/>
          </p15:clr>
        </p15:guide>
        <p15:guide id="7" orient="horz" pos="291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0" orient="horz"/>
        <p:guide pos="2880"/>
        <p:guide pos="718" orient="horz"/>
        <p:guide pos="1247" orient="horz"/>
        <p:guide pos="2395" orient="horz"/>
        <p:guide pos="2769" orient="horz"/>
        <p:guide pos="291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0ca36780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0ca36780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0ca36780d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0ca36780d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È importante sottolineare che SOLARGROUP non commercia titoli nell'ambito del progetto Motori Duyunov, anche se potrebbe farlo in futuro. Pertanto, ora la società e i suoi partner non necessitano di uno status speciale di partecipante autorizzato al mercato dei titoli. Siamo impegnati ad attrarre investimenti nei progetti utilizzando il meccanismo del crowdinginvesting.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0ca36780d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0ca36780d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Le attività della nostra azienda sono assolutamente legali. Dispone tutte le basi legali necessarie: le stai vedendo ora sul tuo schermo.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0ca36780d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e0ca36780d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e0ca36780d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e0ca36780d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SOLARGROUP si preoccupa di migliorare non solo i processi interni dell'azienda, ma anche i fattori esterni e le condizioni delle nostre attività.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SOLARGROUP è un'azienda internazionale che unisce persone in tutto il mondo, nonostante i confini geografici e le relazioni politiche.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Per noi è sempre stato importante creare condizioni favorevoli per lo svolgimento delle nostre attività, la trasparenza e l'apertura del nostro business.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Siamo costantemente alla ricerca di soluzioni per migliorare le nostre attività e una di queste è stata il trasferimento della nostra azienda dalla Repubblica di Vanuatu, dove è registrata dal 2017, alla giurisdizione dell'Unione delle Isole Comore a partire dal 2024.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Il nostro team ha svolto un lavoro enorme per far sì che ciò avvenisse.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0ca36780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0ca36780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La Repubblica di Vanuatu ha continuamente inasprito le normative e imposto nuove restrizioni agli affari. La giurisdizione nell'Unione delle Isole Comore ci dà l'opportunità di fare affari in modo indipendente, libero ed economico.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0ca36780d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0ca36780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Ad oggi, la nostra azienda ha completato tutte le attività di registrazione necessarie nella nuova giurisdizione e ha ottenuto una speciale licenza internazionale di intermediazione e compensazione. Tale licenza ci consente, tra l'altro, di emettere titoli e di effettuare transazioni con essi. Attualmente l'azienda non è impegnata in tali attività, ma ciò sarà possibile in seguito. Nel prossimo futuro contiamo di portare a termine tutte le formalità legali relative al nostro trasferimento. Per gli investitori e i partner non cambierà nulla. SOLARGROUP rimarrà la stessa azienda, solo con un cambiamento del luogo di registrazione.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0ca36780d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e0ca36780d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Ogni investitore firma l'accordo di investimento nella propria area personale sul sito web di SOLARGROUP. È possibile prenderne conoscenza in anticipo e, in qualsiasi momento dopo la firma, è possibile visualizzare il contratto nel proprio profilo, sezione Documenti. Gli investimenti comportano sempre un certo rischio ed è presente il relativo avvertimento anche sul nostro sito web. Cerchiamo di essere il più possibile aperti e onesti con i nostri investitori e partner.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0ca36780d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e0ca36780d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Un partner è un agente della società che, volontariamente e sulla base del diritto internazionale, agisce come consulente del progetto. Agisce sulla base della Direttiva 86/653/CEE sugli agenti commerciali indipendenti, dell'articolo 10 e dell'articolo 11 della Convenzione per la salvaguardia dei diritti dell'uomo e delle libertà fondamentali, dell'articolo 1 della Convenzione dell'Aia che regola l'attività dei rappresentanti (agenti) nel trasferimento di proposte commerciali del mandante, della Convenzione UNIDROIT in termini di procedure di contrattazione e poteri degli intermediari, della Convenzione del Benelux (23.11.1973). Ha diritto a ricevere una remunerazione legale per la diffusione di informazioni sull'azienda.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0ca36780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0ca36780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Un partner non effettua vendite e non commercia in titoli. Inoltre, non è un dipendente o un funzionario della società. Un partner non può utilizzare a proprio vantaggio o a vantaggio di SOLARGROUP i fondi ricevuti dagli investitori. I fondi degli investitori vanno direttamente all'azienda, che pagherà la relativa remunerazione al partner.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Ogni partner agisce in base ai propri interessi e alla possibilità di ricevere la remunerazione prevista. Un partner si impegna in questa attività per sua volontà e su base volontaria, nonché sulla base della Direttiva sugli agenti commerciali indipendenti, dell'articolo 10 e dell'articolo 11 della Convenzione per la salvaguardia dei diritti dell'uomo e delle libertà fondamentali, dell'articolo 1 della Convenzione dell'Aia che regola le attività degli agenti nel trasferimento delle offerte commerciali del mandante e di altri documenti internazionali.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Grazie a tutto ciò, il partner è esente da responsabilità legale e riceve i suoi compensi legalmente.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0ca36780d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0ca36780d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I rapporti tra il partner e l'azienda sono regolati dall'accordo accessibile nell'area personale sul sito SOLARGROUP.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0ca36780d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e0ca36780d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L'accordo conferisce al partner il diritto di diffondere informazioni sul progetto in vari modi, di fornire consulenza e di partecipare alle attività di marketing.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4">
  <p:cSld name="TITLE_AND_BODY_7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 5">
  <p:cSld name="TITLE_AND_BODY_8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 lnSpcReduction="20000"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5" name="Google Shape;8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>
  <p:cSld name="TITLE_AND_BOD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"/>
          <p:cNvSpPr txBox="1"/>
          <p:nvPr>
            <p:ph type="title"/>
          </p:nvPr>
        </p:nvSpPr>
        <p:spPr>
          <a:xfrm>
            <a:off x="666750" y="17002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hyperlink" Target="https://cdn.solargroup.pro/e6c7170a-1806-4cc7-8f5c-91314f50db8f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1"/>
          <p:cNvSpPr txBox="1"/>
          <p:nvPr/>
        </p:nvSpPr>
        <p:spPr>
          <a:xfrm>
            <a:off x="0" y="1463550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2678E0"/>
                </a:solidFill>
                <a:latin typeface="Montserrat"/>
                <a:ea typeface="Montserrat"/>
                <a:cs typeface="Montserrat"/>
                <a:sym typeface="Montserrat"/>
              </a:rPr>
              <a:t>ASPETTI GIURIDICI </a:t>
            </a:r>
            <a:endParaRPr b="1" sz="40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LEGATI ALLA COLLABORAZIONE CON SOLARGROUP</a:t>
            </a:r>
            <a:endParaRPr b="1" sz="40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SOLARGROUP E MERCATI AZIONARI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3" name="Google Shape;2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 txBox="1"/>
          <p:nvPr/>
        </p:nvSpPr>
        <p:spPr>
          <a:xfrm>
            <a:off x="865725" y="1846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SI OCCUPA DI ATTRAZIONE DI INVESTIMENTI NEL PROGETTO TRAMITE IL MECCANISMO DEL CROWDINVESTING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40"/>
          <p:cNvSpPr/>
          <p:nvPr/>
        </p:nvSpPr>
        <p:spPr>
          <a:xfrm>
            <a:off x="348450" y="1847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6" name="Google Shape;216;p40"/>
          <p:cNvSpPr/>
          <p:nvPr/>
        </p:nvSpPr>
        <p:spPr>
          <a:xfrm rot="5400000">
            <a:off x="456350" y="1961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865725" y="2608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SOLARGROUP NON SI OCCUPA DI COMPRAVENDITA DI TITOLI, QUINDI NON NECESSITA DELL'APPOSITO STATUS DI PARTECIPANTE DEL MERCATO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8" name="Google Shape;218;p40"/>
          <p:cNvSpPr/>
          <p:nvPr/>
        </p:nvSpPr>
        <p:spPr>
          <a:xfrm>
            <a:off x="348450" y="2609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19" name="Google Shape;219;p40"/>
          <p:cNvSpPr/>
          <p:nvPr/>
        </p:nvSpPr>
        <p:spPr>
          <a:xfrm rot="5400000">
            <a:off x="456350" y="2723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865725" y="3370175"/>
            <a:ext cx="79890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 PARTNER SOLARGROUP NON SONO BROKER AUTORIZZATI, QUINDI LA LORO ATTIVITÀ NON RICHIEDE ALCUNA LICENZA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1" name="Google Shape;221;p40"/>
          <p:cNvSpPr/>
          <p:nvPr/>
        </p:nvSpPr>
        <p:spPr>
          <a:xfrm>
            <a:off x="348450" y="3371813"/>
            <a:ext cx="381000" cy="381000"/>
          </a:xfrm>
          <a:prstGeom prst="rect">
            <a:avLst/>
          </a:prstGeom>
          <a:solidFill>
            <a:srgbClr val="2677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EEE"/>
              </a:solidFill>
            </a:endParaRPr>
          </a:p>
        </p:txBody>
      </p:sp>
      <p:sp>
        <p:nvSpPr>
          <p:cNvPr id="222" name="Google Shape;222;p40"/>
          <p:cNvSpPr/>
          <p:nvPr/>
        </p:nvSpPr>
        <p:spPr>
          <a:xfrm rot="5400000">
            <a:off x="456350" y="3485513"/>
            <a:ext cx="200400" cy="153600"/>
          </a:xfrm>
          <a:prstGeom prst="triangle">
            <a:avLst>
              <a:gd fmla="val 49276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/>
        </p:nvSpPr>
        <p:spPr>
          <a:xfrm>
            <a:off x="289200" y="4138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BASI GIURIDICHE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DELL'ATTIVITÀ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/>
        </p:nvSpPr>
        <p:spPr>
          <a:xfrm>
            <a:off x="311200" y="1452238"/>
            <a:ext cx="8232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 ATTIVITÀ DELL'AZIENDA E DEI NOSTRI PARTNER È ASSOLUTAMENTE LEGALE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41"/>
          <p:cNvSpPr/>
          <p:nvPr/>
        </p:nvSpPr>
        <p:spPr>
          <a:xfrm>
            <a:off x="659937" y="3015388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41"/>
          <p:cNvSpPr/>
          <p:nvPr/>
        </p:nvSpPr>
        <p:spPr>
          <a:xfrm>
            <a:off x="659724" y="2218750"/>
            <a:ext cx="8191500" cy="7359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2" name="Google Shape;232;p41"/>
          <p:cNvSpPr/>
          <p:nvPr/>
        </p:nvSpPr>
        <p:spPr>
          <a:xfrm>
            <a:off x="663244" y="3809569"/>
            <a:ext cx="8191500" cy="7293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41"/>
          <p:cNvSpPr/>
          <p:nvPr/>
        </p:nvSpPr>
        <p:spPr>
          <a:xfrm>
            <a:off x="289200" y="221870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4" name="Google Shape;234;p41"/>
          <p:cNvSpPr txBox="1"/>
          <p:nvPr/>
        </p:nvSpPr>
        <p:spPr>
          <a:xfrm>
            <a:off x="1172950" y="2449275"/>
            <a:ext cx="75228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CARTA DEI DIRITTI E DEGLI OBBLIGHI ECONOMICI DEGLI STATI ADOTTATA CON LA RISOLUZIONE 3281 (XXIX) DELL'ASSEMBLEA GENERALE DELLE NAZIONI UNITE DEL 12 DICEMBRE 1974 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5" name="Google Shape;235;p41"/>
          <p:cNvSpPr/>
          <p:nvPr/>
        </p:nvSpPr>
        <p:spPr>
          <a:xfrm>
            <a:off x="289273" y="3012067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41"/>
          <p:cNvSpPr txBox="1"/>
          <p:nvPr/>
        </p:nvSpPr>
        <p:spPr>
          <a:xfrm>
            <a:off x="1176467" y="4051825"/>
            <a:ext cx="74823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DOCUMENTI COSTITUTIVI INTERNI DELL'AZIENDA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7" name="Google Shape;237;p41"/>
          <p:cNvSpPr/>
          <p:nvPr/>
        </p:nvSpPr>
        <p:spPr>
          <a:xfrm>
            <a:off x="291728" y="3806241"/>
            <a:ext cx="736200" cy="735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8" name="Google Shape;238;p41"/>
          <p:cNvSpPr txBox="1"/>
          <p:nvPr/>
        </p:nvSpPr>
        <p:spPr>
          <a:xfrm>
            <a:off x="1172950" y="3125043"/>
            <a:ext cx="7285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LICENZA INTERNAZIONALE DI INTERMEDIAZIONE E COMPENSAZIONE</a:t>
            </a:r>
            <a:endParaRPr sz="12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291727" y="2355449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" name="Google Shape;240;p41"/>
          <p:cNvSpPr txBox="1"/>
          <p:nvPr/>
        </p:nvSpPr>
        <p:spPr>
          <a:xfrm>
            <a:off x="289201" y="3152067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1" name="Google Shape;241;p41"/>
          <p:cNvSpPr txBox="1"/>
          <p:nvPr/>
        </p:nvSpPr>
        <p:spPr>
          <a:xfrm>
            <a:off x="289201" y="3942063"/>
            <a:ext cx="736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800">
                <a:solidFill>
                  <a:srgbClr val="2677E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2800">
              <a:solidFill>
                <a:srgbClr val="2677E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289200" y="1758700"/>
            <a:ext cx="334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200" y="680291"/>
            <a:ext cx="4665600" cy="38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2"/>
          <p:cNvSpPr txBox="1"/>
          <p:nvPr/>
        </p:nvSpPr>
        <p:spPr>
          <a:xfrm>
            <a:off x="673000" y="2224438"/>
            <a:ext cx="7692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40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DOMANDE E RISPOSTE</a:t>
            </a:r>
            <a:endParaRPr sz="4000"/>
          </a:p>
        </p:txBody>
      </p:sp>
      <p:pic>
        <p:nvPicPr>
          <p:cNvPr id="249" name="Google Shape;24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2"/>
          <p:cNvSpPr txBox="1"/>
          <p:nvPr/>
        </p:nvSpPr>
        <p:spPr>
          <a:xfrm>
            <a:off x="289200" y="29086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2017 — REGISTRAZIONE PRESSO LA REPUBBLICA DI VANUATU.  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32"/>
          <p:cNvSpPr txBox="1"/>
          <p:nvPr/>
        </p:nvSpPr>
        <p:spPr>
          <a:xfrm>
            <a:off x="289200" y="448675"/>
            <a:ext cx="8565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77E0"/>
              </a:buClr>
              <a:buSzPts val="8000"/>
              <a:buFont typeface="Helvetica Neue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SEDE DI SOLARGROUP</a:t>
            </a:r>
            <a:endParaRPr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32"/>
          <p:cNvSpPr txBox="1"/>
          <p:nvPr/>
        </p:nvSpPr>
        <p:spPr>
          <a:xfrm>
            <a:off x="289200" y="32134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2024 — CAMBIO DI GIURISDIZIONE IN FAVORE DELL'UNIONE DELLE ISOLE COMORE.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2"/>
          <p:cNvSpPr txBox="1"/>
          <p:nvPr/>
        </p:nvSpPr>
        <p:spPr>
          <a:xfrm>
            <a:off x="289200" y="3746850"/>
            <a:ext cx="85656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MOTIVO: CONDIZIONI PIÙ VANTAGGIOSE PER LA CONDUZIONE DI ATTIVITÀ COMMERCIALI ALL'INTERNO DI UNA STRATEGIA DI FUTURO SVILUPPO DELL'AZIENDA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1" name="Google Shape;131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9437" y="671126"/>
            <a:ext cx="3585126" cy="256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3"/>
          <p:cNvSpPr txBox="1"/>
          <p:nvPr/>
        </p:nvSpPr>
        <p:spPr>
          <a:xfrm>
            <a:off x="289200" y="447500"/>
            <a:ext cx="85656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PERCHÉ LE ISOLE COMORE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33"/>
          <p:cNvSpPr txBox="1"/>
          <p:nvPr/>
        </p:nvSpPr>
        <p:spPr>
          <a:xfrm>
            <a:off x="484790" y="2702275"/>
            <a:ext cx="30501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CONDIZIONI LEGALI E AMPIO SPETTRO DI POSSIBILITÀ PER IL CROWDINVESTING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33"/>
          <p:cNvSpPr txBox="1"/>
          <p:nvPr/>
        </p:nvSpPr>
        <p:spPr>
          <a:xfrm>
            <a:off x="3368275" y="27022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MASSIMA EFFICIENZA ECONOMICA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5691925" y="2702275"/>
            <a:ext cx="28845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POSSIBILITÀ DI ACCETTARE LEGALMENTE INVESTIMENTI DA TUTTO IL MONDO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1" name="Google Shape;1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942" y="1944413"/>
            <a:ext cx="603793" cy="65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092" y="1944413"/>
            <a:ext cx="590294" cy="6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1513" y="1944413"/>
            <a:ext cx="685301" cy="6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LICENZA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 txBox="1"/>
          <p:nvPr/>
        </p:nvSpPr>
        <p:spPr>
          <a:xfrm>
            <a:off x="289200" y="2123200"/>
            <a:ext cx="5604600" cy="19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L'AZIENDA DETIENE LA LICENZA INTERNAZIONALE DI INTERMEDIAZIONE E COMPENSAZIONE № L15658 / SG DEL 1 MARZO 2024 EMESSA DAL DIPARTIMENTO FINANZIARIO DELL'ISOLA AUTONOMA DI ANJOUAN, AI SENSI DELLA RISOLUZIONE GOVERNATIVA N. 005 2005.</a:t>
            </a:r>
            <a:endParaRPr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4"/>
          <p:cNvPicPr preferRelativeResize="0"/>
          <p:nvPr/>
        </p:nvPicPr>
        <p:blipFill rotWithShape="1">
          <a:blip r:embed="rId4">
            <a:alphaModFix/>
          </a:blip>
          <a:srcRect b="0" l="29" r="29" t="0"/>
          <a:stretch/>
        </p:blipFill>
        <p:spPr>
          <a:xfrm>
            <a:off x="6276353" y="1382042"/>
            <a:ext cx="2252851" cy="3186002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REGOLAZIONE DEI RAPPORTI TRA INVESTITORI DEL PROGETTO E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/>
          <p:nvPr/>
        </p:nvSpPr>
        <p:spPr>
          <a:xfrm>
            <a:off x="289200" y="1868632"/>
            <a:ext cx="52332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CIASCUN INVESTITORE FIRMA (ACCETTA) L'ACCORDO DI INVESTIMENTO NELL'AREA PERSONALE</a:t>
            </a:r>
            <a:endParaRPr b="1" sz="1500">
              <a:solidFill>
                <a:srgbClr val="2678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4566" y="1803613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60" name="Google Shape;16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392" y="2061754"/>
            <a:ext cx="1656656" cy="2342834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  <p:sp>
        <p:nvSpPr>
          <p:cNvPr id="161" name="Google Shape;161;p35"/>
          <p:cNvSpPr txBox="1"/>
          <p:nvPr/>
        </p:nvSpPr>
        <p:spPr>
          <a:xfrm>
            <a:off x="289200" y="2783031"/>
            <a:ext cx="5233200" cy="11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SUL SITO UFFICIALE DELL'AZIENDA SONO INSERITI IN FORMATO APERTO LE INFORMAZIONI </a:t>
            </a:r>
            <a:r>
              <a:rPr lang="ru" sz="1500" u="sng">
                <a:solidFill>
                  <a:srgbClr val="2677E0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SUI POSSIBILI RISCHI DELL'INVESTIMENTO</a:t>
            </a:r>
            <a:endParaRPr b="1" sz="15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6"/>
          <p:cNvPicPr preferRelativeResize="0"/>
          <p:nvPr/>
        </p:nvPicPr>
        <p:blipFill rotWithShape="1">
          <a:blip r:embed="rId3">
            <a:alphaModFix amt="27000"/>
          </a:blip>
          <a:srcRect b="-46355" l="-10914" r="-10902" t="-10409"/>
          <a:stretch/>
        </p:blipFill>
        <p:spPr>
          <a:xfrm>
            <a:off x="1012230" y="1264100"/>
            <a:ext cx="7119539" cy="357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6"/>
          <p:cNvSpPr txBox="1"/>
          <p:nvPr/>
        </p:nvSpPr>
        <p:spPr>
          <a:xfrm>
            <a:off x="433800" y="1781175"/>
            <a:ext cx="82764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1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IL PARTNER È UN AGENTE DELL'AZIENDA CHE, VOLONTARIAMENTE E SULLE BASI DEL DIRITTO INTERNAZIONALE, AGISCE COME CONSULENTE DEL PROGETTO</a:t>
            </a:r>
            <a:endParaRPr b="1" sz="21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1000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6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STATUS GIURIDICO DEL PARTNER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6"/>
          <p:cNvSpPr txBox="1"/>
          <p:nvPr/>
        </p:nvSpPr>
        <p:spPr>
          <a:xfrm>
            <a:off x="289200" y="3586600"/>
            <a:ext cx="85656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 LA DIFFUSIONE DI INFORMAZIONI SULL'AZIENDA RICEVE UNA COMPENSAZIONE MONETARIA LEGALE</a:t>
            </a:r>
            <a:endParaRPr sz="15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7"/>
          <p:cNvSpPr/>
          <p:nvPr/>
        </p:nvSpPr>
        <p:spPr>
          <a:xfrm>
            <a:off x="289200" y="1483500"/>
            <a:ext cx="6180900" cy="2484000"/>
          </a:xfrm>
          <a:prstGeom prst="rect">
            <a:avLst/>
          </a:prstGeom>
          <a:solidFill>
            <a:srgbClr val="7CA5DB">
              <a:alpha val="10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3">
            <a:alphaModFix/>
          </a:blip>
          <a:srcRect b="0" l="8130" r="0" t="0"/>
          <a:stretch/>
        </p:blipFill>
        <p:spPr>
          <a:xfrm>
            <a:off x="6470100" y="1185050"/>
            <a:ext cx="2291451" cy="29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7"/>
          <p:cNvSpPr txBox="1"/>
          <p:nvPr/>
        </p:nvSpPr>
        <p:spPr>
          <a:xfrm>
            <a:off x="289200" y="459650"/>
            <a:ext cx="85656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STATUS GIURIDICO DEL PARTNER SOLARGROUP</a:t>
            </a:r>
            <a:endParaRPr b="1" sz="2600">
              <a:solidFill>
                <a:srgbClr val="2677E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37"/>
          <p:cNvSpPr txBox="1"/>
          <p:nvPr/>
        </p:nvSpPr>
        <p:spPr>
          <a:xfrm>
            <a:off x="289200" y="1864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NON HA RESPONSABILITÀ PER LE ATTIVITÀ DELL'AZIENDA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37"/>
          <p:cNvSpPr txBox="1"/>
          <p:nvPr/>
        </p:nvSpPr>
        <p:spPr>
          <a:xfrm>
            <a:off x="289200" y="3967600"/>
            <a:ext cx="85656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500">
                <a:solidFill>
                  <a:srgbClr val="3F567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GRAZIE A TALI ASPETTI IL PARTNER È SOLLEVATO DALLA RESPONSABILITÀ GIURIDICA E RICEVE LEGALMENTE I PROPRI COMPENSI</a:t>
            </a:r>
            <a:endParaRPr sz="1500">
              <a:solidFill>
                <a:srgbClr val="3F567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1" name="Google Shape;181;p37"/>
          <p:cNvSpPr txBox="1"/>
          <p:nvPr/>
        </p:nvSpPr>
        <p:spPr>
          <a:xfrm>
            <a:off x="289200" y="1483500"/>
            <a:ext cx="46116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IL PARTNER</a:t>
            </a:r>
            <a:endParaRPr sz="12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37"/>
          <p:cNvSpPr txBox="1"/>
          <p:nvPr/>
        </p:nvSpPr>
        <p:spPr>
          <a:xfrm>
            <a:off x="289200" y="2245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NON PUÒ DISPORRE A PROPRIO UTILIZZO DEI FONDI RICEVUTI DAGLI INVESTITORI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289200" y="2626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NON È UN DIPENDENTE SOLARGROUP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289200" y="3007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NON RICEVE SALARI O COMPENSI FISSI DALL'AZIENDA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289200" y="3388500"/>
            <a:ext cx="61809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5670"/>
              </a:buClr>
              <a:buSzPts val="1000"/>
              <a:buFont typeface="Montserrat Medium"/>
              <a:buChar char="●"/>
            </a:pPr>
            <a:r>
              <a:rPr lang="ru" sz="1000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NON È UN SOGGETTO AUTORIZZATO ALL'APERTURA DI FILIALI E UFFICI DI RAPPRESENTANZA DELL'AZIENDA</a:t>
            </a:r>
            <a:endParaRPr sz="1000"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REGOLAZIONE DEI RAPPORTI TRA PARTNER E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8"/>
          <p:cNvSpPr txBox="1"/>
          <p:nvPr/>
        </p:nvSpPr>
        <p:spPr>
          <a:xfrm>
            <a:off x="289200" y="2236288"/>
            <a:ext cx="52332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CIASCUN PARTNER FIRMA IL CONTRATTO DI EROGAZIONE DEI SERVIZI PER L'ATTRAZIONE DI UTENTI SUL SITO SOLARGROUP, SULLA BASE DI CUI RICEVE IL PROPRIO COMPENSO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4566" y="1803613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50000"/>
              </a:srgbClr>
            </a:outerShdw>
          </a:effectLst>
        </p:spPr>
      </p:pic>
      <p:pic>
        <p:nvPicPr>
          <p:cNvPr id="194" name="Google Shape;194;p38"/>
          <p:cNvPicPr preferRelativeResize="0"/>
          <p:nvPr/>
        </p:nvPicPr>
        <p:blipFill rotWithShape="1">
          <a:blip r:embed="rId5">
            <a:alphaModFix/>
          </a:blip>
          <a:srcRect b="0" l="0" r="0" t="-1389"/>
          <a:stretch/>
        </p:blipFill>
        <p:spPr>
          <a:xfrm>
            <a:off x="5843392" y="2061754"/>
            <a:ext cx="1656657" cy="234283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381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/>
          <p:nvPr/>
        </p:nvSpPr>
        <p:spPr>
          <a:xfrm>
            <a:off x="289200" y="459650"/>
            <a:ext cx="85656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600">
                <a:solidFill>
                  <a:srgbClr val="2677E0"/>
                </a:solidFill>
                <a:latin typeface="Montserrat"/>
                <a:ea typeface="Montserrat"/>
                <a:cs typeface="Montserrat"/>
                <a:sym typeface="Montserrat"/>
              </a:rPr>
              <a:t>REGOLAZIONE DEI RAPPORTI TRA PARTNER E SOLARGROUP</a:t>
            </a:r>
            <a:endParaRPr b="1" sz="26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025" y="4693825"/>
            <a:ext cx="1207949" cy="2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9"/>
          <p:cNvSpPr txBox="1"/>
          <p:nvPr/>
        </p:nvSpPr>
        <p:spPr>
          <a:xfrm>
            <a:off x="771600" y="1530100"/>
            <a:ext cx="760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3F5670"/>
                </a:solidFill>
                <a:latin typeface="Montserrat"/>
                <a:ea typeface="Montserrat"/>
                <a:cs typeface="Montserrat"/>
                <a:sym typeface="Montserrat"/>
              </a:rPr>
              <a:t>IL CONTRATTO FORNISCE AL PARTNER IL DIRITTO A</a:t>
            </a:r>
            <a:endParaRPr b="1" sz="1500">
              <a:solidFill>
                <a:srgbClr val="3F567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9"/>
          <p:cNvSpPr txBox="1"/>
          <p:nvPr/>
        </p:nvSpPr>
        <p:spPr>
          <a:xfrm>
            <a:off x="767724" y="2854675"/>
            <a:ext cx="21966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FORNIRE INFORMAZIONI SUL PROGETTO E SOLARGROUP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3368275" y="2854664"/>
            <a:ext cx="23400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PARTECIPARE AD EVENTI DI MARKETING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39"/>
          <p:cNvSpPr txBox="1"/>
          <p:nvPr/>
        </p:nvSpPr>
        <p:spPr>
          <a:xfrm>
            <a:off x="6038450" y="2854675"/>
            <a:ext cx="24867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>
                <a:solidFill>
                  <a:srgbClr val="3F567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RICEVERE COMPENSI DALL'AZIENDA</a:t>
            </a:r>
            <a:endParaRPr>
              <a:solidFill>
                <a:srgbClr val="3F567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750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0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8313" y="2174813"/>
            <a:ext cx="495925" cy="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