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87" r:id="rId3"/>
    <p:sldId id="288" r:id="rId4"/>
    <p:sldId id="258" r:id="rId5"/>
    <p:sldId id="292" r:id="rId6"/>
    <p:sldId id="260" r:id="rId7"/>
    <p:sldId id="259" r:id="rId8"/>
    <p:sldId id="289" r:id="rId9"/>
    <p:sldId id="293" r:id="rId10"/>
    <p:sldId id="294" r:id="rId11"/>
    <p:sldId id="295" r:id="rId12"/>
    <p:sldId id="263" r:id="rId13"/>
    <p:sldId id="265" r:id="rId14"/>
    <p:sldId id="262" r:id="rId15"/>
    <p:sldId id="266" r:id="rId16"/>
    <p:sldId id="267" r:id="rId17"/>
    <p:sldId id="268" r:id="rId18"/>
    <p:sldId id="269" r:id="rId19"/>
    <p:sldId id="306" r:id="rId20"/>
    <p:sldId id="286" r:id="rId21"/>
    <p:sldId id="298" r:id="rId22"/>
    <p:sldId id="299" r:id="rId23"/>
    <p:sldId id="276" r:id="rId24"/>
    <p:sldId id="297" r:id="rId25"/>
    <p:sldId id="304" r:id="rId26"/>
    <p:sldId id="300" r:id="rId27"/>
    <p:sldId id="303" r:id="rId28"/>
    <p:sldId id="273" r:id="rId29"/>
    <p:sldId id="274" r:id="rId30"/>
    <p:sldId id="277" r:id="rId31"/>
    <p:sldId id="278" r:id="rId32"/>
    <p:sldId id="279" r:id="rId33"/>
    <p:sldId id="280" r:id="rId34"/>
    <p:sldId id="281" r:id="rId35"/>
    <p:sldId id="282" r:id="rId36"/>
    <p:sldId id="283" r:id="rId37"/>
    <p:sldId id="284"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ain.oecd.org\sdataEDU\Applic\CAREER%20READY%202021\New%20evidence\Vanessa's%20analysis\analysis\Copy%20of%20FRA%20SWIS%20HK%20UK%20-%20country%20results%20(002).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main.oecd.org\sdataEDU\Applic\CAREER%20READY%202021\New%20evidence\Vanessa's%20analysis\analysis\EEE%202018%20YAR.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in.oecd.org\sdataEDU\Applic\CAREER%20READY%202021\Team%20working%20files\Anthony\EDPC\13%20oct%20tables%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ain.oecd.org\sdataEDU\Applic\CAREER%20READY%202021\New%20evidence\Vanessa's%20analysis\analysis\Career%20Ambiton%202000%20and%202018.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main.oecd.org\sdataEDU\Applic\CAREER%20READY%202021\New%20evidence\Vanessa's%20analysis\analysis\Copy%20of%20FRA%20SWIS%20HK%20UK%20-%20country%20results%20(00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main.oecd.org\sdataEDU\Applic\CAREER%20READY%202021\Team%20working%20files\Anthony\EDPC\13%20oct%20tables%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Ratio of</a:t>
            </a:r>
            <a:r>
              <a:rPr lang="en-GB" sz="1800" b="1" baseline="0"/>
              <a:t> Youth to Adult Unemployment, 2020. OECD countries.</a:t>
            </a:r>
            <a:endParaRPr lang="en-GB"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Sheet1!$A$1:$A$37</c:f>
              <c:strCache>
                <c:ptCount val="37"/>
                <c:pt idx="0">
                  <c:v>Germany</c:v>
                </c:pt>
                <c:pt idx="1">
                  <c:v>Japan</c:v>
                </c:pt>
                <c:pt idx="2">
                  <c:v>Latvia</c:v>
                </c:pt>
                <c:pt idx="3">
                  <c:v>Colombia</c:v>
                </c:pt>
                <c:pt idx="4">
                  <c:v>Switzerland</c:v>
                </c:pt>
                <c:pt idx="5">
                  <c:v>United States</c:v>
                </c:pt>
                <c:pt idx="6">
                  <c:v>Israel</c:v>
                </c:pt>
                <c:pt idx="7">
                  <c:v>Iceland</c:v>
                </c:pt>
                <c:pt idx="8">
                  <c:v>Austria</c:v>
                </c:pt>
                <c:pt idx="9">
                  <c:v>Greece</c:v>
                </c:pt>
                <c:pt idx="10">
                  <c:v>Turkey</c:v>
                </c:pt>
                <c:pt idx="11">
                  <c:v>OECD - Total</c:v>
                </c:pt>
                <c:pt idx="12">
                  <c:v>Denmark</c:v>
                </c:pt>
                <c:pt idx="13">
                  <c:v>Lithuania</c:v>
                </c:pt>
                <c:pt idx="14">
                  <c:v>Canada</c:v>
                </c:pt>
                <c:pt idx="15">
                  <c:v>Chile</c:v>
                </c:pt>
                <c:pt idx="16">
                  <c:v>Costa Rica</c:v>
                </c:pt>
                <c:pt idx="17">
                  <c:v>Spain</c:v>
                </c:pt>
                <c:pt idx="18">
                  <c:v>Australia</c:v>
                </c:pt>
                <c:pt idx="19">
                  <c:v>Korea</c:v>
                </c:pt>
                <c:pt idx="20">
                  <c:v>France</c:v>
                </c:pt>
                <c:pt idx="21">
                  <c:v>Estonia</c:v>
                </c:pt>
                <c:pt idx="22">
                  <c:v>Belgium</c:v>
                </c:pt>
                <c:pt idx="23">
                  <c:v>Netherlands</c:v>
                </c:pt>
                <c:pt idx="24">
                  <c:v>Slovak Republic</c:v>
                </c:pt>
                <c:pt idx="25">
                  <c:v>Slovenia</c:v>
                </c:pt>
                <c:pt idx="26">
                  <c:v>Ireland</c:v>
                </c:pt>
                <c:pt idx="27">
                  <c:v>Finland</c:v>
                </c:pt>
                <c:pt idx="28">
                  <c:v>Czech Republic</c:v>
                </c:pt>
                <c:pt idx="29">
                  <c:v>Hungary</c:v>
                </c:pt>
                <c:pt idx="30">
                  <c:v>Italy</c:v>
                </c:pt>
                <c:pt idx="31">
                  <c:v>Sweden</c:v>
                </c:pt>
                <c:pt idx="32">
                  <c:v>New Zealand</c:v>
                </c:pt>
                <c:pt idx="33">
                  <c:v>Portugal</c:v>
                </c:pt>
                <c:pt idx="34">
                  <c:v>Luxembourg</c:v>
                </c:pt>
                <c:pt idx="35">
                  <c:v>Poland</c:v>
                </c:pt>
                <c:pt idx="36">
                  <c:v>United Kingdom</c:v>
                </c:pt>
              </c:strCache>
            </c:strRef>
          </c:cat>
          <c:val>
            <c:numRef>
              <c:f>Sheet1!$B$1:$B$37</c:f>
              <c:numCache>
                <c:formatCode>General</c:formatCode>
                <c:ptCount val="37"/>
                <c:pt idx="0">
                  <c:v>1.5721518987341772</c:v>
                </c:pt>
                <c:pt idx="1">
                  <c:v>1.7290076335877862</c:v>
                </c:pt>
                <c:pt idx="2">
                  <c:v>1.9268929503916448</c:v>
                </c:pt>
                <c:pt idx="3">
                  <c:v>1.9805615550755939</c:v>
                </c:pt>
                <c:pt idx="4">
                  <c:v>1.9976851851851853</c:v>
                </c:pt>
                <c:pt idx="5">
                  <c:v>2.1211267605633806</c:v>
                </c:pt>
                <c:pt idx="6">
                  <c:v>2.1317204301075265</c:v>
                </c:pt>
                <c:pt idx="7">
                  <c:v>2.1482820976491861</c:v>
                </c:pt>
                <c:pt idx="8">
                  <c:v>2.2151898734177213</c:v>
                </c:pt>
                <c:pt idx="9">
                  <c:v>2.2599999999999998</c:v>
                </c:pt>
                <c:pt idx="10">
                  <c:v>2.2835144927536235</c:v>
                </c:pt>
                <c:pt idx="11">
                  <c:v>2.4505672609400322</c:v>
                </c:pt>
                <c:pt idx="12">
                  <c:v>2.4775160599571735</c:v>
                </c:pt>
                <c:pt idx="13">
                  <c:v>2.528497409326425</c:v>
                </c:pt>
                <c:pt idx="14">
                  <c:v>2.5496183206106866</c:v>
                </c:pt>
                <c:pt idx="15">
                  <c:v>2.5935214211076278</c:v>
                </c:pt>
                <c:pt idx="16">
                  <c:v>2.7132027795325335</c:v>
                </c:pt>
                <c:pt idx="17">
                  <c:v>2.7357142857142853</c:v>
                </c:pt>
                <c:pt idx="18">
                  <c:v>2.8389662027833</c:v>
                </c:pt>
                <c:pt idx="19">
                  <c:v>2.935754189944134</c:v>
                </c:pt>
                <c:pt idx="20">
                  <c:v>2.9777777777777779</c:v>
                </c:pt>
                <c:pt idx="21">
                  <c:v>3.0422297297297298</c:v>
                </c:pt>
                <c:pt idx="22">
                  <c:v>3.1916666666666669</c:v>
                </c:pt>
                <c:pt idx="23">
                  <c:v>3.1971830985915495</c:v>
                </c:pt>
                <c:pt idx="24">
                  <c:v>3.2652027027027026</c:v>
                </c:pt>
                <c:pt idx="25">
                  <c:v>3.2795454545454543</c:v>
                </c:pt>
                <c:pt idx="26">
                  <c:v>3.4411764705882355</c:v>
                </c:pt>
                <c:pt idx="27">
                  <c:v>3.4527363184079602</c:v>
                </c:pt>
                <c:pt idx="28">
                  <c:v>3.4933920704845813</c:v>
                </c:pt>
                <c:pt idx="29">
                  <c:v>3.5141242937853105</c:v>
                </c:pt>
                <c:pt idx="30">
                  <c:v>3.600246002460024</c:v>
                </c:pt>
                <c:pt idx="31">
                  <c:v>3.705148205928237</c:v>
                </c:pt>
                <c:pt idx="32">
                  <c:v>3.7743902439024395</c:v>
                </c:pt>
                <c:pt idx="33">
                  <c:v>3.7956810631229243</c:v>
                </c:pt>
                <c:pt idx="34">
                  <c:v>4.0233812949640289</c:v>
                </c:pt>
                <c:pt idx="35">
                  <c:v>4.1368821292775673</c:v>
                </c:pt>
                <c:pt idx="36">
                  <c:v>4.1925465838509313</c:v>
                </c:pt>
              </c:numCache>
            </c:numRef>
          </c:val>
          <c:extLst>
            <c:ext xmlns:c16="http://schemas.microsoft.com/office/drawing/2014/chart" uri="{C3380CC4-5D6E-409C-BE32-E72D297353CC}">
              <c16:uniqueId val="{00000000-1B98-4C6D-A90E-6797A202B7C5}"/>
            </c:ext>
          </c:extLst>
        </c:ser>
        <c:dLbls>
          <c:showLegendKey val="0"/>
          <c:showVal val="0"/>
          <c:showCatName val="0"/>
          <c:showSerName val="0"/>
          <c:showPercent val="0"/>
          <c:showBubbleSize val="0"/>
        </c:dLbls>
        <c:gapWidth val="219"/>
        <c:overlap val="-27"/>
        <c:axId val="627912328"/>
        <c:axId val="627912984"/>
      </c:barChart>
      <c:catAx>
        <c:axId val="62791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27912984"/>
        <c:crosses val="autoZero"/>
        <c:auto val="1"/>
        <c:lblAlgn val="ctr"/>
        <c:lblOffset val="100"/>
        <c:noMultiLvlLbl val="0"/>
      </c:catAx>
      <c:valAx>
        <c:axId val="627912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27912328"/>
        <c:crosses val="autoZero"/>
        <c:crossBetween val="between"/>
      </c:valAx>
      <c:spPr>
        <a:noFill/>
        <a:ln>
          <a:noFill/>
        </a:ln>
        <a:effectLst/>
      </c:spPr>
    </c:plotArea>
    <c:plotVisOnly val="1"/>
    <c:dispBlanksAs val="gap"/>
    <c:showDLblsOverMax val="0"/>
  </c:chart>
  <c:spPr>
    <a:solidFill>
      <a:srgbClr val="00B0F0"/>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23970974216458"/>
          <c:y val="0.1330697688194854"/>
          <c:w val="0.58009456445063012"/>
          <c:h val="0.76139230130268598"/>
        </c:manualLayout>
      </c:layout>
      <c:barChart>
        <c:barDir val="bar"/>
        <c:grouping val="clustered"/>
        <c:varyColors val="0"/>
        <c:ser>
          <c:idx val="0"/>
          <c:order val="0"/>
          <c:tx>
            <c:strRef>
              <c:f>'partic career act - SES'!$N$5</c:f>
              <c:strCache>
                <c:ptCount val="1"/>
                <c:pt idx="0">
                  <c:v>Disadvantaged student</c:v>
                </c:pt>
              </c:strCache>
            </c:strRef>
          </c:tx>
          <c:spPr>
            <a:solidFill>
              <a:schemeClr val="accent3">
                <a:lumMod val="40000"/>
                <a:lumOff val="60000"/>
              </a:schemeClr>
            </a:solidFill>
            <a:ln>
              <a:solidFill>
                <a:schemeClr val="tx1"/>
              </a:solidFill>
            </a:ln>
            <a:effectLst/>
          </c:spPr>
          <c:invertIfNegative val="0"/>
          <c:dLbls>
            <c:dLbl>
              <c:idx val="0"/>
              <c:layout>
                <c:manualLayout>
                  <c:x val="0.40839156015868722"/>
                  <c:y val="-1.0224490436720518E-2"/>
                </c:manualLayout>
              </c:layout>
              <c:tx>
                <c:rich>
                  <a:bodyPr/>
                  <a:lstStyle/>
                  <a:p>
                    <a:fld id="{6F4EA370-AE05-4D3A-9862-A5F28014DC78}"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4E32-448F-8C92-B639662426C0}"/>
                </c:ext>
              </c:extLst>
            </c:dLbl>
            <c:dLbl>
              <c:idx val="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32-448F-8C92-B639662426C0}"/>
                </c:ext>
              </c:extLst>
            </c:dLbl>
            <c:dLbl>
              <c:idx val="2"/>
              <c:layout>
                <c:manualLayout>
                  <c:x val="0.25048675824481942"/>
                  <c:y val="-1.3428765305637273E-2"/>
                </c:manualLayout>
              </c:layout>
              <c:tx>
                <c:rich>
                  <a:bodyPr/>
                  <a:lstStyle/>
                  <a:p>
                    <a:fld id="{BDE744EA-8641-43C7-8838-4C48F3654FC1}"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4E32-448F-8C92-B639662426C0}"/>
                </c:ext>
              </c:extLst>
            </c:dLbl>
            <c:dLbl>
              <c:idx val="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32-448F-8C92-B639662426C0}"/>
                </c:ext>
              </c:extLst>
            </c:dLbl>
            <c:dLbl>
              <c:idx val="4"/>
              <c:layout>
                <c:manualLayout>
                  <c:x val="0.34899659112418124"/>
                  <c:y val="-1.5051533841324134E-2"/>
                </c:manualLayout>
              </c:layout>
              <c:tx>
                <c:rich>
                  <a:bodyPr/>
                  <a:lstStyle/>
                  <a:p>
                    <a:fld id="{1789621E-249A-4F22-8C48-B315EC9CF417}"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4E32-448F-8C92-B639662426C0}"/>
                </c:ext>
              </c:extLst>
            </c:dLbl>
            <c:dLbl>
              <c:idx val="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E32-448F-8C92-B639662426C0}"/>
                </c:ext>
              </c:extLst>
            </c:dLbl>
            <c:dLbl>
              <c:idx val="6"/>
              <c:layout>
                <c:manualLayout>
                  <c:x val="0.171033767388901"/>
                  <c:y val="-7.5256768769080273E-3"/>
                </c:manualLayout>
              </c:layout>
              <c:tx>
                <c:rich>
                  <a:bodyPr/>
                  <a:lstStyle/>
                  <a:p>
                    <a:fld id="{3FC60D65-7E2C-48B7-A63E-D0AE6957F618}"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E32-448F-8C92-B639662426C0}"/>
                </c:ext>
              </c:extLst>
            </c:dLbl>
            <c:dLbl>
              <c:idx val="7"/>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E32-448F-8C92-B639662426C0}"/>
                </c:ext>
              </c:extLst>
            </c:dLbl>
            <c:dLbl>
              <c:idx val="8"/>
              <c:layout>
                <c:manualLayout>
                  <c:x val="0.42746136834934378"/>
                  <c:y val="-1.1213869043245494E-2"/>
                </c:manualLayout>
              </c:layout>
              <c:tx>
                <c:rich>
                  <a:bodyPr/>
                  <a:lstStyle/>
                  <a:p>
                    <a:fld id="{304BF65A-F01D-46FB-AC49-0820E92226E6}"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4E32-448F-8C92-B639662426C0}"/>
                </c:ext>
              </c:extLst>
            </c:dLbl>
            <c:dLbl>
              <c:idx val="9"/>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E32-448F-8C92-B639662426C0}"/>
                </c:ext>
              </c:extLst>
            </c:dLbl>
            <c:dLbl>
              <c:idx val="10"/>
              <c:layout>
                <c:manualLayout>
                  <c:x val="0.20471936885187533"/>
                  <c:y val="-8.705250055106778E-3"/>
                </c:manualLayout>
              </c:layout>
              <c:tx>
                <c:rich>
                  <a:bodyPr/>
                  <a:lstStyle/>
                  <a:p>
                    <a:fld id="{CDC0F157-2113-42FE-A417-7FAFC6F923FE}"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4E32-448F-8C92-B639662426C0}"/>
                </c:ext>
              </c:extLst>
            </c:dLbl>
            <c:dLbl>
              <c:idx val="11"/>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32-448F-8C92-B639662426C0}"/>
                </c:ext>
              </c:extLst>
            </c:dLbl>
            <c:dLbl>
              <c:idx val="12"/>
              <c:layout>
                <c:manualLayout>
                  <c:x val="7.1757715353396145E-2"/>
                  <c:y val="-1.0770853773265506E-2"/>
                </c:manualLayout>
              </c:layout>
              <c:tx>
                <c:rich>
                  <a:bodyPr/>
                  <a:lstStyle/>
                  <a:p>
                    <a:fld id="{D1AFB12F-818E-4CDB-BD15-D6256205FD91}"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C-4E32-448F-8C92-B639662426C0}"/>
                </c:ext>
              </c:extLst>
            </c:dLbl>
            <c:dLbl>
              <c:idx val="13"/>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E32-448F-8C92-B639662426C0}"/>
                </c:ext>
              </c:extLst>
            </c:dLbl>
            <c:dLbl>
              <c:idx val="14"/>
              <c:layout>
                <c:manualLayout>
                  <c:x val="0.23676651580471522"/>
                  <c:y val="-8.7052500551066097E-3"/>
                </c:manualLayout>
              </c:layout>
              <c:tx>
                <c:rich>
                  <a:bodyPr/>
                  <a:lstStyle/>
                  <a:p>
                    <a:fld id="{0C08956B-080A-49CA-BA08-634EF90BA75D}"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4E32-448F-8C92-B639662426C0}"/>
                </c:ext>
              </c:extLst>
            </c:dLbl>
            <c:dLbl>
              <c:idx val="15"/>
              <c:tx>
                <c:rich>
                  <a:bodyPr/>
                  <a:lstStyle/>
                  <a:p>
                    <a:endParaRPr 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E32-448F-8C92-B639662426C0}"/>
                </c:ext>
              </c:extLst>
            </c:dLbl>
            <c:dLbl>
              <c:idx val="16"/>
              <c:layout>
                <c:manualLayout>
                  <c:x val="0.11801349259048857"/>
                  <c:y val="-1.0034115777538453E-2"/>
                </c:manualLayout>
              </c:layout>
              <c:tx>
                <c:rich>
                  <a:bodyPr/>
                  <a:lstStyle/>
                  <a:p>
                    <a:fld id="{C0348629-F966-4DFA-9C44-811970DBFE07}" type="CELLRANGE">
                      <a:rPr lang="en-US"/>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4E32-448F-8C92-B639662426C0}"/>
                </c:ext>
              </c:extLst>
            </c:dLbl>
            <c:dLbl>
              <c:idx val="17"/>
              <c:tx>
                <c:rich>
                  <a:bodyPr/>
                  <a:lstStyle/>
                  <a:p>
                    <a:endParaRPr lang="en-GB"/>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E32-448F-8C92-B639662426C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'partic career act - SES'!$M$6:$M$23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SES'!$N$6:$N$23</c:f>
              <c:numCache>
                <c:formatCode>General</c:formatCode>
                <c:ptCount val="18"/>
                <c:pt idx="0">
                  <c:v>23.649937946997145</c:v>
                </c:pt>
                <c:pt idx="2">
                  <c:v>50.797024274748665</c:v>
                </c:pt>
                <c:pt idx="4">
                  <c:v>33.637942946663472</c:v>
                </c:pt>
                <c:pt idx="6">
                  <c:v>64.941940485364668</c:v>
                </c:pt>
                <c:pt idx="8">
                  <c:v>20.193083968558071</c:v>
                </c:pt>
                <c:pt idx="10">
                  <c:v>58.072715889755763</c:v>
                </c:pt>
                <c:pt idx="12">
                  <c:v>81.413442444320026</c:v>
                </c:pt>
                <c:pt idx="14">
                  <c:v>53.303524122397924</c:v>
                </c:pt>
                <c:pt idx="16">
                  <c:v>73.708877956013538</c:v>
                </c:pt>
              </c:numCache>
            </c:numRef>
          </c:val>
          <c:extLst>
            <c:ext xmlns:c15="http://schemas.microsoft.com/office/drawing/2012/chart" uri="{02D57815-91ED-43cb-92C2-25804820EDAC}">
              <c15:datalabelsRange>
                <c15:f>'partic career act - SES'!$P$6:$P$23</c15:f>
                <c15:dlblRangeCache>
                  <c:ptCount val="18"/>
                  <c:pt idx="0">
                    <c:v>3.5</c:v>
                  </c:pt>
                  <c:pt idx="2">
                    <c:v>2.7</c:v>
                  </c:pt>
                  <c:pt idx="4">
                    <c:v>9.0</c:v>
                  </c:pt>
                  <c:pt idx="6">
                    <c:v>2.2</c:v>
                  </c:pt>
                  <c:pt idx="8">
                    <c:v>0.7</c:v>
                  </c:pt>
                  <c:pt idx="10">
                    <c:v>17.6</c:v>
                  </c:pt>
                  <c:pt idx="12">
                    <c:v>5.8</c:v>
                  </c:pt>
                  <c:pt idx="14">
                    <c:v>-2.3</c:v>
                  </c:pt>
                  <c:pt idx="16">
                    <c:v>3.0</c:v>
                  </c:pt>
                </c15:dlblRangeCache>
              </c15:datalabelsRange>
            </c:ext>
            <c:ext xmlns:c16="http://schemas.microsoft.com/office/drawing/2014/chart" uri="{C3380CC4-5D6E-409C-BE32-E72D297353CC}">
              <c16:uniqueId val="{00000012-4E32-448F-8C92-B639662426C0}"/>
            </c:ext>
          </c:extLst>
        </c:ser>
        <c:ser>
          <c:idx val="1"/>
          <c:order val="1"/>
          <c:tx>
            <c:strRef>
              <c:f>'partic career act - SES'!$O$5</c:f>
              <c:strCache>
                <c:ptCount val="1"/>
                <c:pt idx="0">
                  <c:v>Advantaged student</c:v>
                </c:pt>
              </c:strCache>
            </c:strRef>
          </c:tx>
          <c:spPr>
            <a:solidFill>
              <a:schemeClr val="accent1"/>
            </a:solidFill>
            <a:ln>
              <a:solidFill>
                <a:schemeClr val="tx1"/>
              </a:solidFill>
            </a:ln>
            <a:effectLst/>
          </c:spPr>
          <c:invertIfNegative val="0"/>
          <c:cat>
            <c:strRef>
              <c:f>'partic career act - SES'!$M$6:$M$23</c:f>
              <c:strCache>
                <c:ptCount val="17"/>
                <c:pt idx="0">
                  <c:v>I did an internship</c:v>
                </c:pt>
                <c:pt idx="2">
                  <c:v>I attended a job shadowing or work-site visit</c:v>
                </c:pt>
                <c:pt idx="4">
                  <c:v>I visited a job fair</c:v>
                </c:pt>
                <c:pt idx="6">
                  <c:v>I spoke to a career advisor at my school</c:v>
                </c:pt>
                <c:pt idx="8">
                  <c:v>I spoke to career advisor a outside of my school</c:v>
                </c:pt>
                <c:pt idx="10">
                  <c:v>I completed a questionnaire to find out about my interests and abilities.</c:v>
                </c:pt>
                <c:pt idx="12">
                  <c:v>I researched the internet for information about careers</c:v>
                </c:pt>
                <c:pt idx="14">
                  <c:v>I went to an organised tour in an  ISCED 3-5 institution.</c:v>
                </c:pt>
                <c:pt idx="16">
                  <c:v>I researched the internet for information about  ISCED 3-5 programmes.</c:v>
                </c:pt>
              </c:strCache>
            </c:strRef>
          </c:cat>
          <c:val>
            <c:numRef>
              <c:f>'partic career act - SES'!$O$6:$O$23</c:f>
              <c:numCache>
                <c:formatCode>General</c:formatCode>
                <c:ptCount val="18"/>
                <c:pt idx="0">
                  <c:v>27.131515891484931</c:v>
                </c:pt>
                <c:pt idx="2">
                  <c:v>53.497035537994321</c:v>
                </c:pt>
                <c:pt idx="4">
                  <c:v>42.591712119828756</c:v>
                </c:pt>
                <c:pt idx="6">
                  <c:v>67.170406696877578</c:v>
                </c:pt>
                <c:pt idx="8">
                  <c:v>20.85010083168622</c:v>
                </c:pt>
                <c:pt idx="10">
                  <c:v>75.666615698405238</c:v>
                </c:pt>
                <c:pt idx="12">
                  <c:v>87.176836135234737</c:v>
                </c:pt>
                <c:pt idx="14">
                  <c:v>50.964100048708879</c:v>
                </c:pt>
                <c:pt idx="16">
                  <c:v>76.740644579708004</c:v>
                </c:pt>
              </c:numCache>
            </c:numRef>
          </c:val>
          <c:extLst>
            <c:ext xmlns:c16="http://schemas.microsoft.com/office/drawing/2014/chart" uri="{C3380CC4-5D6E-409C-BE32-E72D297353CC}">
              <c16:uniqueId val="{00000013-4E32-448F-8C92-B639662426C0}"/>
            </c:ext>
          </c:extLst>
        </c:ser>
        <c:dLbls>
          <c:showLegendKey val="0"/>
          <c:showVal val="0"/>
          <c:showCatName val="0"/>
          <c:showSerName val="0"/>
          <c:showPercent val="0"/>
          <c:showBubbleSize val="0"/>
        </c:dLbls>
        <c:gapWidth val="6"/>
        <c:axId val="786674136"/>
        <c:axId val="786673480"/>
      </c:barChart>
      <c:catAx>
        <c:axId val="78667413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86673480"/>
        <c:crosses val="autoZero"/>
        <c:auto val="1"/>
        <c:lblAlgn val="ctr"/>
        <c:lblOffset val="100"/>
        <c:noMultiLvlLbl val="0"/>
      </c:catAx>
      <c:valAx>
        <c:axId val="78667348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6674136"/>
        <c:crosses val="autoZero"/>
        <c:crossBetween val="between"/>
      </c:valAx>
      <c:spPr>
        <a:noFill/>
        <a:ln>
          <a:solidFill>
            <a:schemeClr val="bg1">
              <a:lumMod val="75000"/>
            </a:schemeClr>
          </a:solidFill>
        </a:ln>
        <a:effectLst/>
      </c:spPr>
    </c:plotArea>
    <c:legend>
      <c:legendPos val="b"/>
      <c:layout>
        <c:manualLayout>
          <c:xMode val="edge"/>
          <c:yMode val="edge"/>
          <c:x val="0.37862220612253977"/>
          <c:y val="2.9231978110584058E-2"/>
          <c:w val="0.4470981009726725"/>
          <c:h val="4.912498681768676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75000"/>
      </a:schemeClr>
    </a:solid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dirty="0"/>
              <a:t>Relationship</a:t>
            </a:r>
            <a:r>
              <a:rPr lang="en-GB" sz="1800" b="1" baseline="0" dirty="0"/>
              <a:t> between </a:t>
            </a:r>
            <a:r>
              <a:rPr lang="en-GB" sz="1800" b="1" baseline="0" dirty="0" smtClean="0"/>
              <a:t>career exploration engaging employers and </a:t>
            </a:r>
            <a:r>
              <a:rPr lang="en-GB" sz="1800" b="1" baseline="0" dirty="0"/>
              <a:t>ratio of youth to adult unemployment </a:t>
            </a:r>
            <a:endParaRPr lang="en-GB" sz="1800" b="1" dirty="0"/>
          </a:p>
        </c:rich>
      </c:tx>
      <c:layout>
        <c:manualLayout>
          <c:xMode val="edge"/>
          <c:yMode val="edge"/>
          <c:x val="9.9347112860892386E-2"/>
          <c:y val="2.456998871108626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tx>
                <c:rich>
                  <a:bodyPr/>
                  <a:lstStyle/>
                  <a:p>
                    <a:fld id="{BCB800A9-D6B8-4FAE-BF59-4E6E27B204D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FB7-4914-A6D1-64D3670250E8}"/>
                </c:ext>
              </c:extLst>
            </c:dLbl>
            <c:dLbl>
              <c:idx val="1"/>
              <c:layout/>
              <c:tx>
                <c:rich>
                  <a:bodyPr/>
                  <a:lstStyle/>
                  <a:p>
                    <a:fld id="{925BC980-E4F5-4F34-8846-516882726D1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FB7-4914-A6D1-64D3670250E8}"/>
                </c:ext>
              </c:extLst>
            </c:dLbl>
            <c:dLbl>
              <c:idx val="2"/>
              <c:layout/>
              <c:tx>
                <c:rich>
                  <a:bodyPr/>
                  <a:lstStyle/>
                  <a:p>
                    <a:fld id="{F4141E78-53FB-4A78-9BD8-FCB4AE623EF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FFB7-4914-A6D1-64D3670250E8}"/>
                </c:ext>
              </c:extLst>
            </c:dLbl>
            <c:dLbl>
              <c:idx val="3"/>
              <c:layout/>
              <c:tx>
                <c:rich>
                  <a:bodyPr/>
                  <a:lstStyle/>
                  <a:p>
                    <a:fld id="{1C2D9290-EB21-42E4-80E5-D6B301A9944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FB7-4914-A6D1-64D3670250E8}"/>
                </c:ext>
              </c:extLst>
            </c:dLbl>
            <c:dLbl>
              <c:idx val="4"/>
              <c:layout/>
              <c:tx>
                <c:rich>
                  <a:bodyPr/>
                  <a:lstStyle/>
                  <a:p>
                    <a:fld id="{2CF160F7-B19E-416E-8F4F-3244A44767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FFB7-4914-A6D1-64D3670250E8}"/>
                </c:ext>
              </c:extLst>
            </c:dLbl>
            <c:dLbl>
              <c:idx val="5"/>
              <c:layout/>
              <c:tx>
                <c:rich>
                  <a:bodyPr/>
                  <a:lstStyle/>
                  <a:p>
                    <a:fld id="{59C9354A-503F-44A6-AE3B-BC158C33F6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FFB7-4914-A6D1-64D3670250E8}"/>
                </c:ext>
              </c:extLst>
            </c:dLbl>
            <c:dLbl>
              <c:idx val="6"/>
              <c:layout/>
              <c:tx>
                <c:rich>
                  <a:bodyPr/>
                  <a:lstStyle/>
                  <a:p>
                    <a:fld id="{012D8622-6EB2-4330-8D49-67378A14497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FFB7-4914-A6D1-64D3670250E8}"/>
                </c:ext>
              </c:extLst>
            </c:dLbl>
            <c:dLbl>
              <c:idx val="7"/>
              <c:layout/>
              <c:tx>
                <c:rich>
                  <a:bodyPr/>
                  <a:lstStyle/>
                  <a:p>
                    <a:fld id="{91C0616B-1869-4DA3-A228-7228EE16403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FFB7-4914-A6D1-64D3670250E8}"/>
                </c:ext>
              </c:extLst>
            </c:dLbl>
            <c:dLbl>
              <c:idx val="8"/>
              <c:layout/>
              <c:tx>
                <c:rich>
                  <a:bodyPr/>
                  <a:lstStyle/>
                  <a:p>
                    <a:fld id="{F8BB7E94-35F4-4869-A573-A202F9AB07B5}"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FB7-4914-A6D1-64D3670250E8}"/>
                </c:ext>
              </c:extLst>
            </c:dLbl>
            <c:dLbl>
              <c:idx val="9"/>
              <c:layout/>
              <c:tx>
                <c:rich>
                  <a:bodyPr/>
                  <a:lstStyle/>
                  <a:p>
                    <a:fld id="{AF3F3369-62E7-441E-AA7A-F4EF9E00507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FFB7-4914-A6D1-64D3670250E8}"/>
                </c:ext>
              </c:extLst>
            </c:dLbl>
            <c:dLbl>
              <c:idx val="10"/>
              <c:layout/>
              <c:tx>
                <c:rich>
                  <a:bodyPr/>
                  <a:lstStyle/>
                  <a:p>
                    <a:fld id="{0785037D-9AB6-4932-8B48-63C6C2BEE1D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FFB7-4914-A6D1-64D3670250E8}"/>
                </c:ext>
              </c:extLst>
            </c:dLbl>
            <c:dLbl>
              <c:idx val="11"/>
              <c:layout/>
              <c:tx>
                <c:rich>
                  <a:bodyPr/>
                  <a:lstStyle/>
                  <a:p>
                    <a:fld id="{0B499F8A-AB57-4F9D-A675-132C513563D1}"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FFB7-4914-A6D1-64D3670250E8}"/>
                </c:ext>
              </c:extLst>
            </c:dLbl>
            <c:dLbl>
              <c:idx val="12"/>
              <c:layout/>
              <c:tx>
                <c:rich>
                  <a:bodyPr/>
                  <a:lstStyle/>
                  <a:p>
                    <a:fld id="{62AF971C-0318-4C0B-AC32-5D9DDD4A76E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FFB7-4914-A6D1-64D3670250E8}"/>
                </c:ext>
              </c:extLst>
            </c:dLbl>
            <c:dLbl>
              <c:idx val="13"/>
              <c:layout/>
              <c:tx>
                <c:rich>
                  <a:bodyPr/>
                  <a:lstStyle/>
                  <a:p>
                    <a:fld id="{A2E503F1-5E32-4CBB-9709-F438DE836D40}"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FFB7-4914-A6D1-64D3670250E8}"/>
                </c:ext>
              </c:extLst>
            </c:dLbl>
            <c:dLbl>
              <c:idx val="14"/>
              <c:layout>
                <c:manualLayout>
                  <c:x val="-4.805766314126083E-2"/>
                  <c:y val="1.6161616161616162E-2"/>
                </c:manualLayout>
              </c:layout>
              <c:tx>
                <c:rich>
                  <a:bodyPr/>
                  <a:lstStyle/>
                  <a:p>
                    <a:fld id="{DF995F38-A800-4298-954F-1B702FCD504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E-FFB7-4914-A6D1-64D3670250E8}"/>
                </c:ext>
              </c:extLst>
            </c:dLbl>
            <c:dLbl>
              <c:idx val="15"/>
              <c:layout/>
              <c:tx>
                <c:rich>
                  <a:bodyPr/>
                  <a:lstStyle/>
                  <a:p>
                    <a:fld id="{0DAB09A2-E29C-4C7B-835D-C73BFC70AF7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FFB7-4914-A6D1-64D3670250E8}"/>
                </c:ext>
              </c:extLst>
            </c:dLbl>
            <c:dLbl>
              <c:idx val="16"/>
              <c:layout/>
              <c:tx>
                <c:rich>
                  <a:bodyPr/>
                  <a:lstStyle/>
                  <a:p>
                    <a:fld id="{0686C38E-6D14-40F8-B4DB-2AC6939478E4}"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FFB7-4914-A6D1-64D3670250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xVal>
            <c:numRef>
              <c:f>Sheet1!$E$2:$E$18</c:f>
              <c:numCache>
                <c:formatCode>0.0</c:formatCode>
                <c:ptCount val="17"/>
                <c:pt idx="0">
                  <c:v>16.581379122061499</c:v>
                </c:pt>
                <c:pt idx="1">
                  <c:v>25.492689000598499</c:v>
                </c:pt>
                <c:pt idx="2">
                  <c:v>2.1590768139169501</c:v>
                </c:pt>
                <c:pt idx="3">
                  <c:v>36.838542228474097</c:v>
                </c:pt>
                <c:pt idx="4">
                  <c:v>15.90529833876</c:v>
                </c:pt>
                <c:pt idx="5">
                  <c:v>8.0412076431610995</c:v>
                </c:pt>
                <c:pt idx="6">
                  <c:v>21.725473791509799</c:v>
                </c:pt>
                <c:pt idx="7">
                  <c:v>10.432653031670601</c:v>
                </c:pt>
                <c:pt idx="8">
                  <c:v>5.8554601289512398</c:v>
                </c:pt>
                <c:pt idx="9">
                  <c:v>5.7742266126729298</c:v>
                </c:pt>
                <c:pt idx="10">
                  <c:v>15.0933325441493</c:v>
                </c:pt>
                <c:pt idx="11">
                  <c:v>13.815327117295499</c:v>
                </c:pt>
                <c:pt idx="12">
                  <c:v>6.4335188809403601</c:v>
                </c:pt>
                <c:pt idx="13">
                  <c:v>14.739312863576</c:v>
                </c:pt>
                <c:pt idx="14">
                  <c:v>12.2962733999722</c:v>
                </c:pt>
                <c:pt idx="15">
                  <c:v>5.9613196133901898</c:v>
                </c:pt>
                <c:pt idx="16">
                  <c:v>10.4073948708164</c:v>
                </c:pt>
              </c:numCache>
            </c:numRef>
          </c:xVal>
          <c:yVal>
            <c:numRef>
              <c:f>Sheet1!$H$2:$H$18</c:f>
              <c:numCache>
                <c:formatCode>0.0</c:formatCode>
                <c:ptCount val="17"/>
                <c:pt idx="0">
                  <c:v>2.8</c:v>
                </c:pt>
                <c:pt idx="1">
                  <c:v>2.2000000000000002</c:v>
                </c:pt>
                <c:pt idx="2">
                  <c:v>3.2</c:v>
                </c:pt>
                <c:pt idx="3">
                  <c:v>2.5</c:v>
                </c:pt>
                <c:pt idx="4">
                  <c:v>1.6</c:v>
                </c:pt>
                <c:pt idx="5">
                  <c:v>3.5</c:v>
                </c:pt>
                <c:pt idx="6">
                  <c:v>2.2000000000000002</c:v>
                </c:pt>
                <c:pt idx="7">
                  <c:v>3.4</c:v>
                </c:pt>
                <c:pt idx="8">
                  <c:v>3.6</c:v>
                </c:pt>
                <c:pt idx="9">
                  <c:v>2.9</c:v>
                </c:pt>
                <c:pt idx="10">
                  <c:v>2.5</c:v>
                </c:pt>
                <c:pt idx="11">
                  <c:v>3.8</c:v>
                </c:pt>
                <c:pt idx="12">
                  <c:v>4.0999999999999996</c:v>
                </c:pt>
                <c:pt idx="13">
                  <c:v>3.3</c:v>
                </c:pt>
                <c:pt idx="14">
                  <c:v>3.3</c:v>
                </c:pt>
                <c:pt idx="15">
                  <c:v>2.7</c:v>
                </c:pt>
                <c:pt idx="16">
                  <c:v>4.2</c:v>
                </c:pt>
              </c:numCache>
            </c:numRef>
          </c:yVal>
          <c:smooth val="0"/>
          <c:extLst>
            <c:ext xmlns:c15="http://schemas.microsoft.com/office/drawing/2012/chart" uri="{02D57815-91ED-43cb-92C2-25804820EDAC}">
              <c15:datalabelsRange>
                <c15:f>Sheet1!$A$2:$A$18</c15:f>
                <c15:dlblRangeCache>
                  <c:ptCount val="17"/>
                  <c:pt idx="0">
                    <c:v>AUS</c:v>
                  </c:pt>
                  <c:pt idx="1">
                    <c:v>AUT</c:v>
                  </c:pt>
                  <c:pt idx="2">
                    <c:v>BEL</c:v>
                  </c:pt>
                  <c:pt idx="3">
                    <c:v>DNK</c:v>
                  </c:pt>
                  <c:pt idx="4">
                    <c:v>DEU</c:v>
                  </c:pt>
                  <c:pt idx="5">
                    <c:v>HUN</c:v>
                  </c:pt>
                  <c:pt idx="6">
                    <c:v>ISL</c:v>
                  </c:pt>
                  <c:pt idx="7">
                    <c:v>IRL</c:v>
                  </c:pt>
                  <c:pt idx="8">
                    <c:v>ITA</c:v>
                  </c:pt>
                  <c:pt idx="9">
                    <c:v>KOR</c:v>
                  </c:pt>
                  <c:pt idx="10">
                    <c:v>LTU</c:v>
                  </c:pt>
                  <c:pt idx="11">
                    <c:v>NZL</c:v>
                  </c:pt>
                  <c:pt idx="12">
                    <c:v>POL</c:v>
                  </c:pt>
                  <c:pt idx="13">
                    <c:v>SVK</c:v>
                  </c:pt>
                  <c:pt idx="14">
                    <c:v>SVN</c:v>
                  </c:pt>
                  <c:pt idx="15">
                    <c:v>ESP</c:v>
                  </c:pt>
                  <c:pt idx="16">
                    <c:v>GBR</c:v>
                  </c:pt>
                </c15:dlblRangeCache>
              </c15:datalabelsRange>
            </c:ext>
            <c:ext xmlns:c16="http://schemas.microsoft.com/office/drawing/2014/chart" uri="{C3380CC4-5D6E-409C-BE32-E72D297353CC}">
              <c16:uniqueId val="{00000011-FFB7-4914-A6D1-64D3670250E8}"/>
            </c:ext>
          </c:extLst>
        </c:ser>
        <c:dLbls>
          <c:showLegendKey val="0"/>
          <c:showVal val="0"/>
          <c:showCatName val="0"/>
          <c:showSerName val="0"/>
          <c:showPercent val="0"/>
          <c:showBubbleSize val="0"/>
        </c:dLbls>
        <c:axId val="887471424"/>
        <c:axId val="887479296"/>
      </c:scatterChart>
      <c:valAx>
        <c:axId val="88747142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dirty="0"/>
                  <a:t>% p</a:t>
                </a:r>
                <a:r>
                  <a:rPr lang="en-GB" sz="1200" b="1" baseline="0" dirty="0"/>
                  <a:t>articipation in all three </a:t>
                </a:r>
                <a:r>
                  <a:rPr lang="en-GB" sz="1200" b="1" baseline="0" dirty="0" smtClean="0"/>
                  <a:t>guidance activities (career advisor + workplace visit + job fair). </a:t>
                </a:r>
                <a:r>
                  <a:rPr lang="en-GB" sz="1200" b="1" baseline="0" dirty="0"/>
                  <a:t>PISA 2018.</a:t>
                </a:r>
                <a:endParaRPr lang="en-GB" sz="1200" b="1" dirty="0"/>
              </a:p>
            </c:rich>
          </c:tx>
          <c:layout>
            <c:manualLayout>
              <c:xMode val="edge"/>
              <c:yMode val="edge"/>
              <c:x val="0.145251312335958"/>
              <c:y val="0.9290219582872085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87479296"/>
        <c:crosses val="autoZero"/>
        <c:crossBetween val="midCat"/>
      </c:valAx>
      <c:valAx>
        <c:axId val="887479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Ratio</a:t>
                </a:r>
                <a:r>
                  <a:rPr lang="en-GB" sz="1200" b="1" baseline="0"/>
                  <a:t> of Youth to Adult Unemployment 2020</a:t>
                </a:r>
                <a:endParaRPr lang="en-GB" sz="1200" b="1"/>
              </a:p>
            </c:rich>
          </c:tx>
          <c:layout>
            <c:manualLayout>
              <c:xMode val="edge"/>
              <c:yMode val="edge"/>
              <c:x val="1.6666678833768673E-2"/>
              <c:y val="0.1319343529763720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87471424"/>
        <c:crosses val="autoZero"/>
        <c:crossBetween val="midCat"/>
      </c:valAx>
      <c:spPr>
        <a:noFill/>
        <a:ln>
          <a:noFill/>
        </a:ln>
        <a:effectLst/>
      </c:spPr>
    </c:plotArea>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Had not talked to someone about the job they would like to do</c:v>
                </c:pt>
              </c:strCache>
            </c:strRef>
          </c:tx>
          <c:spPr>
            <a:solidFill>
              <a:schemeClr val="accent1"/>
            </a:solidFill>
            <a:ln>
              <a:noFill/>
            </a:ln>
            <a:effectLst/>
          </c:spPr>
          <c:invertIfNegative val="0"/>
          <c:cat>
            <c:strRef>
              <c:f>Sheet1!$A$2:$A$3</c:f>
              <c:strCache>
                <c:ptCount val="2"/>
                <c:pt idx="0">
                  <c:v>Percentage of students who have no clear idea about their future job</c:v>
                </c:pt>
                <c:pt idx="1">
                  <c:v>Percentage of students whose education and career expectations are not aligned</c:v>
                </c:pt>
              </c:strCache>
            </c:strRef>
          </c:cat>
          <c:val>
            <c:numRef>
              <c:f>Sheet1!$B$2:$B$3</c:f>
              <c:numCache>
                <c:formatCode>General</c:formatCode>
                <c:ptCount val="2"/>
                <c:pt idx="0">
                  <c:v>31.48573044696769</c:v>
                </c:pt>
                <c:pt idx="1">
                  <c:v>26.544275358393151</c:v>
                </c:pt>
              </c:numCache>
            </c:numRef>
          </c:val>
          <c:extLst>
            <c:ext xmlns:c16="http://schemas.microsoft.com/office/drawing/2014/chart" uri="{C3380CC4-5D6E-409C-BE32-E72D297353CC}">
              <c16:uniqueId val="{00000000-DBFA-4144-814D-0B2F0676278B}"/>
            </c:ext>
          </c:extLst>
        </c:ser>
        <c:ser>
          <c:idx val="1"/>
          <c:order val="1"/>
          <c:tx>
            <c:strRef>
              <c:f>Sheet1!$C$1</c:f>
              <c:strCache>
                <c:ptCount val="1"/>
                <c:pt idx="0">
                  <c:v>Had talked to someone about the job they would like to do</c:v>
                </c:pt>
              </c:strCache>
            </c:strRef>
          </c:tx>
          <c:spPr>
            <a:solidFill>
              <a:schemeClr val="accent2"/>
            </a:solidFill>
            <a:ln>
              <a:noFill/>
            </a:ln>
            <a:effectLst/>
          </c:spPr>
          <c:invertIfNegative val="0"/>
          <c:cat>
            <c:strRef>
              <c:f>Sheet1!$A$2:$A$3</c:f>
              <c:strCache>
                <c:ptCount val="2"/>
                <c:pt idx="0">
                  <c:v>Percentage of students who have no clear idea about their future job</c:v>
                </c:pt>
                <c:pt idx="1">
                  <c:v>Percentage of students whose education and career expectations are not aligned</c:v>
                </c:pt>
              </c:strCache>
            </c:strRef>
          </c:cat>
          <c:val>
            <c:numRef>
              <c:f>Sheet1!$C$2:$C$3</c:f>
              <c:numCache>
                <c:formatCode>General</c:formatCode>
                <c:ptCount val="2"/>
                <c:pt idx="0">
                  <c:v>18.877561857043027</c:v>
                </c:pt>
                <c:pt idx="1">
                  <c:v>15.361504093999431</c:v>
                </c:pt>
              </c:numCache>
            </c:numRef>
          </c:val>
          <c:extLst>
            <c:ext xmlns:c16="http://schemas.microsoft.com/office/drawing/2014/chart" uri="{C3380CC4-5D6E-409C-BE32-E72D297353CC}">
              <c16:uniqueId val="{00000001-DBFA-4144-814D-0B2F0676278B}"/>
            </c:ext>
          </c:extLst>
        </c:ser>
        <c:dLbls>
          <c:showLegendKey val="0"/>
          <c:showVal val="0"/>
          <c:showCatName val="0"/>
          <c:showSerName val="0"/>
          <c:showPercent val="0"/>
          <c:showBubbleSize val="0"/>
        </c:dLbls>
        <c:gapWidth val="182"/>
        <c:axId val="597886960"/>
        <c:axId val="597881712"/>
      </c:barChart>
      <c:catAx>
        <c:axId val="59788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7881712"/>
        <c:crosses val="autoZero"/>
        <c:auto val="1"/>
        <c:lblAlgn val="ctr"/>
        <c:lblOffset val="100"/>
        <c:noMultiLvlLbl val="0"/>
      </c:catAx>
      <c:valAx>
        <c:axId val="59788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97886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B0F0"/>
    </a:solidFill>
    <a:ln>
      <a:noFill/>
    </a:ln>
    <a:effectLst/>
  </c:spPr>
  <c:txPr>
    <a:bodyPr/>
    <a:lstStyle/>
    <a:p>
      <a:pPr>
        <a:defRPr sz="18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n-GB" sz="1700" b="1" dirty="0"/>
              <a:t>Changes in youth unemployment, OECD countries.</a:t>
            </a:r>
            <a:r>
              <a:rPr lang="en-GB" sz="1700" b="1" baseline="0" dirty="0"/>
              <a:t> 2007-13.</a:t>
            </a:r>
            <a:endParaRPr lang="en-GB" sz="1700" b="1" dirty="0"/>
          </a:p>
        </c:rich>
      </c:tx>
      <c:layout>
        <c:manualLayout>
          <c:xMode val="edge"/>
          <c:yMode val="edge"/>
          <c:x val="0.17443335372539631"/>
          <c:y val="2.7777734815772909E-2"/>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2007</c:v>
                </c:pt>
              </c:strCache>
            </c:strRef>
          </c:tx>
          <c:spPr>
            <a:solidFill>
              <a:schemeClr val="accent1"/>
            </a:solidFill>
            <a:ln>
              <a:noFill/>
            </a:ln>
            <a:effectLst/>
          </c:spPr>
          <c:invertIfNegative val="0"/>
          <c:cat>
            <c:strRef>
              <c:f>Sheet1!$A$2:$A$38</c:f>
              <c:strCache>
                <c:ptCount val="37"/>
                <c:pt idx="0">
                  <c:v>Australia</c:v>
                </c:pt>
                <c:pt idx="1">
                  <c:v>Austria</c:v>
                </c:pt>
                <c:pt idx="2">
                  <c:v>Belgium</c:v>
                </c:pt>
                <c:pt idx="3">
                  <c:v>Canada</c:v>
                </c:pt>
                <c:pt idx="4">
                  <c:v>Chile</c:v>
                </c:pt>
                <c:pt idx="5">
                  <c:v>Colombia</c:v>
                </c:pt>
                <c:pt idx="6">
                  <c:v>Czech Republic</c:v>
                </c:pt>
                <c:pt idx="7">
                  <c:v>Denmark</c:v>
                </c:pt>
                <c:pt idx="8">
                  <c:v>Estonia</c:v>
                </c:pt>
                <c:pt idx="9">
                  <c:v>Finland</c:v>
                </c:pt>
                <c:pt idx="10">
                  <c:v>France</c:v>
                </c:pt>
                <c:pt idx="11">
                  <c:v>Germany</c:v>
                </c:pt>
                <c:pt idx="12">
                  <c:v>Greece</c:v>
                </c:pt>
                <c:pt idx="13">
                  <c:v>Hungary</c:v>
                </c:pt>
                <c:pt idx="14">
                  <c:v>Iceland</c:v>
                </c:pt>
                <c:pt idx="15">
                  <c:v>Ireland</c:v>
                </c:pt>
                <c:pt idx="16">
                  <c:v>Israel</c:v>
                </c:pt>
                <c:pt idx="17">
                  <c:v>Italy</c:v>
                </c:pt>
                <c:pt idx="18">
                  <c:v>Japan</c:v>
                </c:pt>
                <c:pt idx="19">
                  <c:v>Korea</c:v>
                </c:pt>
                <c:pt idx="20">
                  <c:v>Latvia</c:v>
                </c:pt>
                <c:pt idx="21">
                  <c:v>Lithuania</c:v>
                </c:pt>
                <c:pt idx="22">
                  <c:v>Luxembourg</c:v>
                </c:pt>
                <c:pt idx="23">
                  <c:v>Mexico</c:v>
                </c:pt>
                <c:pt idx="24">
                  <c:v>Netherlands</c:v>
                </c:pt>
                <c:pt idx="25">
                  <c:v>New Zealand</c:v>
                </c:pt>
                <c:pt idx="26">
                  <c:v>Norway</c:v>
                </c:pt>
                <c:pt idx="27">
                  <c:v>Poland</c:v>
                </c:pt>
                <c:pt idx="28">
                  <c:v>Portugal</c:v>
                </c:pt>
                <c:pt idx="29">
                  <c:v>Slovak Republic</c:v>
                </c:pt>
                <c:pt idx="30">
                  <c:v>Slovenia</c:v>
                </c:pt>
                <c:pt idx="31">
                  <c:v>Spain</c:v>
                </c:pt>
                <c:pt idx="32">
                  <c:v>Sweden</c:v>
                </c:pt>
                <c:pt idx="33">
                  <c:v>Turkey</c:v>
                </c:pt>
                <c:pt idx="34">
                  <c:v>United Kingdom</c:v>
                </c:pt>
                <c:pt idx="35">
                  <c:v>United States</c:v>
                </c:pt>
                <c:pt idx="36">
                  <c:v>OECD - Total</c:v>
                </c:pt>
              </c:strCache>
            </c:strRef>
          </c:cat>
          <c:val>
            <c:numRef>
              <c:f>Sheet1!$B$2:$B$38</c:f>
              <c:numCache>
                <c:formatCode>General</c:formatCode>
                <c:ptCount val="37"/>
                <c:pt idx="0">
                  <c:v>9.36</c:v>
                </c:pt>
                <c:pt idx="1">
                  <c:v>9.36</c:v>
                </c:pt>
                <c:pt idx="2">
                  <c:v>18.88</c:v>
                </c:pt>
                <c:pt idx="3">
                  <c:v>10.95</c:v>
                </c:pt>
                <c:pt idx="4">
                  <c:v>17.84</c:v>
                </c:pt>
                <c:pt idx="5">
                  <c:v>22.21</c:v>
                </c:pt>
                <c:pt idx="6">
                  <c:v>10.73</c:v>
                </c:pt>
                <c:pt idx="7">
                  <c:v>7.33</c:v>
                </c:pt>
                <c:pt idx="8">
                  <c:v>10.07</c:v>
                </c:pt>
                <c:pt idx="9">
                  <c:v>16.54</c:v>
                </c:pt>
                <c:pt idx="10">
                  <c:v>19.510000000000002</c:v>
                </c:pt>
                <c:pt idx="11">
                  <c:v>11.77</c:v>
                </c:pt>
                <c:pt idx="12">
                  <c:v>22.66</c:v>
                </c:pt>
                <c:pt idx="13">
                  <c:v>18.14</c:v>
                </c:pt>
                <c:pt idx="14">
                  <c:v>7.42</c:v>
                </c:pt>
                <c:pt idx="15">
                  <c:v>9.1300000000000008</c:v>
                </c:pt>
                <c:pt idx="16">
                  <c:v>16.02</c:v>
                </c:pt>
                <c:pt idx="17">
                  <c:v>20.399999999999999</c:v>
                </c:pt>
                <c:pt idx="18">
                  <c:v>7.72</c:v>
                </c:pt>
                <c:pt idx="19">
                  <c:v>8.6999999999999993</c:v>
                </c:pt>
                <c:pt idx="20">
                  <c:v>10.56</c:v>
                </c:pt>
                <c:pt idx="21">
                  <c:v>8.43</c:v>
                </c:pt>
                <c:pt idx="22">
                  <c:v>15.6</c:v>
                </c:pt>
                <c:pt idx="23">
                  <c:v>7.37</c:v>
                </c:pt>
                <c:pt idx="24">
                  <c:v>9.36</c:v>
                </c:pt>
                <c:pt idx="25">
                  <c:v>9.92</c:v>
                </c:pt>
                <c:pt idx="26">
                  <c:v>7.35</c:v>
                </c:pt>
                <c:pt idx="27">
                  <c:v>21.6</c:v>
                </c:pt>
                <c:pt idx="28">
                  <c:v>21.43</c:v>
                </c:pt>
                <c:pt idx="29">
                  <c:v>20.59</c:v>
                </c:pt>
                <c:pt idx="30">
                  <c:v>10.15</c:v>
                </c:pt>
                <c:pt idx="31">
                  <c:v>18.100000000000001</c:v>
                </c:pt>
                <c:pt idx="32">
                  <c:v>19.13</c:v>
                </c:pt>
                <c:pt idx="33">
                  <c:v>17.27</c:v>
                </c:pt>
                <c:pt idx="34">
                  <c:v>14.37</c:v>
                </c:pt>
                <c:pt idx="35">
                  <c:v>10.53</c:v>
                </c:pt>
                <c:pt idx="36">
                  <c:v>12.53</c:v>
                </c:pt>
              </c:numCache>
            </c:numRef>
          </c:val>
          <c:extLst>
            <c:ext xmlns:c16="http://schemas.microsoft.com/office/drawing/2014/chart" uri="{C3380CC4-5D6E-409C-BE32-E72D297353CC}">
              <c16:uniqueId val="{00000000-8129-403C-B6E0-1D0F47DE2A57}"/>
            </c:ext>
          </c:extLst>
        </c:ser>
        <c:ser>
          <c:idx val="1"/>
          <c:order val="1"/>
          <c:tx>
            <c:strRef>
              <c:f>Sheet1!$C$1</c:f>
              <c:strCache>
                <c:ptCount val="1"/>
                <c:pt idx="0">
                  <c:v>2013</c:v>
                </c:pt>
              </c:strCache>
            </c:strRef>
          </c:tx>
          <c:spPr>
            <a:solidFill>
              <a:schemeClr val="accent2"/>
            </a:solidFill>
            <a:ln>
              <a:noFill/>
            </a:ln>
            <a:effectLst/>
          </c:spPr>
          <c:invertIfNegative val="0"/>
          <c:cat>
            <c:strRef>
              <c:f>Sheet1!$A$2:$A$38</c:f>
              <c:strCache>
                <c:ptCount val="37"/>
                <c:pt idx="0">
                  <c:v>Australia</c:v>
                </c:pt>
                <c:pt idx="1">
                  <c:v>Austria</c:v>
                </c:pt>
                <c:pt idx="2">
                  <c:v>Belgium</c:v>
                </c:pt>
                <c:pt idx="3">
                  <c:v>Canada</c:v>
                </c:pt>
                <c:pt idx="4">
                  <c:v>Chile</c:v>
                </c:pt>
                <c:pt idx="5">
                  <c:v>Colombia</c:v>
                </c:pt>
                <c:pt idx="6">
                  <c:v>Czech Republic</c:v>
                </c:pt>
                <c:pt idx="7">
                  <c:v>Denmark</c:v>
                </c:pt>
                <c:pt idx="8">
                  <c:v>Estonia</c:v>
                </c:pt>
                <c:pt idx="9">
                  <c:v>Finland</c:v>
                </c:pt>
                <c:pt idx="10">
                  <c:v>France</c:v>
                </c:pt>
                <c:pt idx="11">
                  <c:v>Germany</c:v>
                </c:pt>
                <c:pt idx="12">
                  <c:v>Greece</c:v>
                </c:pt>
                <c:pt idx="13">
                  <c:v>Hungary</c:v>
                </c:pt>
                <c:pt idx="14">
                  <c:v>Iceland</c:v>
                </c:pt>
                <c:pt idx="15">
                  <c:v>Ireland</c:v>
                </c:pt>
                <c:pt idx="16">
                  <c:v>Israel</c:v>
                </c:pt>
                <c:pt idx="17">
                  <c:v>Italy</c:v>
                </c:pt>
                <c:pt idx="18">
                  <c:v>Japan</c:v>
                </c:pt>
                <c:pt idx="19">
                  <c:v>Korea</c:v>
                </c:pt>
                <c:pt idx="20">
                  <c:v>Latvia</c:v>
                </c:pt>
                <c:pt idx="21">
                  <c:v>Lithuania</c:v>
                </c:pt>
                <c:pt idx="22">
                  <c:v>Luxembourg</c:v>
                </c:pt>
                <c:pt idx="23">
                  <c:v>Mexico</c:v>
                </c:pt>
                <c:pt idx="24">
                  <c:v>Netherlands</c:v>
                </c:pt>
                <c:pt idx="25">
                  <c:v>New Zealand</c:v>
                </c:pt>
                <c:pt idx="26">
                  <c:v>Norway</c:v>
                </c:pt>
                <c:pt idx="27">
                  <c:v>Poland</c:v>
                </c:pt>
                <c:pt idx="28">
                  <c:v>Portugal</c:v>
                </c:pt>
                <c:pt idx="29">
                  <c:v>Slovak Republic</c:v>
                </c:pt>
                <c:pt idx="30">
                  <c:v>Slovenia</c:v>
                </c:pt>
                <c:pt idx="31">
                  <c:v>Spain</c:v>
                </c:pt>
                <c:pt idx="32">
                  <c:v>Sweden</c:v>
                </c:pt>
                <c:pt idx="33">
                  <c:v>Turkey</c:v>
                </c:pt>
                <c:pt idx="34">
                  <c:v>United Kingdom</c:v>
                </c:pt>
                <c:pt idx="35">
                  <c:v>United States</c:v>
                </c:pt>
                <c:pt idx="36">
                  <c:v>OECD - Total</c:v>
                </c:pt>
              </c:strCache>
            </c:strRef>
          </c:cat>
          <c:val>
            <c:numRef>
              <c:f>Sheet1!$C$2:$C$38</c:f>
              <c:numCache>
                <c:formatCode>General</c:formatCode>
                <c:ptCount val="37"/>
                <c:pt idx="0">
                  <c:v>12.21</c:v>
                </c:pt>
                <c:pt idx="1">
                  <c:v>9.67</c:v>
                </c:pt>
                <c:pt idx="2">
                  <c:v>23.68</c:v>
                </c:pt>
                <c:pt idx="3">
                  <c:v>13.44</c:v>
                </c:pt>
                <c:pt idx="4">
                  <c:v>16.02</c:v>
                </c:pt>
                <c:pt idx="5">
                  <c:v>19.149999999999999</c:v>
                </c:pt>
                <c:pt idx="6">
                  <c:v>18.920000000000002</c:v>
                </c:pt>
                <c:pt idx="7">
                  <c:v>14.71</c:v>
                </c:pt>
                <c:pt idx="8">
                  <c:v>17.95</c:v>
                </c:pt>
                <c:pt idx="9">
                  <c:v>20.190000000000001</c:v>
                </c:pt>
                <c:pt idx="10">
                  <c:v>24.9</c:v>
                </c:pt>
                <c:pt idx="11">
                  <c:v>7.83</c:v>
                </c:pt>
                <c:pt idx="12">
                  <c:v>58.4</c:v>
                </c:pt>
                <c:pt idx="13">
                  <c:v>26.13</c:v>
                </c:pt>
                <c:pt idx="14">
                  <c:v>11.53</c:v>
                </c:pt>
                <c:pt idx="15">
                  <c:v>26.7</c:v>
                </c:pt>
                <c:pt idx="16">
                  <c:v>10.5</c:v>
                </c:pt>
                <c:pt idx="17">
                  <c:v>40.07</c:v>
                </c:pt>
                <c:pt idx="18">
                  <c:v>6.81</c:v>
                </c:pt>
                <c:pt idx="19">
                  <c:v>9.34</c:v>
                </c:pt>
                <c:pt idx="20">
                  <c:v>23.1</c:v>
                </c:pt>
                <c:pt idx="21">
                  <c:v>21.88</c:v>
                </c:pt>
                <c:pt idx="22">
                  <c:v>17.04</c:v>
                </c:pt>
                <c:pt idx="23">
                  <c:v>9.4700000000000006</c:v>
                </c:pt>
                <c:pt idx="24">
                  <c:v>13.18</c:v>
                </c:pt>
                <c:pt idx="25">
                  <c:v>15.28</c:v>
                </c:pt>
                <c:pt idx="26">
                  <c:v>9.59</c:v>
                </c:pt>
                <c:pt idx="27">
                  <c:v>27.3</c:v>
                </c:pt>
                <c:pt idx="28">
                  <c:v>38.31</c:v>
                </c:pt>
                <c:pt idx="29">
                  <c:v>33.67</c:v>
                </c:pt>
                <c:pt idx="30">
                  <c:v>21.7</c:v>
                </c:pt>
                <c:pt idx="31">
                  <c:v>55.46</c:v>
                </c:pt>
                <c:pt idx="32">
                  <c:v>23.47</c:v>
                </c:pt>
                <c:pt idx="33">
                  <c:v>17.09</c:v>
                </c:pt>
                <c:pt idx="34">
                  <c:v>20.84</c:v>
                </c:pt>
                <c:pt idx="35">
                  <c:v>15.52</c:v>
                </c:pt>
                <c:pt idx="36">
                  <c:v>16.45</c:v>
                </c:pt>
              </c:numCache>
            </c:numRef>
          </c:val>
          <c:extLst>
            <c:ext xmlns:c16="http://schemas.microsoft.com/office/drawing/2014/chart" uri="{C3380CC4-5D6E-409C-BE32-E72D297353CC}">
              <c16:uniqueId val="{00000001-8129-403C-B6E0-1D0F47DE2A57}"/>
            </c:ext>
          </c:extLst>
        </c:ser>
        <c:dLbls>
          <c:showLegendKey val="0"/>
          <c:showVal val="0"/>
          <c:showCatName val="0"/>
          <c:showSerName val="0"/>
          <c:showPercent val="0"/>
          <c:showBubbleSize val="0"/>
        </c:dLbls>
        <c:gapWidth val="219"/>
        <c:overlap val="-27"/>
        <c:axId val="627920856"/>
        <c:axId val="627924464"/>
      </c:barChart>
      <c:catAx>
        <c:axId val="62792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27924464"/>
        <c:crosses val="autoZero"/>
        <c:auto val="1"/>
        <c:lblAlgn val="ctr"/>
        <c:lblOffset val="100"/>
        <c:noMultiLvlLbl val="0"/>
      </c:catAx>
      <c:valAx>
        <c:axId val="62792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27920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B0F0"/>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Sheet2!$A$4:$A$22</c:f>
              <c:strCache>
                <c:ptCount val="19"/>
                <c:pt idx="0">
                  <c:v>Belgium</c:v>
                </c:pt>
                <c:pt idx="1">
                  <c:v>Hungary</c:v>
                </c:pt>
                <c:pt idx="2">
                  <c:v>Ireland</c:v>
                </c:pt>
                <c:pt idx="3">
                  <c:v>Spain</c:v>
                </c:pt>
                <c:pt idx="4">
                  <c:v>Korea</c:v>
                </c:pt>
                <c:pt idx="5">
                  <c:v>Poland</c:v>
                </c:pt>
                <c:pt idx="6">
                  <c:v>Italy</c:v>
                </c:pt>
                <c:pt idx="7">
                  <c:v>Greece</c:v>
                </c:pt>
                <c:pt idx="8">
                  <c:v>OECD average - 18</c:v>
                </c:pt>
                <c:pt idx="9">
                  <c:v>United Kingdom</c:v>
                </c:pt>
                <c:pt idx="10">
                  <c:v>Slovak Republic</c:v>
                </c:pt>
                <c:pt idx="11">
                  <c:v>Slovenia</c:v>
                </c:pt>
                <c:pt idx="12">
                  <c:v>Germany</c:v>
                </c:pt>
                <c:pt idx="13">
                  <c:v>New Zealand</c:v>
                </c:pt>
                <c:pt idx="14">
                  <c:v>Lithuania</c:v>
                </c:pt>
                <c:pt idx="15">
                  <c:v>Australia</c:v>
                </c:pt>
                <c:pt idx="16">
                  <c:v>Iceland</c:v>
                </c:pt>
                <c:pt idx="17">
                  <c:v>Austria</c:v>
                </c:pt>
                <c:pt idx="18">
                  <c:v>Denmark</c:v>
                </c:pt>
              </c:strCache>
            </c:strRef>
          </c:cat>
          <c:val>
            <c:numRef>
              <c:f>Sheet2!$B$4:$B$22</c:f>
              <c:numCache>
                <c:formatCode>General</c:formatCode>
                <c:ptCount val="19"/>
                <c:pt idx="0">
                  <c:v>14.777206376191135</c:v>
                </c:pt>
                <c:pt idx="1">
                  <c:v>16.509131298671221</c:v>
                </c:pt>
                <c:pt idx="2">
                  <c:v>19.194177705223478</c:v>
                </c:pt>
                <c:pt idx="3">
                  <c:v>21.555397647033288</c:v>
                </c:pt>
                <c:pt idx="4">
                  <c:v>22.722731056851501</c:v>
                </c:pt>
                <c:pt idx="5">
                  <c:v>26.676087210369197</c:v>
                </c:pt>
                <c:pt idx="6">
                  <c:v>26.760202720635139</c:v>
                </c:pt>
                <c:pt idx="7">
                  <c:v>31.059902481190036</c:v>
                </c:pt>
                <c:pt idx="8">
                  <c:v>38.816165968514312</c:v>
                </c:pt>
                <c:pt idx="9">
                  <c:v>38.869145807248593</c:v>
                </c:pt>
                <c:pt idx="10">
                  <c:v>39.976971474730071</c:v>
                </c:pt>
                <c:pt idx="11">
                  <c:v>40.049253602158934</c:v>
                </c:pt>
                <c:pt idx="12">
                  <c:v>48.62279933309614</c:v>
                </c:pt>
                <c:pt idx="13">
                  <c:v>50.273967086861354</c:v>
                </c:pt>
                <c:pt idx="14">
                  <c:v>52.115194164272943</c:v>
                </c:pt>
                <c:pt idx="15">
                  <c:v>56.255316077032575</c:v>
                </c:pt>
                <c:pt idx="16">
                  <c:v>57.491667733979504</c:v>
                </c:pt>
                <c:pt idx="17">
                  <c:v>64.320169005550653</c:v>
                </c:pt>
                <c:pt idx="18">
                  <c:v>71.461666652161881</c:v>
                </c:pt>
              </c:numCache>
            </c:numRef>
          </c:val>
          <c:extLst>
            <c:ext xmlns:c16="http://schemas.microsoft.com/office/drawing/2014/chart" uri="{C3380CC4-5D6E-409C-BE32-E72D297353CC}">
              <c16:uniqueId val="{00000000-240C-4483-8E9F-EC1971464D5A}"/>
            </c:ext>
          </c:extLst>
        </c:ser>
        <c:dLbls>
          <c:showLegendKey val="0"/>
          <c:showVal val="0"/>
          <c:showCatName val="0"/>
          <c:showSerName val="0"/>
          <c:showPercent val="0"/>
          <c:showBubbleSize val="0"/>
        </c:dLbls>
        <c:gapWidth val="219"/>
        <c:overlap val="-27"/>
        <c:axId val="576967688"/>
        <c:axId val="576973920"/>
      </c:barChart>
      <c:catAx>
        <c:axId val="57696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6973920"/>
        <c:crosses val="autoZero"/>
        <c:auto val="1"/>
        <c:lblAlgn val="ctr"/>
        <c:lblOffset val="100"/>
        <c:noMultiLvlLbl val="0"/>
      </c:catAx>
      <c:valAx>
        <c:axId val="57697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6967688"/>
        <c:crosses val="autoZero"/>
        <c:crossBetween val="between"/>
      </c:valAx>
      <c:spPr>
        <a:noFill/>
        <a:ln>
          <a:noFill/>
        </a:ln>
        <a:effectLst/>
      </c:spPr>
    </c:plotArea>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Sheet2!$A$4:$A$22</c:f>
              <c:strCache>
                <c:ptCount val="19"/>
                <c:pt idx="0">
                  <c:v>Belgium</c:v>
                </c:pt>
                <c:pt idx="1">
                  <c:v>Hungary</c:v>
                </c:pt>
                <c:pt idx="2">
                  <c:v>Ireland</c:v>
                </c:pt>
                <c:pt idx="3">
                  <c:v>Spain</c:v>
                </c:pt>
                <c:pt idx="4">
                  <c:v>Korea</c:v>
                </c:pt>
                <c:pt idx="5">
                  <c:v>Poland</c:v>
                </c:pt>
                <c:pt idx="6">
                  <c:v>Italy</c:v>
                </c:pt>
                <c:pt idx="7">
                  <c:v>Greece</c:v>
                </c:pt>
                <c:pt idx="8">
                  <c:v>OECD average - 18</c:v>
                </c:pt>
                <c:pt idx="9">
                  <c:v>United Kingdom</c:v>
                </c:pt>
                <c:pt idx="10">
                  <c:v>Slovak Republic</c:v>
                </c:pt>
                <c:pt idx="11">
                  <c:v>Slovenia</c:v>
                </c:pt>
                <c:pt idx="12">
                  <c:v>Germany</c:v>
                </c:pt>
                <c:pt idx="13">
                  <c:v>New Zealand</c:v>
                </c:pt>
                <c:pt idx="14">
                  <c:v>Lithuania</c:v>
                </c:pt>
                <c:pt idx="15">
                  <c:v>Australia</c:v>
                </c:pt>
                <c:pt idx="16">
                  <c:v>Iceland</c:v>
                </c:pt>
                <c:pt idx="17">
                  <c:v>Austria</c:v>
                </c:pt>
                <c:pt idx="18">
                  <c:v>Denmark</c:v>
                </c:pt>
              </c:strCache>
            </c:strRef>
          </c:cat>
          <c:val>
            <c:numRef>
              <c:f>Sheet2!$B$4:$B$22</c:f>
              <c:numCache>
                <c:formatCode>General</c:formatCode>
                <c:ptCount val="19"/>
                <c:pt idx="0">
                  <c:v>14.777206376191135</c:v>
                </c:pt>
                <c:pt idx="1">
                  <c:v>16.509131298671221</c:v>
                </c:pt>
                <c:pt idx="2">
                  <c:v>19.194177705223478</c:v>
                </c:pt>
                <c:pt idx="3">
                  <c:v>21.555397647033288</c:v>
                </c:pt>
                <c:pt idx="4">
                  <c:v>22.722731056851501</c:v>
                </c:pt>
                <c:pt idx="5">
                  <c:v>26.676087210369197</c:v>
                </c:pt>
                <c:pt idx="6">
                  <c:v>26.760202720635139</c:v>
                </c:pt>
                <c:pt idx="7">
                  <c:v>31.059902481190036</c:v>
                </c:pt>
                <c:pt idx="8">
                  <c:v>38.816165968514312</c:v>
                </c:pt>
                <c:pt idx="9">
                  <c:v>38.869145807248593</c:v>
                </c:pt>
                <c:pt idx="10">
                  <c:v>39.976971474730071</c:v>
                </c:pt>
                <c:pt idx="11">
                  <c:v>40.049253602158934</c:v>
                </c:pt>
                <c:pt idx="12">
                  <c:v>48.62279933309614</c:v>
                </c:pt>
                <c:pt idx="13">
                  <c:v>50.273967086861354</c:v>
                </c:pt>
                <c:pt idx="14">
                  <c:v>52.115194164272943</c:v>
                </c:pt>
                <c:pt idx="15">
                  <c:v>56.255316077032575</c:v>
                </c:pt>
                <c:pt idx="16">
                  <c:v>57.491667733979504</c:v>
                </c:pt>
                <c:pt idx="17">
                  <c:v>64.320169005550653</c:v>
                </c:pt>
                <c:pt idx="18">
                  <c:v>71.461666652161881</c:v>
                </c:pt>
              </c:numCache>
            </c:numRef>
          </c:val>
          <c:extLst>
            <c:ext xmlns:c16="http://schemas.microsoft.com/office/drawing/2014/chart" uri="{C3380CC4-5D6E-409C-BE32-E72D297353CC}">
              <c16:uniqueId val="{00000000-240C-4483-8E9F-EC1971464D5A}"/>
            </c:ext>
          </c:extLst>
        </c:ser>
        <c:dLbls>
          <c:showLegendKey val="0"/>
          <c:showVal val="0"/>
          <c:showCatName val="0"/>
          <c:showSerName val="0"/>
          <c:showPercent val="0"/>
          <c:showBubbleSize val="0"/>
        </c:dLbls>
        <c:gapWidth val="219"/>
        <c:overlap val="-27"/>
        <c:axId val="576967688"/>
        <c:axId val="576973920"/>
      </c:barChart>
      <c:catAx>
        <c:axId val="57696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6973920"/>
        <c:crosses val="autoZero"/>
        <c:auto val="1"/>
        <c:lblAlgn val="ctr"/>
        <c:lblOffset val="100"/>
        <c:noMultiLvlLbl val="0"/>
      </c:catAx>
      <c:valAx>
        <c:axId val="57697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6967688"/>
        <c:crosses val="autoZero"/>
        <c:crossBetween val="between"/>
      </c:valAx>
      <c:spPr>
        <a:noFill/>
        <a:ln>
          <a:noFill/>
        </a:ln>
        <a:effectLst/>
      </c:spPr>
    </c:plotArea>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sz="1700" dirty="0" smtClean="0"/>
              <a:t>Student</a:t>
            </a:r>
            <a:r>
              <a:rPr lang="en-GB" sz="1700" baseline="0" dirty="0" smtClean="0"/>
              <a:t> participation in three core career exploration activities. PISA 2018.</a:t>
            </a:r>
            <a:endParaRPr lang="en-GB" sz="1700" dirty="0"/>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Sheet4!$A$1:$A$32</c:f>
              <c:strCache>
                <c:ptCount val="32"/>
                <c:pt idx="0">
                  <c:v>Belgium</c:v>
                </c:pt>
                <c:pt idx="1">
                  <c:v>Hong Kong (China)</c:v>
                </c:pt>
                <c:pt idx="2">
                  <c:v>Panama</c:v>
                </c:pt>
                <c:pt idx="3">
                  <c:v>Costa Rica</c:v>
                </c:pt>
                <c:pt idx="4">
                  <c:v>Brazil</c:v>
                </c:pt>
                <c:pt idx="5">
                  <c:v>Korea</c:v>
                </c:pt>
                <c:pt idx="6">
                  <c:v>Italy</c:v>
                </c:pt>
                <c:pt idx="7">
                  <c:v>Spain</c:v>
                </c:pt>
                <c:pt idx="8">
                  <c:v>Poland</c:v>
                </c:pt>
                <c:pt idx="9">
                  <c:v>Hungary</c:v>
                </c:pt>
                <c:pt idx="10">
                  <c:v>Brunei Darussalam</c:v>
                </c:pt>
                <c:pt idx="11">
                  <c:v>Morocco</c:v>
                </c:pt>
                <c:pt idx="12">
                  <c:v>United Kingdom</c:v>
                </c:pt>
                <c:pt idx="13">
                  <c:v>Ireland</c:v>
                </c:pt>
                <c:pt idx="14">
                  <c:v>Thailand</c:v>
                </c:pt>
                <c:pt idx="15">
                  <c:v>Malta</c:v>
                </c:pt>
                <c:pt idx="16">
                  <c:v>Slovenia</c:v>
                </c:pt>
                <c:pt idx="17">
                  <c:v>OECD average</c:v>
                </c:pt>
                <c:pt idx="18">
                  <c:v>New Zealand</c:v>
                </c:pt>
                <c:pt idx="19">
                  <c:v>Greece</c:v>
                </c:pt>
                <c:pt idx="20">
                  <c:v>Slovak Republic</c:v>
                </c:pt>
                <c:pt idx="21">
                  <c:v>Bulgaria</c:v>
                </c:pt>
                <c:pt idx="22">
                  <c:v>Lithuania</c:v>
                </c:pt>
                <c:pt idx="23">
                  <c:v>Albania</c:v>
                </c:pt>
                <c:pt idx="24">
                  <c:v>Germany</c:v>
                </c:pt>
                <c:pt idx="25">
                  <c:v>Kazakhstan</c:v>
                </c:pt>
                <c:pt idx="26">
                  <c:v>Australia</c:v>
                </c:pt>
                <c:pt idx="27">
                  <c:v>Serbia</c:v>
                </c:pt>
                <c:pt idx="28">
                  <c:v>Iceland</c:v>
                </c:pt>
                <c:pt idx="29">
                  <c:v>Chinese Taipei</c:v>
                </c:pt>
                <c:pt idx="30">
                  <c:v>Austria</c:v>
                </c:pt>
                <c:pt idx="31">
                  <c:v>Denmark</c:v>
                </c:pt>
              </c:strCache>
            </c:strRef>
          </c:cat>
          <c:val>
            <c:numRef>
              <c:f>Sheet4!$B$1:$B$32</c:f>
              <c:numCache>
                <c:formatCode>0.0</c:formatCode>
                <c:ptCount val="32"/>
                <c:pt idx="0">
                  <c:v>2.1590768139169501</c:v>
                </c:pt>
                <c:pt idx="1">
                  <c:v>3.1451858505827399</c:v>
                </c:pt>
                <c:pt idx="2">
                  <c:v>4.4082888789566503</c:v>
                </c:pt>
                <c:pt idx="3">
                  <c:v>4.4238776497115699</c:v>
                </c:pt>
                <c:pt idx="4">
                  <c:v>5.3986081298708903</c:v>
                </c:pt>
                <c:pt idx="5">
                  <c:v>5.7742266126729298</c:v>
                </c:pt>
                <c:pt idx="6">
                  <c:v>5.8554601289512398</c:v>
                </c:pt>
                <c:pt idx="7">
                  <c:v>5.9613196133901898</c:v>
                </c:pt>
                <c:pt idx="8">
                  <c:v>6.4335188809403601</c:v>
                </c:pt>
                <c:pt idx="9">
                  <c:v>8.0412076431610995</c:v>
                </c:pt>
                <c:pt idx="10">
                  <c:v>8.3068122144499394</c:v>
                </c:pt>
                <c:pt idx="11">
                  <c:v>9.6116742171342597</c:v>
                </c:pt>
                <c:pt idx="12">
                  <c:v>10.4073948708164</c:v>
                </c:pt>
                <c:pt idx="13">
                  <c:v>10.432653031670601</c:v>
                </c:pt>
                <c:pt idx="14">
                  <c:v>11.2547480958414</c:v>
                </c:pt>
                <c:pt idx="15">
                  <c:v>12.2055779985262</c:v>
                </c:pt>
                <c:pt idx="16">
                  <c:v>12.2962733999722</c:v>
                </c:pt>
                <c:pt idx="17">
                  <c:v>13.43328495104584</c:v>
                </c:pt>
                <c:pt idx="18">
                  <c:v>13.815327117295499</c:v>
                </c:pt>
                <c:pt idx="19">
                  <c:v>14.2466431169084</c:v>
                </c:pt>
                <c:pt idx="20">
                  <c:v>14.739312863576</c:v>
                </c:pt>
                <c:pt idx="21">
                  <c:v>14.873693569543001</c:v>
                </c:pt>
                <c:pt idx="22">
                  <c:v>15.0933325441493</c:v>
                </c:pt>
                <c:pt idx="23">
                  <c:v>15.1234757370766</c:v>
                </c:pt>
                <c:pt idx="24">
                  <c:v>15.90529833876</c:v>
                </c:pt>
                <c:pt idx="25">
                  <c:v>16.577635762578701</c:v>
                </c:pt>
                <c:pt idx="26">
                  <c:v>16.581379122061499</c:v>
                </c:pt>
                <c:pt idx="27">
                  <c:v>16.8951624162565</c:v>
                </c:pt>
                <c:pt idx="28">
                  <c:v>21.725473791509799</c:v>
                </c:pt>
                <c:pt idx="29">
                  <c:v>23.394770113443698</c:v>
                </c:pt>
                <c:pt idx="30">
                  <c:v>25.492689000598499</c:v>
                </c:pt>
                <c:pt idx="31">
                  <c:v>36.838542228474097</c:v>
                </c:pt>
              </c:numCache>
            </c:numRef>
          </c:val>
          <c:extLst>
            <c:ext xmlns:c16="http://schemas.microsoft.com/office/drawing/2014/chart" uri="{C3380CC4-5D6E-409C-BE32-E72D297353CC}">
              <c16:uniqueId val="{00000000-26FB-488B-BDD5-7AE89852A689}"/>
            </c:ext>
          </c:extLst>
        </c:ser>
        <c:dLbls>
          <c:showLegendKey val="0"/>
          <c:showVal val="0"/>
          <c:showCatName val="0"/>
          <c:showSerName val="0"/>
          <c:showPercent val="0"/>
          <c:showBubbleSize val="0"/>
        </c:dLbls>
        <c:gapWidth val="219"/>
        <c:overlap val="-27"/>
        <c:axId val="649367928"/>
        <c:axId val="649368256"/>
      </c:barChart>
      <c:catAx>
        <c:axId val="64936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49368256"/>
        <c:crosses val="autoZero"/>
        <c:auto val="1"/>
        <c:lblAlgn val="ctr"/>
        <c:lblOffset val="100"/>
        <c:noMultiLvlLbl val="0"/>
      </c:catAx>
      <c:valAx>
        <c:axId val="649368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49367928"/>
        <c:crosses val="autoZero"/>
        <c:crossBetween val="between"/>
      </c:valAx>
      <c:spPr>
        <a:noFill/>
        <a:ln>
          <a:noFill/>
        </a:ln>
        <a:effectLst/>
      </c:spPr>
    </c:plotArea>
    <c:plotVisOnly val="1"/>
    <c:dispBlanksAs val="gap"/>
    <c:showDLblsOverMax val="0"/>
  </c:chart>
  <c:spPr>
    <a:solidFill>
      <a:srgbClr val="00B0F0"/>
    </a:solidFill>
    <a:ln>
      <a:noFill/>
    </a:ln>
    <a:effectLst/>
  </c:spPr>
  <c:txPr>
    <a:bodyPr/>
    <a:lstStyle/>
    <a:p>
      <a:pPr>
        <a:defRPr sz="1400" b="1"/>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Sheet3!$A$1:$A$38</c:f>
              <c:strCache>
                <c:ptCount val="38"/>
                <c:pt idx="0">
                  <c:v>Turkey</c:v>
                </c:pt>
                <c:pt idx="1">
                  <c:v>Korea</c:v>
                </c:pt>
                <c:pt idx="2">
                  <c:v>Greece</c:v>
                </c:pt>
                <c:pt idx="3">
                  <c:v>Colombia</c:v>
                </c:pt>
                <c:pt idx="4">
                  <c:v>Poland</c:v>
                </c:pt>
                <c:pt idx="5">
                  <c:v>Ireland</c:v>
                </c:pt>
                <c:pt idx="6">
                  <c:v>Spain</c:v>
                </c:pt>
                <c:pt idx="7">
                  <c:v>Hungary</c:v>
                </c:pt>
                <c:pt idx="8">
                  <c:v>United States</c:v>
                </c:pt>
                <c:pt idx="9">
                  <c:v>Luxembourg</c:v>
                </c:pt>
                <c:pt idx="10">
                  <c:v>Estonia</c:v>
                </c:pt>
                <c:pt idx="11">
                  <c:v>Slovenia</c:v>
                </c:pt>
                <c:pt idx="12">
                  <c:v>Belgium</c:v>
                </c:pt>
                <c:pt idx="13">
                  <c:v>Portugal</c:v>
                </c:pt>
                <c:pt idx="14">
                  <c:v>Japan</c:v>
                </c:pt>
                <c:pt idx="15">
                  <c:v>OECD average</c:v>
                </c:pt>
                <c:pt idx="16">
                  <c:v>New Zealand</c:v>
                </c:pt>
                <c:pt idx="17">
                  <c:v>France</c:v>
                </c:pt>
                <c:pt idx="18">
                  <c:v>Chile</c:v>
                </c:pt>
                <c:pt idx="19">
                  <c:v>Latvia</c:v>
                </c:pt>
                <c:pt idx="20">
                  <c:v>United Kingdom</c:v>
                </c:pt>
                <c:pt idx="21">
                  <c:v>Iceland</c:v>
                </c:pt>
                <c:pt idx="22">
                  <c:v>Switzerland</c:v>
                </c:pt>
                <c:pt idx="23">
                  <c:v>Sweden</c:v>
                </c:pt>
                <c:pt idx="24">
                  <c:v>Italy</c:v>
                </c:pt>
                <c:pt idx="25">
                  <c:v>Norway</c:v>
                </c:pt>
                <c:pt idx="26">
                  <c:v>Austria</c:v>
                </c:pt>
                <c:pt idx="27">
                  <c:v>Lithuania</c:v>
                </c:pt>
                <c:pt idx="28">
                  <c:v>Mexico</c:v>
                </c:pt>
                <c:pt idx="29">
                  <c:v>Slovak Republic</c:v>
                </c:pt>
                <c:pt idx="30">
                  <c:v>Canada</c:v>
                </c:pt>
                <c:pt idx="31">
                  <c:v>Australia</c:v>
                </c:pt>
                <c:pt idx="32">
                  <c:v>Czech Republic</c:v>
                </c:pt>
                <c:pt idx="33">
                  <c:v>Finland</c:v>
                </c:pt>
                <c:pt idx="34">
                  <c:v>Netherlands</c:v>
                </c:pt>
                <c:pt idx="35">
                  <c:v>Israel</c:v>
                </c:pt>
                <c:pt idx="36">
                  <c:v>Denmark</c:v>
                </c:pt>
                <c:pt idx="37">
                  <c:v>Germany</c:v>
                </c:pt>
              </c:strCache>
            </c:strRef>
          </c:cat>
          <c:val>
            <c:numRef>
              <c:f>Sheet3!$B$1:$B$38</c:f>
              <c:numCache>
                <c:formatCode>General</c:formatCode>
                <c:ptCount val="38"/>
                <c:pt idx="0">
                  <c:v>6.4419114463323099</c:v>
                </c:pt>
                <c:pt idx="1">
                  <c:v>12.0096308980656</c:v>
                </c:pt>
                <c:pt idx="2">
                  <c:v>15.0597644718437</c:v>
                </c:pt>
                <c:pt idx="3">
                  <c:v>15.7995287642185</c:v>
                </c:pt>
                <c:pt idx="4">
                  <c:v>16.122756899208799</c:v>
                </c:pt>
                <c:pt idx="5">
                  <c:v>18.679004191039098</c:v>
                </c:pt>
                <c:pt idx="6">
                  <c:v>19.3622543843898</c:v>
                </c:pt>
                <c:pt idx="7">
                  <c:v>20.198922526647198</c:v>
                </c:pt>
                <c:pt idx="8">
                  <c:v>20.910033080165402</c:v>
                </c:pt>
                <c:pt idx="9">
                  <c:v>21.311929632072999</c:v>
                </c:pt>
                <c:pt idx="10">
                  <c:v>21.403666445456299</c:v>
                </c:pt>
                <c:pt idx="11">
                  <c:v>21.583945251528199</c:v>
                </c:pt>
                <c:pt idx="12">
                  <c:v>22.108034455593501</c:v>
                </c:pt>
                <c:pt idx="13">
                  <c:v>22.2506645633921</c:v>
                </c:pt>
                <c:pt idx="14">
                  <c:v>22.276297838728301</c:v>
                </c:pt>
                <c:pt idx="15">
                  <c:v>23.911221419301693</c:v>
                </c:pt>
                <c:pt idx="16">
                  <c:v>23.960854516772599</c:v>
                </c:pt>
                <c:pt idx="17">
                  <c:v>24.0124538790058</c:v>
                </c:pt>
                <c:pt idx="18">
                  <c:v>24.302942466167</c:v>
                </c:pt>
                <c:pt idx="19">
                  <c:v>24.404867774141799</c:v>
                </c:pt>
                <c:pt idx="20">
                  <c:v>24.5690945039897</c:v>
                </c:pt>
                <c:pt idx="21">
                  <c:v>24.697709412474701</c:v>
                </c:pt>
                <c:pt idx="22">
                  <c:v>24.7327742545557</c:v>
                </c:pt>
                <c:pt idx="23">
                  <c:v>25.412251160339899</c:v>
                </c:pt>
                <c:pt idx="24">
                  <c:v>25.501818831021701</c:v>
                </c:pt>
                <c:pt idx="25">
                  <c:v>25.661934881441599</c:v>
                </c:pt>
                <c:pt idx="26">
                  <c:v>26.084403416735601</c:v>
                </c:pt>
                <c:pt idx="27">
                  <c:v>26.2272754516897</c:v>
                </c:pt>
                <c:pt idx="28">
                  <c:v>26.530620346304101</c:v>
                </c:pt>
                <c:pt idx="29">
                  <c:v>27.605805918398001</c:v>
                </c:pt>
                <c:pt idx="30">
                  <c:v>27.631684951796501</c:v>
                </c:pt>
                <c:pt idx="31">
                  <c:v>28.0948040123676</c:v>
                </c:pt>
                <c:pt idx="32">
                  <c:v>29.473026149313</c:v>
                </c:pt>
                <c:pt idx="33">
                  <c:v>30.6326459343491</c:v>
                </c:pt>
                <c:pt idx="34">
                  <c:v>31.260454711038701</c:v>
                </c:pt>
                <c:pt idx="35">
                  <c:v>34.695544151392497</c:v>
                </c:pt>
                <c:pt idx="36">
                  <c:v>35.236411636913502</c:v>
                </c:pt>
                <c:pt idx="37">
                  <c:v>38.467469305272097</c:v>
                </c:pt>
              </c:numCache>
            </c:numRef>
          </c:val>
          <c:extLst>
            <c:ext xmlns:c16="http://schemas.microsoft.com/office/drawing/2014/chart" uri="{C3380CC4-5D6E-409C-BE32-E72D297353CC}">
              <c16:uniqueId val="{00000000-D870-4A86-8B2B-CD72DD1B606B}"/>
            </c:ext>
          </c:extLst>
        </c:ser>
        <c:dLbls>
          <c:showLegendKey val="0"/>
          <c:showVal val="0"/>
          <c:showCatName val="0"/>
          <c:showSerName val="0"/>
          <c:showPercent val="0"/>
          <c:showBubbleSize val="0"/>
        </c:dLbls>
        <c:gapWidth val="219"/>
        <c:overlap val="-27"/>
        <c:axId val="583343200"/>
        <c:axId val="583349104"/>
      </c:barChart>
      <c:catAx>
        <c:axId val="5833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83349104"/>
        <c:crosses val="autoZero"/>
        <c:auto val="1"/>
        <c:lblAlgn val="ctr"/>
        <c:lblOffset val="100"/>
        <c:noMultiLvlLbl val="0"/>
      </c:catAx>
      <c:valAx>
        <c:axId val="58334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3343200"/>
        <c:crosses val="autoZero"/>
        <c:crossBetween val="between"/>
      </c:valAx>
      <c:spPr>
        <a:noFill/>
        <a:ln>
          <a:noFill/>
        </a:ln>
        <a:effectLst/>
      </c:spPr>
    </c:plotArea>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718965082925E-2"/>
          <c:y val="0.10648148148148148"/>
          <c:w val="0.92782428512225446"/>
          <c:h val="0.45699693788276463"/>
        </c:manualLayout>
      </c:layout>
      <c:barChart>
        <c:barDir val="col"/>
        <c:grouping val="clustered"/>
        <c:varyColors val="0"/>
        <c:ser>
          <c:idx val="0"/>
          <c:order val="0"/>
          <c:tx>
            <c:v>2018</c:v>
          </c:tx>
          <c:spPr>
            <a:solidFill>
              <a:schemeClr val="accent1"/>
            </a:solidFill>
            <a:ln>
              <a:noFill/>
            </a:ln>
            <a:effectLst/>
          </c:spPr>
          <c:invertIfNegative val="0"/>
          <c:cat>
            <c:strRef>
              <c:f>Charts!$B$3:$B$34</c:f>
              <c:strCache>
                <c:ptCount val="32"/>
                <c:pt idx="0">
                  <c:v>Mexico</c:v>
                </c:pt>
                <c:pt idx="1">
                  <c:v>Israel</c:v>
                </c:pt>
                <c:pt idx="2">
                  <c:v>Canada</c:v>
                </c:pt>
                <c:pt idx="3">
                  <c:v>Ireland</c:v>
                </c:pt>
                <c:pt idx="4">
                  <c:v>Spain</c:v>
                </c:pt>
                <c:pt idx="5">
                  <c:v>United States</c:v>
                </c:pt>
                <c:pt idx="6">
                  <c:v>United Kingdom</c:v>
                </c:pt>
                <c:pt idx="7">
                  <c:v>Chile</c:v>
                </c:pt>
                <c:pt idx="8">
                  <c:v>Denmark</c:v>
                </c:pt>
                <c:pt idx="9">
                  <c:v>Belgium</c:v>
                </c:pt>
                <c:pt idx="10">
                  <c:v>Portugal</c:v>
                </c:pt>
                <c:pt idx="11">
                  <c:v>Australia</c:v>
                </c:pt>
                <c:pt idx="12">
                  <c:v>Luxembourg</c:v>
                </c:pt>
                <c:pt idx="13">
                  <c:v>New Zealand</c:v>
                </c:pt>
                <c:pt idx="14">
                  <c:v>OECD average</c:v>
                </c:pt>
                <c:pt idx="15">
                  <c:v>Sweden</c:v>
                </c:pt>
                <c:pt idx="16">
                  <c:v>Iceland</c:v>
                </c:pt>
                <c:pt idx="17">
                  <c:v>Greece</c:v>
                </c:pt>
                <c:pt idx="18">
                  <c:v>Latvia</c:v>
                </c:pt>
                <c:pt idx="19">
                  <c:v>Poland</c:v>
                </c:pt>
                <c:pt idx="20">
                  <c:v>Italy</c:v>
                </c:pt>
                <c:pt idx="21">
                  <c:v>Korea</c:v>
                </c:pt>
                <c:pt idx="22">
                  <c:v>Netherlands</c:v>
                </c:pt>
                <c:pt idx="23">
                  <c:v>Norway</c:v>
                </c:pt>
                <c:pt idx="24">
                  <c:v>Austria</c:v>
                </c:pt>
                <c:pt idx="25">
                  <c:v>Finland</c:v>
                </c:pt>
                <c:pt idx="26">
                  <c:v>France</c:v>
                </c:pt>
                <c:pt idx="27">
                  <c:v>Switzerland</c:v>
                </c:pt>
                <c:pt idx="28">
                  <c:v>Japan</c:v>
                </c:pt>
                <c:pt idx="29">
                  <c:v>Germany</c:v>
                </c:pt>
                <c:pt idx="30">
                  <c:v>Hungary</c:v>
                </c:pt>
                <c:pt idx="31">
                  <c:v>Czech Republic</c:v>
                </c:pt>
              </c:strCache>
            </c:strRef>
          </c:cat>
          <c:val>
            <c:numRef>
              <c:f>Charts!$C$3:$C$34</c:f>
              <c:numCache>
                <c:formatCode>General</c:formatCode>
                <c:ptCount val="32"/>
                <c:pt idx="0">
                  <c:v>84.849309617943021</c:v>
                </c:pt>
                <c:pt idx="1">
                  <c:v>77.411249185273888</c:v>
                </c:pt>
                <c:pt idx="2">
                  <c:v>73.767623090693576</c:v>
                </c:pt>
                <c:pt idx="3">
                  <c:v>72.337689146084671</c:v>
                </c:pt>
                <c:pt idx="4">
                  <c:v>71.315455313562381</c:v>
                </c:pt>
                <c:pt idx="5">
                  <c:v>70.341678001111092</c:v>
                </c:pt>
                <c:pt idx="6">
                  <c:v>70.185810776566939</c:v>
                </c:pt>
                <c:pt idx="7">
                  <c:v>70.087185864297695</c:v>
                </c:pt>
                <c:pt idx="8">
                  <c:v>68.616058490393314</c:v>
                </c:pt>
                <c:pt idx="9">
                  <c:v>68.176812560052227</c:v>
                </c:pt>
                <c:pt idx="10">
                  <c:v>67.746697976762675</c:v>
                </c:pt>
                <c:pt idx="11">
                  <c:v>66.558267339984354</c:v>
                </c:pt>
                <c:pt idx="12">
                  <c:v>65.27839506367927</c:v>
                </c:pt>
                <c:pt idx="13">
                  <c:v>64.135783622886777</c:v>
                </c:pt>
                <c:pt idx="14" formatCode="0.0">
                  <c:v>61.872845769103868</c:v>
                </c:pt>
                <c:pt idx="15">
                  <c:v>61.750349396227307</c:v>
                </c:pt>
                <c:pt idx="16">
                  <c:v>61.143621280492482</c:v>
                </c:pt>
                <c:pt idx="17">
                  <c:v>61.098919635200161</c:v>
                </c:pt>
                <c:pt idx="18">
                  <c:v>59.982163025643011</c:v>
                </c:pt>
                <c:pt idx="19">
                  <c:v>59.673988368998366</c:v>
                </c:pt>
                <c:pt idx="20">
                  <c:v>59.082783635407786</c:v>
                </c:pt>
                <c:pt idx="21">
                  <c:v>58.306132198890502</c:v>
                </c:pt>
                <c:pt idx="22">
                  <c:v>58.288276732156227</c:v>
                </c:pt>
                <c:pt idx="23">
                  <c:v>57.105435863859825</c:v>
                </c:pt>
                <c:pt idx="24">
                  <c:v>53.313618459472281</c:v>
                </c:pt>
                <c:pt idx="25">
                  <c:v>52.847985753994756</c:v>
                </c:pt>
                <c:pt idx="26">
                  <c:v>52.360223170656226</c:v>
                </c:pt>
                <c:pt idx="27">
                  <c:v>48.414630871916501</c:v>
                </c:pt>
                <c:pt idx="28">
                  <c:v>47.545484888033485</c:v>
                </c:pt>
                <c:pt idx="29">
                  <c:v>46.879917600230598</c:v>
                </c:pt>
                <c:pt idx="30">
                  <c:v>46.07030359406567</c:v>
                </c:pt>
                <c:pt idx="31">
                  <c:v>43.386368317683271</c:v>
                </c:pt>
              </c:numCache>
            </c:numRef>
          </c:val>
          <c:extLst>
            <c:ext xmlns:c16="http://schemas.microsoft.com/office/drawing/2014/chart" uri="{C3380CC4-5D6E-409C-BE32-E72D297353CC}">
              <c16:uniqueId val="{00000000-DFC3-44C9-ACCE-C3C34B7137D8}"/>
            </c:ext>
          </c:extLst>
        </c:ser>
        <c:dLbls>
          <c:showLegendKey val="0"/>
          <c:showVal val="0"/>
          <c:showCatName val="0"/>
          <c:showSerName val="0"/>
          <c:showPercent val="0"/>
          <c:showBubbleSize val="0"/>
        </c:dLbls>
        <c:gapWidth val="219"/>
        <c:overlap val="-27"/>
        <c:axId val="187295184"/>
        <c:axId val="187298464"/>
      </c:barChart>
      <c:lineChart>
        <c:grouping val="standard"/>
        <c:varyColors val="0"/>
        <c:ser>
          <c:idx val="1"/>
          <c:order val="1"/>
          <c:tx>
            <c:v>2000</c:v>
          </c:tx>
          <c:spPr>
            <a:ln w="28575" cap="rnd">
              <a:noFill/>
              <a:round/>
            </a:ln>
            <a:effectLst/>
          </c:spPr>
          <c:marker>
            <c:symbol val="circle"/>
            <c:size val="5"/>
            <c:spPr>
              <a:solidFill>
                <a:schemeClr val="bg1"/>
              </a:solidFill>
              <a:ln w="9525">
                <a:solidFill>
                  <a:srgbClr val="000000"/>
                </a:solidFill>
              </a:ln>
              <a:effectLst/>
            </c:spPr>
          </c:marker>
          <c:cat>
            <c:strRef>
              <c:f>Charts!$B$3:$B$34</c:f>
              <c:strCache>
                <c:ptCount val="32"/>
                <c:pt idx="0">
                  <c:v>Mexico</c:v>
                </c:pt>
                <c:pt idx="1">
                  <c:v>Israel</c:v>
                </c:pt>
                <c:pt idx="2">
                  <c:v>Canada</c:v>
                </c:pt>
                <c:pt idx="3">
                  <c:v>Ireland</c:v>
                </c:pt>
                <c:pt idx="4">
                  <c:v>Spain</c:v>
                </c:pt>
                <c:pt idx="5">
                  <c:v>United States</c:v>
                </c:pt>
                <c:pt idx="6">
                  <c:v>United Kingdom</c:v>
                </c:pt>
                <c:pt idx="7">
                  <c:v>Chile</c:v>
                </c:pt>
                <c:pt idx="8">
                  <c:v>Denmark</c:v>
                </c:pt>
                <c:pt idx="9">
                  <c:v>Belgium</c:v>
                </c:pt>
                <c:pt idx="10">
                  <c:v>Portugal</c:v>
                </c:pt>
                <c:pt idx="11">
                  <c:v>Australia</c:v>
                </c:pt>
                <c:pt idx="12">
                  <c:v>Luxembourg</c:v>
                </c:pt>
                <c:pt idx="13">
                  <c:v>New Zealand</c:v>
                </c:pt>
                <c:pt idx="14">
                  <c:v>OECD average</c:v>
                </c:pt>
                <c:pt idx="15">
                  <c:v>Sweden</c:v>
                </c:pt>
                <c:pt idx="16">
                  <c:v>Iceland</c:v>
                </c:pt>
                <c:pt idx="17">
                  <c:v>Greece</c:v>
                </c:pt>
                <c:pt idx="18">
                  <c:v>Latvia</c:v>
                </c:pt>
                <c:pt idx="19">
                  <c:v>Poland</c:v>
                </c:pt>
                <c:pt idx="20">
                  <c:v>Italy</c:v>
                </c:pt>
                <c:pt idx="21">
                  <c:v>Korea</c:v>
                </c:pt>
                <c:pt idx="22">
                  <c:v>Netherlands</c:v>
                </c:pt>
                <c:pt idx="23">
                  <c:v>Norway</c:v>
                </c:pt>
                <c:pt idx="24">
                  <c:v>Austria</c:v>
                </c:pt>
                <c:pt idx="25">
                  <c:v>Finland</c:v>
                </c:pt>
                <c:pt idx="26">
                  <c:v>France</c:v>
                </c:pt>
                <c:pt idx="27">
                  <c:v>Switzerland</c:v>
                </c:pt>
                <c:pt idx="28">
                  <c:v>Japan</c:v>
                </c:pt>
                <c:pt idx="29">
                  <c:v>Germany</c:v>
                </c:pt>
                <c:pt idx="30">
                  <c:v>Hungary</c:v>
                </c:pt>
                <c:pt idx="31">
                  <c:v>Czech Republic</c:v>
                </c:pt>
              </c:strCache>
            </c:strRef>
          </c:cat>
          <c:val>
            <c:numRef>
              <c:f>Charts!$D$3:$D$34</c:f>
              <c:numCache>
                <c:formatCode>General</c:formatCode>
                <c:ptCount val="32"/>
                <c:pt idx="0">
                  <c:v>80.657948822552939</c:v>
                </c:pt>
                <c:pt idx="1">
                  <c:v>74.619720721734907</c:v>
                </c:pt>
                <c:pt idx="2">
                  <c:v>61.363613095315799</c:v>
                </c:pt>
                <c:pt idx="3">
                  <c:v>57.403677932761404</c:v>
                </c:pt>
                <c:pt idx="4">
                  <c:v>56.226558624050703</c:v>
                </c:pt>
                <c:pt idx="5">
                  <c:v>66.251632156088803</c:v>
                </c:pt>
                <c:pt idx="6">
                  <c:v>49.228746316318372</c:v>
                </c:pt>
                <c:pt idx="7">
                  <c:v>64.165705755842808</c:v>
                </c:pt>
                <c:pt idx="8">
                  <c:v>45.142048934398865</c:v>
                </c:pt>
                <c:pt idx="9">
                  <c:v>58.27809050770226</c:v>
                </c:pt>
                <c:pt idx="10">
                  <c:v>66.70409449490154</c:v>
                </c:pt>
                <c:pt idx="11">
                  <c:v>54.663609336708127</c:v>
                </c:pt>
                <c:pt idx="12">
                  <c:v>39.62427040730266</c:v>
                </c:pt>
                <c:pt idx="13">
                  <c:v>52.405619188687091</c:v>
                </c:pt>
                <c:pt idx="14" formatCode="0.0">
                  <c:v>52.550123249352765</c:v>
                </c:pt>
                <c:pt idx="15">
                  <c:v>45.569595067879447</c:v>
                </c:pt>
                <c:pt idx="16">
                  <c:v>56.806862728700949</c:v>
                </c:pt>
                <c:pt idx="17">
                  <c:v>62.850246075932006</c:v>
                </c:pt>
                <c:pt idx="18">
                  <c:v>49.459298652523216</c:v>
                </c:pt>
                <c:pt idx="19">
                  <c:v>50.255445039941762</c:v>
                </c:pt>
                <c:pt idx="20">
                  <c:v>48.881915023465325</c:v>
                </c:pt>
                <c:pt idx="21">
                  <c:v>68.218821622637847</c:v>
                </c:pt>
                <c:pt idx="22">
                  <c:v>43.997471157559708</c:v>
                </c:pt>
                <c:pt idx="23">
                  <c:v>48.783168682538701</c:v>
                </c:pt>
                <c:pt idx="24">
                  <c:v>42.032259180030557</c:v>
                </c:pt>
                <c:pt idx="25">
                  <c:v>49.960015109447497</c:v>
                </c:pt>
                <c:pt idx="26">
                  <c:v>42.745157992797125</c:v>
                </c:pt>
                <c:pt idx="27">
                  <c:v>35.276321468523399</c:v>
                </c:pt>
                <c:pt idx="28">
                  <c:v>50.572802689952354</c:v>
                </c:pt>
                <c:pt idx="29">
                  <c:v>29.065836777476964</c:v>
                </c:pt>
                <c:pt idx="30">
                  <c:v>42.105974645657639</c:v>
                </c:pt>
                <c:pt idx="31">
                  <c:v>35.7372925205051</c:v>
                </c:pt>
              </c:numCache>
            </c:numRef>
          </c:val>
          <c:smooth val="0"/>
          <c:extLst>
            <c:ext xmlns:c16="http://schemas.microsoft.com/office/drawing/2014/chart" uri="{C3380CC4-5D6E-409C-BE32-E72D297353CC}">
              <c16:uniqueId val="{00000001-DFC3-44C9-ACCE-C3C34B7137D8}"/>
            </c:ext>
          </c:extLst>
        </c:ser>
        <c:dLbls>
          <c:showLegendKey val="0"/>
          <c:showVal val="0"/>
          <c:showCatName val="0"/>
          <c:showSerName val="0"/>
          <c:showPercent val="0"/>
          <c:showBubbleSize val="0"/>
        </c:dLbls>
        <c:marker val="1"/>
        <c:smooth val="0"/>
        <c:axId val="187295184"/>
        <c:axId val="187298464"/>
      </c:lineChart>
      <c:catAx>
        <c:axId val="18729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7298464"/>
        <c:crosses val="autoZero"/>
        <c:auto val="1"/>
        <c:lblAlgn val="ctr"/>
        <c:lblOffset val="100"/>
        <c:noMultiLvlLbl val="0"/>
      </c:catAx>
      <c:valAx>
        <c:axId val="18729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7295184"/>
        <c:crosses val="autoZero"/>
        <c:crossBetween val="between"/>
      </c:valAx>
      <c:spPr>
        <a:noFill/>
        <a:ln>
          <a:noFill/>
        </a:ln>
        <a:effectLst/>
      </c:spPr>
    </c:plotArea>
    <c:legend>
      <c:legendPos val="b"/>
      <c:layout>
        <c:manualLayout>
          <c:xMode val="edge"/>
          <c:yMode val="edge"/>
          <c:x val="0.39097594452069639"/>
          <c:y val="0.87590373141362643"/>
          <c:w val="0.23233858795484089"/>
          <c:h val="7.462740098760807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08059155495081E-2"/>
          <c:y val="0.11464968152866242"/>
          <c:w val="0.90132404660465604"/>
          <c:h val="0.65277429493287864"/>
        </c:manualLayout>
      </c:layout>
      <c:barChart>
        <c:barDir val="col"/>
        <c:grouping val="clustered"/>
        <c:varyColors val="0"/>
        <c:ser>
          <c:idx val="0"/>
          <c:order val="0"/>
          <c:tx>
            <c:strRef>
              <c:f>'not expect tertiary'!$M$28</c:f>
              <c:strCache>
                <c:ptCount val="1"/>
                <c:pt idx="0">
                  <c:v>United Kingdom</c:v>
                </c:pt>
              </c:strCache>
            </c:strRef>
          </c:tx>
          <c:spPr>
            <a:solidFill>
              <a:schemeClr val="accent3"/>
            </a:solidFill>
            <a:ln>
              <a:noFill/>
            </a:ln>
            <a:effectLst/>
          </c:spPr>
          <c:invertIfNegative val="0"/>
          <c:cat>
            <c:multiLvlStrRef>
              <c:f>'not expect tertiary'!$N$23:$R$24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tertiary'!$N$28:$R$28</c:f>
              <c:numCache>
                <c:formatCode>General</c:formatCode>
                <c:ptCount val="5"/>
                <c:pt idx="0">
                  <c:v>17.89003479604655</c:v>
                </c:pt>
                <c:pt idx="1">
                  <c:v>32.326547354257698</c:v>
                </c:pt>
                <c:pt idx="2">
                  <c:v>7.9945714016362919</c:v>
                </c:pt>
                <c:pt idx="3">
                  <c:v>12.53678735788186</c:v>
                </c:pt>
                <c:pt idx="4">
                  <c:v>24.441589258878658</c:v>
                </c:pt>
              </c:numCache>
            </c:numRef>
          </c:val>
          <c:extLst>
            <c:ext xmlns:c16="http://schemas.microsoft.com/office/drawing/2014/chart" uri="{C3380CC4-5D6E-409C-BE32-E72D297353CC}">
              <c16:uniqueId val="{00000000-2671-4992-9213-B1150543BF09}"/>
            </c:ext>
          </c:extLst>
        </c:ser>
        <c:ser>
          <c:idx val="1"/>
          <c:order val="1"/>
          <c:tx>
            <c:strRef>
              <c:f>'not expect tertiary'!$M$26</c:f>
              <c:strCache>
                <c:ptCount val="1"/>
                <c:pt idx="0">
                  <c:v>OECD average</c:v>
                </c:pt>
              </c:strCache>
            </c:strRef>
          </c:tx>
          <c:spPr>
            <a:solidFill>
              <a:schemeClr val="accent1"/>
            </a:solidFill>
            <a:ln>
              <a:noFill/>
            </a:ln>
            <a:effectLst/>
          </c:spPr>
          <c:invertIfNegative val="0"/>
          <c:cat>
            <c:multiLvlStrRef>
              <c:f>'not expect tertiary'!$N$23:$R$24</c:f>
              <c:multiLvlStrCache>
                <c:ptCount val="5"/>
                <c:lvl>
                  <c:pt idx="1">
                    <c:v>Disadvantaged students</c:v>
                  </c:pt>
                  <c:pt idx="2">
                    <c:v>Advantaged students</c:v>
                  </c:pt>
                  <c:pt idx="3">
                    <c:v>Girls</c:v>
                  </c:pt>
                  <c:pt idx="4">
                    <c:v>Boys</c:v>
                  </c:pt>
                </c:lvl>
                <c:lvl>
                  <c:pt idx="0">
                    <c:v>All students</c:v>
                  </c:pt>
                  <c:pt idx="1">
                    <c:v>Students' socio-economic status</c:v>
                  </c:pt>
                  <c:pt idx="3">
                    <c:v>Gender</c:v>
                  </c:pt>
                </c:lvl>
              </c:multiLvlStrCache>
            </c:multiLvlStrRef>
          </c:cat>
          <c:val>
            <c:numRef>
              <c:f>'not expect tertiary'!$N$26:$R$26</c:f>
              <c:numCache>
                <c:formatCode>0.0</c:formatCode>
                <c:ptCount val="5"/>
                <c:pt idx="0">
                  <c:v>14.553923071990869</c:v>
                </c:pt>
                <c:pt idx="1">
                  <c:v>28.390130206200229</c:v>
                </c:pt>
                <c:pt idx="2">
                  <c:v>7.9027891472786029</c:v>
                </c:pt>
                <c:pt idx="3" formatCode="General">
                  <c:v>11.659065427039922</c:v>
                </c:pt>
                <c:pt idx="4" formatCode="General">
                  <c:v>19.15360631219783</c:v>
                </c:pt>
              </c:numCache>
            </c:numRef>
          </c:val>
          <c:extLst>
            <c:ext xmlns:c16="http://schemas.microsoft.com/office/drawing/2014/chart" uri="{C3380CC4-5D6E-409C-BE32-E72D297353CC}">
              <c16:uniqueId val="{00000001-2671-4992-9213-B1150543BF09}"/>
            </c:ext>
          </c:extLst>
        </c:ser>
        <c:dLbls>
          <c:showLegendKey val="0"/>
          <c:showVal val="0"/>
          <c:showCatName val="0"/>
          <c:showSerName val="0"/>
          <c:showPercent val="0"/>
          <c:showBubbleSize val="0"/>
        </c:dLbls>
        <c:gapWidth val="219"/>
        <c:overlap val="-27"/>
        <c:axId val="189086792"/>
        <c:axId val="189089088"/>
      </c:barChart>
      <c:catAx>
        <c:axId val="1890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9089088"/>
        <c:crosses val="autoZero"/>
        <c:auto val="1"/>
        <c:lblAlgn val="ctr"/>
        <c:lblOffset val="100"/>
        <c:noMultiLvlLbl val="0"/>
      </c:catAx>
      <c:valAx>
        <c:axId val="18908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9086792"/>
        <c:crosses val="autoZero"/>
        <c:crossBetween val="between"/>
      </c:valAx>
      <c:spPr>
        <a:noFill/>
        <a:ln>
          <a:noFill/>
        </a:ln>
        <a:effectLst/>
      </c:spPr>
    </c:plotArea>
    <c:legend>
      <c:legendPos val="b"/>
      <c:layout>
        <c:manualLayout>
          <c:xMode val="edge"/>
          <c:yMode val="edge"/>
          <c:x val="0.16718825515082569"/>
          <c:y val="2.0133809731820506E-2"/>
          <c:w val="0.64991114779207848"/>
          <c:h val="8.706387816172660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60000"/>
        <a:lumOff val="40000"/>
      </a:schemeClr>
    </a:soli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sz="1700" dirty="0" smtClean="0"/>
              <a:t>Percentage of high and low performers</a:t>
            </a:r>
            <a:r>
              <a:rPr lang="en-GB" sz="1700" baseline="0" dirty="0" smtClean="0"/>
              <a:t> who plan on working in a professional or managerial occupation (ISCO 1 &amp; 2), but who do not plan to attend tertiary education. PISA 2018.</a:t>
            </a:r>
            <a:endParaRPr lang="en-GB" sz="1700" dirty="0"/>
          </a:p>
        </c:rich>
      </c:tx>
      <c:layout>
        <c:manualLayout>
          <c:xMode val="edge"/>
          <c:yMode val="edge"/>
          <c:x val="0.10619004265091864"/>
          <c:y val="1.691612077767726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Low performers</c:v>
                </c:pt>
              </c:strCache>
            </c:strRef>
          </c:tx>
          <c:spPr>
            <a:solidFill>
              <a:schemeClr val="accent1"/>
            </a:solidFill>
            <a:ln>
              <a:noFill/>
            </a:ln>
            <a:effectLst/>
          </c:spPr>
          <c:invertIfNegative val="0"/>
          <c:cat>
            <c:strRef>
              <c:f>Sheet3!$A$2:$A$39</c:f>
              <c:strCache>
                <c:ptCount val="38"/>
                <c:pt idx="0">
                  <c:v>United States</c:v>
                </c:pt>
                <c:pt idx="1">
                  <c:v>Chile</c:v>
                </c:pt>
                <c:pt idx="2">
                  <c:v>Canada</c:v>
                </c:pt>
                <c:pt idx="3">
                  <c:v>Mexico</c:v>
                </c:pt>
                <c:pt idx="4">
                  <c:v>Korea</c:v>
                </c:pt>
                <c:pt idx="5">
                  <c:v>Turkey</c:v>
                </c:pt>
                <c:pt idx="6">
                  <c:v>Colombia</c:v>
                </c:pt>
                <c:pt idx="7">
                  <c:v>France</c:v>
                </c:pt>
                <c:pt idx="8">
                  <c:v>Spain</c:v>
                </c:pt>
                <c:pt idx="9">
                  <c:v>Israel</c:v>
                </c:pt>
                <c:pt idx="10">
                  <c:v>Norway</c:v>
                </c:pt>
                <c:pt idx="11">
                  <c:v>Lithuania</c:v>
                </c:pt>
                <c:pt idx="12">
                  <c:v>Australia</c:v>
                </c:pt>
                <c:pt idx="13">
                  <c:v>Sweden</c:v>
                </c:pt>
                <c:pt idx="14">
                  <c:v>Ireland</c:v>
                </c:pt>
                <c:pt idx="15">
                  <c:v>Slovak Republic</c:v>
                </c:pt>
                <c:pt idx="16">
                  <c:v>Finland</c:v>
                </c:pt>
                <c:pt idx="17">
                  <c:v>Greece</c:v>
                </c:pt>
                <c:pt idx="18">
                  <c:v>Czech Republic</c:v>
                </c:pt>
                <c:pt idx="19">
                  <c:v>OECD average</c:v>
                </c:pt>
                <c:pt idx="20">
                  <c:v>Japan</c:v>
                </c:pt>
                <c:pt idx="21">
                  <c:v>Italy</c:v>
                </c:pt>
                <c:pt idx="22">
                  <c:v>Portugal</c:v>
                </c:pt>
                <c:pt idx="23">
                  <c:v>New Zealand</c:v>
                </c:pt>
                <c:pt idx="24">
                  <c:v>Iceland</c:v>
                </c:pt>
                <c:pt idx="25">
                  <c:v>Estonia</c:v>
                </c:pt>
                <c:pt idx="26">
                  <c:v>United Kingdom</c:v>
                </c:pt>
                <c:pt idx="27">
                  <c:v>Latvia</c:v>
                </c:pt>
                <c:pt idx="28">
                  <c:v>Luxembourg</c:v>
                </c:pt>
                <c:pt idx="29">
                  <c:v>Denmark</c:v>
                </c:pt>
                <c:pt idx="30">
                  <c:v>Belgium</c:v>
                </c:pt>
                <c:pt idx="31">
                  <c:v>Netherlands</c:v>
                </c:pt>
                <c:pt idx="32">
                  <c:v>Slovenia</c:v>
                </c:pt>
                <c:pt idx="33">
                  <c:v>Switzerland</c:v>
                </c:pt>
                <c:pt idx="34">
                  <c:v>Poland</c:v>
                </c:pt>
                <c:pt idx="35">
                  <c:v>Austria</c:v>
                </c:pt>
                <c:pt idx="36">
                  <c:v>Hungary</c:v>
                </c:pt>
                <c:pt idx="37">
                  <c:v>Germany</c:v>
                </c:pt>
              </c:strCache>
            </c:strRef>
          </c:cat>
          <c:val>
            <c:numRef>
              <c:f>Sheet3!$B$2:$B$39</c:f>
              <c:numCache>
                <c:formatCode>0.0</c:formatCode>
                <c:ptCount val="38"/>
                <c:pt idx="0">
                  <c:v>11.393257168426</c:v>
                </c:pt>
                <c:pt idx="1">
                  <c:v>13.245544654476801</c:v>
                </c:pt>
                <c:pt idx="2">
                  <c:v>14.633124532523199</c:v>
                </c:pt>
                <c:pt idx="3">
                  <c:v>15.0077653563916</c:v>
                </c:pt>
                <c:pt idx="4">
                  <c:v>16.157009864626499</c:v>
                </c:pt>
                <c:pt idx="5">
                  <c:v>18.142134523451499</c:v>
                </c:pt>
                <c:pt idx="6">
                  <c:v>24.8687238095713</c:v>
                </c:pt>
                <c:pt idx="7">
                  <c:v>26.455726365790799</c:v>
                </c:pt>
                <c:pt idx="8">
                  <c:v>27.8464106663161</c:v>
                </c:pt>
                <c:pt idx="9">
                  <c:v>29.758063803885001</c:v>
                </c:pt>
                <c:pt idx="10">
                  <c:v>30.424698561086199</c:v>
                </c:pt>
                <c:pt idx="11">
                  <c:v>32.286799908712602</c:v>
                </c:pt>
                <c:pt idx="12">
                  <c:v>32.4734816996136</c:v>
                </c:pt>
                <c:pt idx="13">
                  <c:v>32.9131803054416</c:v>
                </c:pt>
                <c:pt idx="14">
                  <c:v>33.006411893859202</c:v>
                </c:pt>
                <c:pt idx="15">
                  <c:v>33.344551015101402</c:v>
                </c:pt>
                <c:pt idx="16">
                  <c:v>34.942815050203698</c:v>
                </c:pt>
                <c:pt idx="17">
                  <c:v>35.384448877321503</c:v>
                </c:pt>
                <c:pt idx="18">
                  <c:v>38.083427078296403</c:v>
                </c:pt>
                <c:pt idx="19">
                  <c:v>38.146578519622686</c:v>
                </c:pt>
                <c:pt idx="20">
                  <c:v>39.149792581550003</c:v>
                </c:pt>
                <c:pt idx="21">
                  <c:v>40.305511349055898</c:v>
                </c:pt>
                <c:pt idx="22">
                  <c:v>41.543681367668398</c:v>
                </c:pt>
                <c:pt idx="23">
                  <c:v>42.436840491071699</c:v>
                </c:pt>
                <c:pt idx="24">
                  <c:v>42.713776134344101</c:v>
                </c:pt>
                <c:pt idx="25">
                  <c:v>44.045113811471197</c:v>
                </c:pt>
                <c:pt idx="26">
                  <c:v>44.618428330827399</c:v>
                </c:pt>
                <c:pt idx="27">
                  <c:v>44.8492333256225</c:v>
                </c:pt>
                <c:pt idx="28">
                  <c:v>45.4162666010347</c:v>
                </c:pt>
                <c:pt idx="29">
                  <c:v>47.398073893317303</c:v>
                </c:pt>
                <c:pt idx="30">
                  <c:v>50.597265267752398</c:v>
                </c:pt>
                <c:pt idx="31">
                  <c:v>50.936893130904899</c:v>
                </c:pt>
                <c:pt idx="32">
                  <c:v>50.957811944092803</c:v>
                </c:pt>
                <c:pt idx="33">
                  <c:v>53.157078424070903</c:v>
                </c:pt>
                <c:pt idx="34">
                  <c:v>56.324113398479199</c:v>
                </c:pt>
                <c:pt idx="35">
                  <c:v>60.706865900041102</c:v>
                </c:pt>
                <c:pt idx="36">
                  <c:v>63.5343743616871</c:v>
                </c:pt>
                <c:pt idx="37">
                  <c:v>79.086855067901297</c:v>
                </c:pt>
              </c:numCache>
            </c:numRef>
          </c:val>
          <c:extLst>
            <c:ext xmlns:c16="http://schemas.microsoft.com/office/drawing/2014/chart" uri="{C3380CC4-5D6E-409C-BE32-E72D297353CC}">
              <c16:uniqueId val="{00000000-1B36-4EA1-97D8-F88502CB881E}"/>
            </c:ext>
          </c:extLst>
        </c:ser>
        <c:ser>
          <c:idx val="1"/>
          <c:order val="1"/>
          <c:tx>
            <c:strRef>
              <c:f>Sheet3!$C$1</c:f>
              <c:strCache>
                <c:ptCount val="1"/>
                <c:pt idx="0">
                  <c:v>High performers</c:v>
                </c:pt>
              </c:strCache>
            </c:strRef>
          </c:tx>
          <c:spPr>
            <a:solidFill>
              <a:schemeClr val="accent2"/>
            </a:solidFill>
            <a:ln>
              <a:noFill/>
            </a:ln>
            <a:effectLst/>
          </c:spPr>
          <c:invertIfNegative val="0"/>
          <c:cat>
            <c:strRef>
              <c:f>Sheet3!$A$2:$A$39</c:f>
              <c:strCache>
                <c:ptCount val="38"/>
                <c:pt idx="0">
                  <c:v>United States</c:v>
                </c:pt>
                <c:pt idx="1">
                  <c:v>Chile</c:v>
                </c:pt>
                <c:pt idx="2">
                  <c:v>Canada</c:v>
                </c:pt>
                <c:pt idx="3">
                  <c:v>Mexico</c:v>
                </c:pt>
                <c:pt idx="4">
                  <c:v>Korea</c:v>
                </c:pt>
                <c:pt idx="5">
                  <c:v>Turkey</c:v>
                </c:pt>
                <c:pt idx="6">
                  <c:v>Colombia</c:v>
                </c:pt>
                <c:pt idx="7">
                  <c:v>France</c:v>
                </c:pt>
                <c:pt idx="8">
                  <c:v>Spain</c:v>
                </c:pt>
                <c:pt idx="9">
                  <c:v>Israel</c:v>
                </c:pt>
                <c:pt idx="10">
                  <c:v>Norway</c:v>
                </c:pt>
                <c:pt idx="11">
                  <c:v>Lithuania</c:v>
                </c:pt>
                <c:pt idx="12">
                  <c:v>Australia</c:v>
                </c:pt>
                <c:pt idx="13">
                  <c:v>Sweden</c:v>
                </c:pt>
                <c:pt idx="14">
                  <c:v>Ireland</c:v>
                </c:pt>
                <c:pt idx="15">
                  <c:v>Slovak Republic</c:v>
                </c:pt>
                <c:pt idx="16">
                  <c:v>Finland</c:v>
                </c:pt>
                <c:pt idx="17">
                  <c:v>Greece</c:v>
                </c:pt>
                <c:pt idx="18">
                  <c:v>Czech Republic</c:v>
                </c:pt>
                <c:pt idx="19">
                  <c:v>OECD average</c:v>
                </c:pt>
                <c:pt idx="20">
                  <c:v>Japan</c:v>
                </c:pt>
                <c:pt idx="21">
                  <c:v>Italy</c:v>
                </c:pt>
                <c:pt idx="22">
                  <c:v>Portugal</c:v>
                </c:pt>
                <c:pt idx="23">
                  <c:v>New Zealand</c:v>
                </c:pt>
                <c:pt idx="24">
                  <c:v>Iceland</c:v>
                </c:pt>
                <c:pt idx="25">
                  <c:v>Estonia</c:v>
                </c:pt>
                <c:pt idx="26">
                  <c:v>United Kingdom</c:v>
                </c:pt>
                <c:pt idx="27">
                  <c:v>Latvia</c:v>
                </c:pt>
                <c:pt idx="28">
                  <c:v>Luxembourg</c:v>
                </c:pt>
                <c:pt idx="29">
                  <c:v>Denmark</c:v>
                </c:pt>
                <c:pt idx="30">
                  <c:v>Belgium</c:v>
                </c:pt>
                <c:pt idx="31">
                  <c:v>Netherlands</c:v>
                </c:pt>
                <c:pt idx="32">
                  <c:v>Slovenia</c:v>
                </c:pt>
                <c:pt idx="33">
                  <c:v>Switzerland</c:v>
                </c:pt>
                <c:pt idx="34">
                  <c:v>Poland</c:v>
                </c:pt>
                <c:pt idx="35">
                  <c:v>Austria</c:v>
                </c:pt>
                <c:pt idx="36">
                  <c:v>Hungary</c:v>
                </c:pt>
                <c:pt idx="37">
                  <c:v>Germany</c:v>
                </c:pt>
              </c:strCache>
            </c:strRef>
          </c:cat>
          <c:val>
            <c:numRef>
              <c:f>Sheet3!$C$2:$C$39</c:f>
              <c:numCache>
                <c:formatCode>0.0</c:formatCode>
                <c:ptCount val="38"/>
                <c:pt idx="0">
                  <c:v>2.0882056729088001</c:v>
                </c:pt>
                <c:pt idx="1">
                  <c:v>1.6482417827833</c:v>
                </c:pt>
                <c:pt idx="2">
                  <c:v>3.3533227497651699</c:v>
                </c:pt>
                <c:pt idx="3">
                  <c:v>1.97466289204858</c:v>
                </c:pt>
                <c:pt idx="4">
                  <c:v>2.83236006313324</c:v>
                </c:pt>
                <c:pt idx="5">
                  <c:v>2.17639040510891</c:v>
                </c:pt>
                <c:pt idx="6">
                  <c:v>2.7128578268448198</c:v>
                </c:pt>
                <c:pt idx="7">
                  <c:v>7.9271543239012203</c:v>
                </c:pt>
                <c:pt idx="8">
                  <c:v>6.2376583264932099</c:v>
                </c:pt>
                <c:pt idx="9">
                  <c:v>8.5888129193301292</c:v>
                </c:pt>
                <c:pt idx="10">
                  <c:v>9.5492695127363199</c:v>
                </c:pt>
                <c:pt idx="11">
                  <c:v>3.2916977040241</c:v>
                </c:pt>
                <c:pt idx="12">
                  <c:v>7.6916666767858999</c:v>
                </c:pt>
                <c:pt idx="13">
                  <c:v>6.88398570813502</c:v>
                </c:pt>
                <c:pt idx="14">
                  <c:v>3.6912380516711001</c:v>
                </c:pt>
                <c:pt idx="15">
                  <c:v>6.2566573620960897</c:v>
                </c:pt>
                <c:pt idx="16">
                  <c:v>14.082466149748701</c:v>
                </c:pt>
                <c:pt idx="17">
                  <c:v>4.3510932155791604</c:v>
                </c:pt>
                <c:pt idx="18">
                  <c:v>5.8919165100301401</c:v>
                </c:pt>
                <c:pt idx="19">
                  <c:v>10.277894273882344</c:v>
                </c:pt>
                <c:pt idx="20">
                  <c:v>9.7855629168009006</c:v>
                </c:pt>
                <c:pt idx="21">
                  <c:v>13.488157509038</c:v>
                </c:pt>
                <c:pt idx="22">
                  <c:v>5.5896891676988902</c:v>
                </c:pt>
                <c:pt idx="23">
                  <c:v>14.9709880009264</c:v>
                </c:pt>
                <c:pt idx="24">
                  <c:v>16.022027382284499</c:v>
                </c:pt>
                <c:pt idx="25">
                  <c:v>11.538358563760299</c:v>
                </c:pt>
                <c:pt idx="26">
                  <c:v>12.242827081545901</c:v>
                </c:pt>
                <c:pt idx="27">
                  <c:v>11.7726210511057</c:v>
                </c:pt>
                <c:pt idx="28">
                  <c:v>13.6085809564052</c:v>
                </c:pt>
                <c:pt idx="29">
                  <c:v>12.619598108329001</c:v>
                </c:pt>
                <c:pt idx="30">
                  <c:v>10.6296344167109</c:v>
                </c:pt>
                <c:pt idx="31">
                  <c:v>11.4734692253963</c:v>
                </c:pt>
                <c:pt idx="32">
                  <c:v>12.2822134831521</c:v>
                </c:pt>
                <c:pt idx="33">
                  <c:v>21.768154744115702</c:v>
                </c:pt>
                <c:pt idx="34">
                  <c:v>17.5375072050903</c:v>
                </c:pt>
                <c:pt idx="35">
                  <c:v>29.2997042396476</c:v>
                </c:pt>
                <c:pt idx="36">
                  <c:v>9.4996705489079805</c:v>
                </c:pt>
                <c:pt idx="37">
                  <c:v>37.358629232569598</c:v>
                </c:pt>
              </c:numCache>
            </c:numRef>
          </c:val>
          <c:extLst>
            <c:ext xmlns:c16="http://schemas.microsoft.com/office/drawing/2014/chart" uri="{C3380CC4-5D6E-409C-BE32-E72D297353CC}">
              <c16:uniqueId val="{00000001-1B36-4EA1-97D8-F88502CB881E}"/>
            </c:ext>
          </c:extLst>
        </c:ser>
        <c:dLbls>
          <c:showLegendKey val="0"/>
          <c:showVal val="0"/>
          <c:showCatName val="0"/>
          <c:showSerName val="0"/>
          <c:showPercent val="0"/>
          <c:showBubbleSize val="0"/>
        </c:dLbls>
        <c:gapWidth val="219"/>
        <c:overlap val="-27"/>
        <c:axId val="348007128"/>
        <c:axId val="348004504"/>
      </c:barChart>
      <c:catAx>
        <c:axId val="34800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8004504"/>
        <c:crosses val="autoZero"/>
        <c:auto val="1"/>
        <c:lblAlgn val="ctr"/>
        <c:lblOffset val="100"/>
        <c:noMultiLvlLbl val="0"/>
      </c:catAx>
      <c:valAx>
        <c:axId val="348004504"/>
        <c:scaling>
          <c:orientation val="minMax"/>
          <c:max val="9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48007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00B0F0"/>
    </a:solid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0.00174</cdr:y>
    </cdr:from>
    <cdr:to>
      <cdr:x>0.04799</cdr:x>
      <cdr:y>0.10243</cdr:y>
    </cdr:to>
    <cdr:sp macro="" textlink="">
      <cdr:nvSpPr>
        <cdr:cNvPr id="2" name="TextBox 1"/>
        <cdr:cNvSpPr txBox="1"/>
      </cdr:nvSpPr>
      <cdr:spPr>
        <a:xfrm xmlns:a="http://schemas.openxmlformats.org/drawingml/2006/main">
          <a:off x="0" y="4762"/>
          <a:ext cx="29527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0.00425</cdr:x>
      <cdr:y>0.01019</cdr:y>
    </cdr:from>
    <cdr:to>
      <cdr:x>0.05666</cdr:x>
      <cdr:y>0.10955</cdr:y>
    </cdr:to>
    <cdr:sp macro="" textlink="">
      <cdr:nvSpPr>
        <cdr:cNvPr id="2" name="TextBox 1"/>
        <cdr:cNvSpPr txBox="1"/>
      </cdr:nvSpPr>
      <cdr:spPr>
        <a:xfrm xmlns:a="http://schemas.openxmlformats.org/drawingml/2006/main">
          <a:off x="22860" y="30480"/>
          <a:ext cx="281940" cy="297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dr:relSizeAnchor xmlns:cdr="http://schemas.openxmlformats.org/drawingml/2006/chartDrawing">
    <cdr:from>
      <cdr:x>0.07365</cdr:x>
      <cdr:y>0.1121</cdr:y>
    </cdr:from>
    <cdr:to>
      <cdr:x>0.24929</cdr:x>
      <cdr:y>0.98599</cdr:y>
    </cdr:to>
    <cdr:sp macro="" textlink="">
      <cdr:nvSpPr>
        <cdr:cNvPr id="3" name="Rectangle 2"/>
        <cdr:cNvSpPr/>
      </cdr:nvSpPr>
      <cdr:spPr>
        <a:xfrm xmlns:a="http://schemas.openxmlformats.org/drawingml/2006/main">
          <a:off x="396240" y="335280"/>
          <a:ext cx="944880" cy="2613660"/>
        </a:xfrm>
        <a:prstGeom xmlns:a="http://schemas.openxmlformats.org/drawingml/2006/main" prst="rect">
          <a:avLst/>
        </a:prstGeom>
        <a:solidFill xmlns:a="http://schemas.openxmlformats.org/drawingml/2006/main">
          <a:schemeClr val="accent6">
            <a:lumMod val="60000"/>
            <a:lumOff val="40000"/>
            <a:alpha val="12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0.91716</cdr:x>
      <cdr:y>0.13336</cdr:y>
    </cdr:from>
    <cdr:to>
      <cdr:x>0.94775</cdr:x>
      <cdr:y>0.90009</cdr:y>
    </cdr:to>
    <cdr:sp macro="" textlink="">
      <cdr:nvSpPr>
        <cdr:cNvPr id="2" name="Rectangle 1"/>
        <cdr:cNvSpPr/>
      </cdr:nvSpPr>
      <cdr:spPr>
        <a:xfrm xmlns:a="http://schemas.openxmlformats.org/drawingml/2006/main">
          <a:off x="7457267" y="740535"/>
          <a:ext cx="248722" cy="4257542"/>
        </a:xfrm>
        <a:prstGeom xmlns:a="http://schemas.openxmlformats.org/drawingml/2006/main" prst="rect">
          <a:avLst/>
        </a:prstGeom>
        <a:solidFill xmlns:a="http://schemas.openxmlformats.org/drawingml/2006/main">
          <a:schemeClr val="accent1">
            <a:alpha val="2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b="1" dirty="0"/>
        </a:p>
      </cdr:txBody>
    </cdr:sp>
  </cdr:relSizeAnchor>
  <cdr:relSizeAnchor xmlns:cdr="http://schemas.openxmlformats.org/drawingml/2006/chartDrawing">
    <cdr:from>
      <cdr:x>0.73882</cdr:x>
      <cdr:y>0.885</cdr:y>
    </cdr:from>
    <cdr:to>
      <cdr:x>1</cdr:x>
      <cdr:y>1</cdr:y>
    </cdr:to>
    <cdr:sp macro="" textlink="">
      <cdr:nvSpPr>
        <cdr:cNvPr id="3" name="TextBox 2"/>
        <cdr:cNvSpPr txBox="1"/>
      </cdr:nvSpPr>
      <cdr:spPr>
        <a:xfrm xmlns:a="http://schemas.openxmlformats.org/drawingml/2006/main">
          <a:off x="5981700" y="4691064"/>
          <a:ext cx="2114550" cy="60959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b="1" dirty="0">
              <a:solidFill>
                <a:schemeClr val="tx1"/>
              </a:solidFill>
            </a:rPr>
            <a:t>Difference</a:t>
          </a:r>
          <a:r>
            <a:rPr lang="en-GB" b="1" baseline="0" dirty="0">
              <a:solidFill>
                <a:schemeClr val="tx1"/>
              </a:solidFill>
            </a:rPr>
            <a:t> in percentage-point (Advantaged minus disadvantaged students)</a:t>
          </a:r>
        </a:p>
        <a:p xmlns:a="http://schemas.openxmlformats.org/drawingml/2006/main">
          <a:pPr algn="ctr"/>
          <a:endParaRPr lang="en-GB" sz="1000" dirty="0"/>
        </a:p>
      </cdr:txBody>
    </cdr:sp>
  </cdr:relSizeAnchor>
</c:userShapes>
</file>

<file path=ppt/drawings/drawing4.xml><?xml version="1.0" encoding="utf-8"?>
<c:userShapes xmlns:c="http://schemas.openxmlformats.org/drawingml/2006/chart">
  <cdr:relSizeAnchor xmlns:cdr="http://schemas.openxmlformats.org/drawingml/2006/chartDrawing">
    <cdr:from>
      <cdr:x>0.36764</cdr:x>
      <cdr:y>0.10404</cdr:y>
    </cdr:from>
    <cdr:to>
      <cdr:x>0.36855</cdr:x>
      <cdr:y>0.87879</cdr:y>
    </cdr:to>
    <cdr:cxnSp macro="">
      <cdr:nvCxnSpPr>
        <cdr:cNvPr id="3" name="Straight Connector 2"/>
        <cdr:cNvCxnSpPr/>
      </cdr:nvCxnSpPr>
      <cdr:spPr>
        <a:xfrm xmlns:a="http://schemas.openxmlformats.org/drawingml/2006/main" flipH="1">
          <a:off x="4482268" y="570271"/>
          <a:ext cx="11073" cy="4246802"/>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0.07329</cdr:x>
      <cdr:y>0.3899</cdr:y>
    </cdr:from>
    <cdr:to>
      <cdr:x>0.96956</cdr:x>
      <cdr:y>0.39192</cdr:y>
    </cdr:to>
    <cdr:cxnSp macro="">
      <cdr:nvCxnSpPr>
        <cdr:cNvPr id="6" name="Straight Connector 5"/>
        <cdr:cNvCxnSpPr/>
      </cdr:nvCxnSpPr>
      <cdr:spPr>
        <a:xfrm xmlns:a="http://schemas.openxmlformats.org/drawingml/2006/main">
          <a:off x="581025" y="1838325"/>
          <a:ext cx="7105650" cy="9525"/>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0.85282</cdr:x>
      <cdr:y>0.32694</cdr:y>
    </cdr:from>
    <cdr:to>
      <cdr:x>0.99099</cdr:x>
      <cdr:y>0.37542</cdr:y>
    </cdr:to>
    <cdr:sp macro="" textlink="">
      <cdr:nvSpPr>
        <cdr:cNvPr id="8" name="TextBox 2"/>
        <cdr:cNvSpPr txBox="1"/>
      </cdr:nvSpPr>
      <cdr:spPr>
        <a:xfrm xmlns:a="http://schemas.openxmlformats.org/drawingml/2006/main">
          <a:off x="6761162" y="1541463"/>
          <a:ext cx="1095376" cy="228600"/>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100"/>
            <a:t>OECD</a:t>
          </a:r>
          <a:r>
            <a:rPr lang="en-GB" sz="1100" baseline="0"/>
            <a:t> average</a:t>
          </a:r>
          <a:endParaRPr lang="en-GB"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4674-3F78-4CDB-A430-D02167C85F11}"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C99DF-D918-4E18-9C8F-0FB2D2F2ED27}" type="slidenum">
              <a:rPr lang="en-GB" smtClean="0"/>
              <a:t>‹#›</a:t>
            </a:fld>
            <a:endParaRPr lang="en-GB"/>
          </a:p>
        </p:txBody>
      </p:sp>
    </p:spTree>
    <p:extLst>
      <p:ext uri="{BB962C8B-B14F-4D97-AF65-F5344CB8AC3E}">
        <p14:creationId xmlns:p14="http://schemas.microsoft.com/office/powerpoint/2010/main" val="353079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Andreas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86027-E890-4F05-AB68-E89E9F4CD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24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from Andreas</a:t>
            </a:r>
          </a:p>
          <a:p>
            <a:endParaRPr lang="en-GB" dirty="0" smtClean="0"/>
          </a:p>
          <a:p>
            <a:r>
              <a:rPr lang="en-GB" dirty="0" smtClean="0"/>
              <a:t>English perspective</a:t>
            </a:r>
            <a:r>
              <a:rPr lang="en-GB" baseline="0" dirty="0" smtClean="0"/>
              <a:t> from Susan</a:t>
            </a:r>
          </a:p>
          <a:p>
            <a:endParaRPr lang="en-GB" baseline="0" dirty="0" smtClean="0"/>
          </a:p>
          <a:p>
            <a:r>
              <a:rPr lang="en-GB" baseline="0" dirty="0" smtClean="0"/>
              <a:t>Results from Catalina</a:t>
            </a:r>
          </a:p>
          <a:p>
            <a:endParaRPr lang="en-GB" baseline="0" dirty="0" smtClean="0"/>
          </a:p>
          <a:p>
            <a:r>
              <a:rPr lang="en-GB" baseline="0" dirty="0" smtClean="0"/>
              <a:t>Implications and next steps from Anthony</a:t>
            </a:r>
            <a:endParaRPr lang="en-GB" dirty="0" smtClean="0"/>
          </a:p>
          <a:p>
            <a:endParaRPr lang="en-GB" dirty="0" smtClean="0"/>
          </a:p>
          <a:p>
            <a:r>
              <a:rPr lang="en-GB" dirty="0" smtClean="0"/>
              <a:t>We</a:t>
            </a:r>
            <a:r>
              <a:rPr lang="en-GB" baseline="0" dirty="0" smtClean="0"/>
              <a:t> are joined today by colleagues from the EDPC, CERI, GNEVET, ELS, from national ministries and agencies and from international organisations.</a:t>
            </a:r>
          </a:p>
          <a:p>
            <a:endParaRPr lang="en-GB" baseline="0" dirty="0" smtClean="0"/>
          </a:p>
          <a:p>
            <a:r>
              <a:rPr lang="en-GB" baseline="0" dirty="0" smtClean="0"/>
              <a:t>Colleagues will already have received a short publication setting out the approach of the Career Readiness in the Pandemic project and the results.</a:t>
            </a:r>
          </a:p>
          <a:p>
            <a:endParaRPr lang="en-GB" baseline="0" dirty="0" smtClean="0"/>
          </a:p>
          <a:p>
            <a:r>
              <a:rPr lang="en-GB" baseline="0" dirty="0" smtClean="0"/>
              <a:t>The brochure reports results from three working papers, two that have been published already and a third that will be published next week.</a:t>
            </a:r>
          </a:p>
          <a:p>
            <a:endParaRPr lang="en-GB" baseline="0" dirty="0" smtClean="0"/>
          </a:p>
          <a:p>
            <a:r>
              <a:rPr lang="en-GB" baseline="0" dirty="0" smtClean="0"/>
              <a:t>Invite Susan Acland-Hood to introduce the topic from a UK perspective.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86027-E890-4F05-AB68-E89E9F4CD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12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Andreas</a:t>
            </a:r>
          </a:p>
          <a:p>
            <a:endParaRPr lang="en-GB" dirty="0" smtClean="0"/>
          </a:p>
          <a:p>
            <a:r>
              <a:rPr lang="en-GB" dirty="0" smtClean="0"/>
              <a:t>Young people</a:t>
            </a:r>
            <a:r>
              <a:rPr lang="en-GB" baseline="0" dirty="0" smtClean="0"/>
              <a:t> are always at a disadvantage in the competition for work.  In spite of often being more highly qualified than older people, they have less experience of the workplace, fewer contacts and less know-how about how to secure a job.</a:t>
            </a:r>
            <a:endParaRPr lang="en-GB" dirty="0" smtClean="0"/>
          </a:p>
          <a:p>
            <a:endParaRPr lang="en-GB" dirty="0" smtClean="0"/>
          </a:p>
          <a:p>
            <a:r>
              <a:rPr lang="en-GB" dirty="0" smtClean="0"/>
              <a:t>We see this is in</a:t>
            </a:r>
            <a:r>
              <a:rPr lang="en-GB" baseline="0" dirty="0" smtClean="0"/>
              <a:t> consistently higher unemployment rates for young people under 25 compared to </a:t>
            </a:r>
            <a:r>
              <a:rPr lang="en-GB" baseline="0" smtClean="0"/>
              <a:t>older people.</a:t>
            </a:r>
            <a:endParaRPr lang="en-GB" smtClean="0"/>
          </a:p>
          <a:p>
            <a:endParaRPr lang="en-GB" dirty="0" smtClean="0"/>
          </a:p>
          <a:p>
            <a:r>
              <a:rPr lang="en-GB" dirty="0" smtClean="0"/>
              <a:t>The ratio is only</a:t>
            </a:r>
            <a:r>
              <a:rPr lang="en-GB" baseline="0" dirty="0" smtClean="0"/>
              <a:t> marginally different from preceding years.</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86027-E890-4F05-AB68-E89E9F4CD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06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Between</a:t>
            </a:r>
            <a:r>
              <a:rPr lang="en-GB" baseline="0" dirty="0" smtClean="0"/>
              <a:t> 2007 and 2013 the youth unemployment rate in the UK rose from 14.3% to 20.8% </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786027-E890-4F05-AB68-E89E9F4CD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84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PISA</a:t>
            </a:r>
            <a:r>
              <a:rPr lang="en-GB" baseline="0" dirty="0"/>
              <a:t> asked all responding students from 79 countries and economies:  </a:t>
            </a:r>
            <a:r>
              <a:rPr lang="en-GB" i="1" baseline="0" dirty="0"/>
              <a:t>What kind of job do you expect to have when you are about 30 years old? </a:t>
            </a:r>
          </a:p>
          <a:p>
            <a:endParaRPr lang="en-GB" i="1" baseline="0" dirty="0"/>
          </a:p>
          <a:p>
            <a:r>
              <a:rPr lang="en-GB" i="0" baseline="0" dirty="0"/>
              <a:t>In addition, students from 32 countries and economies undertook the Educational Career Questionnaire which collected data on participation in career development activities (i.e., internships, job fairs, meeting with career counsellors) and career related skills development (i.e., résumé development, interview skills).</a:t>
            </a:r>
          </a:p>
          <a:p>
            <a:endParaRPr lang="en-GB" i="1" baseline="0" dirty="0"/>
          </a:p>
          <a:p>
            <a:endParaRPr lang="en-GB" i="1" dirty="0"/>
          </a:p>
        </p:txBody>
      </p:sp>
      <p:sp>
        <p:nvSpPr>
          <p:cNvPr id="4" name="Slide Number Placeholder 3"/>
          <p:cNvSpPr>
            <a:spLocks noGrp="1"/>
          </p:cNvSpPr>
          <p:nvPr>
            <p:ph type="sldNum" sz="quarter" idx="10"/>
          </p:nvPr>
        </p:nvSpPr>
        <p:spPr/>
        <p:txBody>
          <a:bodyPr/>
          <a:lstStyle/>
          <a:p>
            <a:fld id="{E6A1F2CF-0817-46FF-BBEF-C93255C6468E}" type="slidenum">
              <a:rPr lang="en-GB" smtClean="0"/>
              <a:t>19</a:t>
            </a:fld>
            <a:endParaRPr lang="en-GB"/>
          </a:p>
        </p:txBody>
      </p:sp>
    </p:spTree>
    <p:extLst>
      <p:ext uri="{BB962C8B-B14F-4D97-AF65-F5344CB8AC3E}">
        <p14:creationId xmlns:p14="http://schemas.microsoft.com/office/powerpoint/2010/main" val="3368362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pic>
        <p:nvPicPr>
          <p:cNvPr id="12" name="Image 11"/>
          <p:cNvPicPr>
            <a:picLocks noChangeAspect="1"/>
          </p:cNvPicPr>
          <p:nvPr/>
        </p:nvPicPr>
        <p:blipFill>
          <a:blip r:embed="rId3" cstate="print"/>
          <a:stretch>
            <a:fillRect/>
          </a:stretch>
        </p:blipFill>
        <p:spPr>
          <a:xfrm>
            <a:off x="681601" y="432000"/>
            <a:ext cx="923076" cy="1440000"/>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
        <p:nvSpPr>
          <p:cNvPr id="2" name="Title 1"/>
          <p:cNvSpPr>
            <a:spLocks noGrp="1"/>
          </p:cNvSpPr>
          <p:nvPr>
            <p:ph type="ctrTitle" hasCustomPrompt="1"/>
          </p:nvPr>
        </p:nvSpPr>
        <p:spPr>
          <a:xfrm>
            <a:off x="1824000" y="2481870"/>
            <a:ext cx="8400000" cy="1265731"/>
          </a:xfrm>
        </p:spPr>
        <p:txBody>
          <a:bodyPr anchor="b" anchorCtr="0">
            <a:spAutoFit/>
          </a:bodyPr>
          <a:lstStyle>
            <a:lvl1pPr>
              <a:lnSpc>
                <a:spcPts val="4500"/>
              </a:lnSpc>
              <a:defRPr sz="4500" cap="all">
                <a:solidFill>
                  <a:schemeClr val="tx1"/>
                </a:solidFill>
              </a:defRPr>
            </a:lvl1pPr>
          </a:lstStyle>
          <a:p>
            <a:r>
              <a:rPr lang="fr-FR" dirty="0" smtClean="0"/>
              <a:t>Click to </a:t>
            </a:r>
            <a:r>
              <a:rPr lang="fr-FR" dirty="0" err="1" smtClean="0"/>
              <a:t>edit</a:t>
            </a:r>
            <a:r>
              <a:rPr lang="fr-FR" dirty="0" smtClean="0"/>
              <a:t> </a:t>
            </a:r>
            <a:r>
              <a:rPr lang="fr-FR" dirty="0" err="1" smtClean="0"/>
              <a:t>Presentation</a:t>
            </a:r>
            <a:r>
              <a:rPr lang="fr-FR" dirty="0" smtClean="0"/>
              <a:t> </a:t>
            </a:r>
            <a:r>
              <a:rPr lang="fr-FR" dirty="0" err="1" smtClean="0"/>
              <a:t>title</a:t>
            </a:r>
            <a:endParaRPr lang="en-US" dirty="0"/>
          </a:p>
        </p:txBody>
      </p:sp>
      <p:sp>
        <p:nvSpPr>
          <p:cNvPr id="3" name="Subtitle 2"/>
          <p:cNvSpPr>
            <a:spLocks noGrp="1"/>
          </p:cNvSpPr>
          <p:nvPr>
            <p:ph type="subTitle" idx="1" hasCustomPrompt="1"/>
          </p:nvPr>
        </p:nvSpPr>
        <p:spPr>
          <a:xfrm>
            <a:off x="1824000" y="3805201"/>
            <a:ext cx="84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a:t>
            </a:r>
            <a:r>
              <a:rPr lang="fr-FR" dirty="0" err="1" smtClean="0"/>
              <a:t>Subtitle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B159736-C02B-4AAF-A2E2-6C9B3B784538}" type="datetimeFigureOut">
              <a:rPr lang="en-GB" smtClean="0"/>
              <a:t>21/03/2022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156242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9736-C02B-4AAF-A2E2-6C9B3B784538}" type="datetimeFigureOut">
              <a:rPr lang="en-GB" smtClean="0"/>
              <a:t>21/03/2022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1EA03F-BE9B-43F6-BE2B-93944E428083}" type="slidenum">
              <a:rPr lang="en-GB" smtClean="0"/>
              <a:t>‹#›</a:t>
            </a:fld>
            <a:endParaRPr lang="en-GB"/>
          </a:p>
        </p:txBody>
      </p:sp>
    </p:spTree>
    <p:extLst>
      <p:ext uri="{BB962C8B-B14F-4D97-AF65-F5344CB8AC3E}">
        <p14:creationId xmlns:p14="http://schemas.microsoft.com/office/powerpoint/2010/main" val="140845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2" name="Title 1"/>
          <p:cNvSpPr>
            <a:spLocks noGrp="1"/>
          </p:cNvSpPr>
          <p:nvPr>
            <p:ph type="title" hasCustomPrompt="1"/>
          </p:nvPr>
        </p:nvSpPr>
        <p:spPr>
          <a:xfrm>
            <a:off x="1680000" y="2919600"/>
            <a:ext cx="8832000" cy="1058400"/>
          </a:xfrm>
        </p:spPr>
        <p:txBody>
          <a:bodyPr anchor="ctr" anchorCtr="0"/>
          <a:lstStyle>
            <a:lvl1pPr algn="ctr">
              <a:lnSpc>
                <a:spcPts val="3700"/>
              </a:lnSpc>
              <a:defRPr sz="3700" b="0" i="0" cap="all">
                <a:solidFill>
                  <a:schemeClr val="tx1"/>
                </a:solidFill>
              </a:defRPr>
            </a:lvl1pPr>
          </a:lstStyle>
          <a:p>
            <a:r>
              <a:rPr lang="fr-FR" dirty="0" smtClean="0"/>
              <a:t>Click to </a:t>
            </a:r>
            <a:r>
              <a:rPr lang="fr-FR" dirty="0" err="1" smtClean="0"/>
              <a:t>edit</a:t>
            </a:r>
            <a:r>
              <a:rPr lang="fr-FR" dirty="0" smtClean="0"/>
              <a:t/>
            </a:r>
            <a:br>
              <a:rPr lang="fr-FR" dirty="0" smtClean="0"/>
            </a:br>
            <a:r>
              <a:rPr lang="fr-FR" dirty="0" smtClean="0"/>
              <a:t>Section Header </a:t>
            </a:r>
            <a:r>
              <a:rPr lang="fr-FR" dirty="0" err="1" smtClean="0"/>
              <a:t>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B159736-C02B-4AAF-A2E2-6C9B3B784538}" type="datetimeFigureOut">
              <a:rPr lang="en-GB" smtClean="0"/>
              <a:t>21/03/2022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9E1EA03F-BE9B-43F6-BE2B-93944E428083}" type="slidenum">
              <a:rPr lang="en-GB" smtClean="0"/>
              <a:t>‹#›</a:t>
            </a:fld>
            <a:endParaRPr lang="en-GB"/>
          </a:p>
        </p:txBody>
      </p:sp>
    </p:spTree>
    <p:extLst>
      <p:ext uri="{BB962C8B-B14F-4D97-AF65-F5344CB8AC3E}">
        <p14:creationId xmlns:p14="http://schemas.microsoft.com/office/powerpoint/2010/main" val="327727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1318" y="1074057"/>
            <a:ext cx="4958482" cy="5588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395318" y="1074057"/>
            <a:ext cx="4958482" cy="55880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p:cNvSpPr>
            <a:spLocks noGrp="1"/>
          </p:cNvSpPr>
          <p:nvPr>
            <p:ph type="title"/>
          </p:nvPr>
        </p:nvSpPr>
        <p:spPr>
          <a:xfrm>
            <a:off x="1061318" y="100892"/>
            <a:ext cx="10292481" cy="708932"/>
          </a:xfrm>
          <a:prstGeom prst="rect">
            <a:avLst/>
          </a:prstGeom>
        </p:spPr>
        <p:txBody>
          <a:bodyPr vert="horz" lIns="91440" tIns="45720" rIns="91440" bIns="45720" rtlCol="0" anchor="ctr">
            <a:normAutofit/>
          </a:bodyPr>
          <a:lstStyle>
            <a:lvl1pPr>
              <a:defRPr sz="24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endParaRPr lang="en-GB" dirty="0"/>
          </a:p>
        </p:txBody>
      </p:sp>
      <p:grpSp>
        <p:nvGrpSpPr>
          <p:cNvPr id="10" name="Group 9"/>
          <p:cNvGrpSpPr/>
          <p:nvPr userDrawn="1"/>
        </p:nvGrpSpPr>
        <p:grpSpPr>
          <a:xfrm>
            <a:off x="1061319" y="879868"/>
            <a:ext cx="10241681" cy="0"/>
            <a:chOff x="1061319" y="1416895"/>
            <a:chExt cx="10241681" cy="0"/>
          </a:xfrm>
        </p:grpSpPr>
        <p:cxnSp>
          <p:nvCxnSpPr>
            <p:cNvPr id="11" name="Straight Connector 10"/>
            <p:cNvCxnSpPr/>
            <p:nvPr userDrawn="1"/>
          </p:nvCxnSpPr>
          <p:spPr>
            <a:xfrm>
              <a:off x="1061319" y="1416895"/>
              <a:ext cx="2545481" cy="0"/>
            </a:xfrm>
            <a:prstGeom prst="line">
              <a:avLst/>
            </a:prstGeom>
            <a:ln w="34925">
              <a:solidFill>
                <a:srgbClr val="DE3F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06800" y="1416895"/>
              <a:ext cx="2597803" cy="0"/>
            </a:xfrm>
            <a:prstGeom prst="line">
              <a:avLst/>
            </a:prstGeom>
            <a:ln w="34925">
              <a:solidFill>
                <a:srgbClr val="3392A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204603" y="1416895"/>
              <a:ext cx="2545697" cy="0"/>
            </a:xfrm>
            <a:prstGeom prst="line">
              <a:avLst/>
            </a:prstGeom>
            <a:ln w="3492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750300" y="1416895"/>
              <a:ext cx="2552700" cy="0"/>
            </a:xfrm>
            <a:prstGeom prst="line">
              <a:avLst/>
            </a:prstGeom>
            <a:ln w="34925">
              <a:solidFill>
                <a:srgbClr val="66666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9417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6" cstate="print"/>
          <a:stretch>
            <a:fillRect/>
          </a:stretch>
        </p:blipFill>
        <p:spPr>
          <a:xfrm>
            <a:off x="10924801" y="5328000"/>
            <a:ext cx="1267209" cy="1530000"/>
          </a:xfrm>
          <a:prstGeom prst="rect">
            <a:avLst/>
          </a:prstGeom>
        </p:spPr>
      </p:pic>
      <p:sp>
        <p:nvSpPr>
          <p:cNvPr id="7" name="Rectangle 6"/>
          <p:cNvSpPr/>
          <p:nvPr/>
        </p:nvSpPr>
        <p:spPr bwMode="auto">
          <a:xfrm>
            <a:off x="672000" y="1306800"/>
            <a:ext cx="10872000" cy="0"/>
          </a:xfrm>
          <a:prstGeom prst="rect">
            <a:avLst/>
          </a:prstGeom>
          <a:noFill/>
          <a:ln w="63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sp>
        <p:nvSpPr>
          <p:cNvPr id="2"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Text Placeholder 2"/>
          <p:cNvSpPr>
            <a:spLocks noGrp="1"/>
          </p:cNvSpPr>
          <p:nvPr>
            <p:ph type="body" idx="1"/>
          </p:nvPr>
        </p:nvSpPr>
        <p:spPr>
          <a:xfrm>
            <a:off x="624000" y="1600201"/>
            <a:ext cx="109584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tx1"/>
                </a:solidFill>
                <a:latin typeface="Arial"/>
              </a:defRPr>
            </a:lvl1pPr>
          </a:lstStyle>
          <a:p>
            <a:fld id="{7B159736-C02B-4AAF-A2E2-6C9B3B784538}" type="datetimeFigureOut">
              <a:rPr lang="en-GB" smtClean="0"/>
              <a:t>21/03/2022</a:t>
            </a:fld>
            <a:endParaRPr lang="en-GB"/>
          </a:p>
        </p:txBody>
      </p:sp>
      <p:sp>
        <p:nvSpPr>
          <p:cNvPr id="5"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tx1"/>
                </a:solidFill>
                <a:latin typeface="Arial"/>
              </a:defRPr>
            </a:lvl1pPr>
          </a:lstStyle>
          <a:p>
            <a:endParaRPr lang="en-GB"/>
          </a:p>
        </p:txBody>
      </p:sp>
      <p:sp>
        <p:nvSpPr>
          <p:cNvPr id="6"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rgbClr val="006299"/>
                </a:solidFill>
                <a:latin typeface="Arial"/>
              </a:defRPr>
            </a:lvl1pPr>
          </a:lstStyle>
          <a:p>
            <a:fld id="{9E1EA03F-BE9B-43F6-BE2B-93944E428083}" type="slidenum">
              <a:rPr lang="en-GB" smtClean="0"/>
              <a:t>‹#›</a:t>
            </a:fld>
            <a:endParaRPr lang="en-GB"/>
          </a:p>
        </p:txBody>
      </p:sp>
      <p:pic>
        <p:nvPicPr>
          <p:cNvPr id="11" name="Image 10"/>
          <p:cNvPicPr>
            <a:picLocks noChangeAspect="1"/>
          </p:cNvPicPr>
          <p:nvPr/>
        </p:nvPicPr>
        <p:blipFill>
          <a:blip r:embed="rId7" cstate="print"/>
          <a:stretch>
            <a:fillRect/>
          </a:stretch>
        </p:blipFill>
        <p:spPr>
          <a:xfrm>
            <a:off x="667200" y="288000"/>
            <a:ext cx="611539" cy="954000"/>
          </a:xfrm>
          <a:prstGeom prst="rect">
            <a:avLst/>
          </a:prstGeom>
        </p:spPr>
      </p:pic>
    </p:spTree>
    <p:extLst>
      <p:ext uri="{BB962C8B-B14F-4D97-AF65-F5344CB8AC3E}">
        <p14:creationId xmlns:p14="http://schemas.microsoft.com/office/powerpoint/2010/main" val="738060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eorgia"/>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4473" y="-707444"/>
            <a:ext cx="7755804" cy="5863144"/>
          </a:xfrm>
        </p:spPr>
        <p:txBody>
          <a:bodyPr/>
          <a:lstStyle/>
          <a:p>
            <a:r>
              <a:rPr lang="en-GB" sz="2800" dirty="0" smtClean="0"/>
              <a:t/>
            </a:r>
            <a:br>
              <a:rPr lang="en-GB" sz="2800" dirty="0" smtClean="0"/>
            </a:br>
            <a:r>
              <a:rPr lang="en-GB" sz="2800" dirty="0" smtClean="0"/>
              <a:t/>
            </a:r>
            <a:br>
              <a:rPr lang="en-GB" sz="2800" dirty="0" smtClean="0"/>
            </a:br>
            <a:r>
              <a:rPr lang="en-GB" sz="2800" dirty="0"/>
              <a:t/>
            </a:r>
            <a:br>
              <a:rPr lang="en-GB" sz="2800" dirty="0"/>
            </a:br>
            <a:r>
              <a:rPr lang="en-GB" sz="2800" b="1" dirty="0" smtClean="0"/>
              <a:t>preparing young people for work: what really works in career guidance?</a:t>
            </a:r>
            <a:r>
              <a:rPr lang="en-GB" sz="3600" b="1" dirty="0" smtClean="0"/>
              <a:t/>
            </a:r>
            <a:br>
              <a:rPr lang="en-GB" sz="3600" b="1" dirty="0" smtClean="0"/>
            </a:br>
            <a:r>
              <a:rPr lang="en-GB" sz="2800" b="1" dirty="0" smtClean="0"/>
              <a:t/>
            </a:r>
            <a:br>
              <a:rPr lang="en-GB" sz="2800" b="1" dirty="0" smtClean="0"/>
            </a:br>
            <a:r>
              <a:rPr lang="en-GB" sz="2400" dirty="0" smtClean="0"/>
              <a:t>Norfolk Careers &amp; work-related network</a:t>
            </a:r>
            <a:r>
              <a:rPr lang="en-GB" b="1" dirty="0" smtClean="0"/>
              <a:t/>
            </a:r>
            <a:br>
              <a:rPr lang="en-GB" b="1" dirty="0" smtClean="0"/>
            </a:br>
            <a:r>
              <a:rPr lang="en-GB" b="1" dirty="0" smtClean="0"/>
              <a:t/>
            </a:r>
            <a:br>
              <a:rPr lang="en-GB" b="1" dirty="0" smtClean="0"/>
            </a:br>
            <a:r>
              <a:rPr lang="en-GB" sz="2400" dirty="0" smtClean="0"/>
              <a:t>22 March 2022</a:t>
            </a:r>
            <a:endParaRPr lang="en-GB" sz="2400" dirty="0"/>
          </a:p>
        </p:txBody>
      </p:sp>
      <p:sp>
        <p:nvSpPr>
          <p:cNvPr id="3" name="Subtitle 2"/>
          <p:cNvSpPr>
            <a:spLocks noGrp="1"/>
          </p:cNvSpPr>
          <p:nvPr>
            <p:ph type="subTitle" idx="1"/>
          </p:nvPr>
        </p:nvSpPr>
        <p:spPr>
          <a:xfrm>
            <a:off x="493964" y="5606292"/>
            <a:ext cx="8400000" cy="879408"/>
          </a:xfrm>
        </p:spPr>
        <p:txBody>
          <a:bodyPr/>
          <a:lstStyle/>
          <a:p>
            <a:r>
              <a:rPr lang="en-GB" sz="2800" b="1" dirty="0" smtClean="0"/>
              <a:t>Dr Anthony Mann</a:t>
            </a:r>
            <a:r>
              <a:rPr lang="en-GB" sz="2800" dirty="0" smtClean="0"/>
              <a:t>, OECD</a:t>
            </a:r>
            <a:endParaRPr lang="en-GB" sz="2800" dirty="0"/>
          </a:p>
          <a:p>
            <a:endParaRPr lang="en-GB" sz="2800" dirty="0"/>
          </a:p>
          <a:p>
            <a:r>
              <a:rPr lang="en-GB" sz="2800" dirty="0" smtClean="0"/>
              <a:t>Twitter: @</a:t>
            </a:r>
            <a:r>
              <a:rPr lang="en-GB" sz="2800" dirty="0" err="1" smtClean="0"/>
              <a:t>AnthonyMannOECD</a:t>
            </a:r>
            <a:endParaRPr lang="en-GB" sz="2800" dirty="0" smtClean="0"/>
          </a:p>
        </p:txBody>
      </p:sp>
    </p:spTree>
    <p:extLst>
      <p:ext uri="{BB962C8B-B14F-4D97-AF65-F5344CB8AC3E}">
        <p14:creationId xmlns:p14="http://schemas.microsoft.com/office/powerpoint/2010/main" val="281931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used </a:t>
            </a:r>
            <a:r>
              <a:rPr lang="en-GB" b="1" dirty="0"/>
              <a:t>longitudinal data </a:t>
            </a:r>
            <a:r>
              <a:rPr lang="en-GB" dirty="0"/>
              <a:t>to test what works in career guidance </a:t>
            </a:r>
          </a:p>
        </p:txBody>
      </p:sp>
      <p:sp>
        <p:nvSpPr>
          <p:cNvPr id="3" name="Content Placeholder 2"/>
          <p:cNvSpPr>
            <a:spLocks noGrp="1"/>
          </p:cNvSpPr>
          <p:nvPr>
            <p:ph idx="1"/>
          </p:nvPr>
        </p:nvSpPr>
        <p:spPr/>
        <p:txBody>
          <a:bodyPr>
            <a:normAutofit lnSpcReduction="10000"/>
          </a:bodyPr>
          <a:lstStyle/>
          <a:p>
            <a:pPr marL="0" indent="0">
              <a:buNone/>
            </a:pPr>
            <a:r>
              <a:rPr lang="en-GB" dirty="0" smtClean="0"/>
              <a:t>Longitudinal surveys follow large numbers of children into adulthood, interviewing them (and sometimes their parents and teachers) regularly, collecting information on the characteristics that typically influence better employment transitions.  </a:t>
            </a:r>
          </a:p>
          <a:p>
            <a:pPr marL="0" indent="0">
              <a:buNone/>
            </a:pPr>
            <a:r>
              <a:rPr lang="en-GB" dirty="0" smtClean="0"/>
              <a:t>In the UK:</a:t>
            </a:r>
          </a:p>
          <a:p>
            <a:pPr>
              <a:buFont typeface="Courier New" panose="02070309020205020404" pitchFamily="49" charset="0"/>
              <a:buChar char="o"/>
            </a:pPr>
            <a:r>
              <a:rPr lang="en-GB" dirty="0" smtClean="0"/>
              <a:t>British Cohort Study (BCS)</a:t>
            </a:r>
          </a:p>
          <a:p>
            <a:pPr>
              <a:buFont typeface="Courier New" panose="02070309020205020404" pitchFamily="49" charset="0"/>
              <a:buChar char="o"/>
            </a:pPr>
            <a:r>
              <a:rPr lang="en-GB" dirty="0" smtClean="0"/>
              <a:t>Longitudinal Study of Young People  in England (LSYPE)</a:t>
            </a:r>
          </a:p>
          <a:p>
            <a:pPr>
              <a:buFont typeface="Courier New" panose="02070309020205020404" pitchFamily="49" charset="0"/>
              <a:buChar char="o"/>
            </a:pPr>
            <a:r>
              <a:rPr lang="en-GB" dirty="0" err="1" smtClean="0"/>
              <a:t>Millenium</a:t>
            </a:r>
            <a:r>
              <a:rPr lang="en-GB" dirty="0" smtClean="0"/>
              <a:t> Cohort Study</a:t>
            </a:r>
          </a:p>
          <a:p>
            <a:pPr marL="0" indent="0">
              <a:buNone/>
            </a:pPr>
            <a:endParaRPr lang="en-GB" dirty="0"/>
          </a:p>
        </p:txBody>
      </p:sp>
    </p:spTree>
    <p:extLst>
      <p:ext uri="{BB962C8B-B14F-4D97-AF65-F5344CB8AC3E}">
        <p14:creationId xmlns:p14="http://schemas.microsoft.com/office/powerpoint/2010/main" val="3748112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Readiness in the Pandemic</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We looked at available datasets in Australia, Canada, China, Denmark, Germany, South Korea, Switzerland, United Kingdom, United States and Uruguay.</a:t>
            </a:r>
          </a:p>
          <a:p>
            <a:pPr>
              <a:buFont typeface="Courier New" panose="02070309020205020404" pitchFamily="49" charset="0"/>
              <a:buChar char="o"/>
            </a:pPr>
            <a:r>
              <a:rPr lang="en-GB" dirty="0" smtClean="0"/>
              <a:t>An initial literature review identified 14 potential career-related experiences and attitudes typically measured at age 15.</a:t>
            </a:r>
          </a:p>
          <a:p>
            <a:pPr>
              <a:buFont typeface="Courier New" panose="02070309020205020404" pitchFamily="49" charset="0"/>
              <a:buChar char="o"/>
            </a:pPr>
            <a:r>
              <a:rPr lang="en-GB" dirty="0" smtClean="0"/>
              <a:t>Looking at the datasets, we wanted to know if statistically significant relationships were found between these potential indicators/ predictors with three outcomes: lower NEET rates, higher wages, greater job satisfaction typically at age 25.</a:t>
            </a:r>
          </a:p>
          <a:p>
            <a:pPr>
              <a:buFont typeface="Courier New" panose="02070309020205020404" pitchFamily="49" charset="0"/>
              <a:buChar char="o"/>
            </a:pPr>
            <a:r>
              <a:rPr lang="en-GB" dirty="0" smtClean="0"/>
              <a:t>We then integrated our new findings into the existing research literature.</a:t>
            </a:r>
          </a:p>
          <a:p>
            <a:pPr marL="0" indent="0">
              <a:buNone/>
            </a:pPr>
            <a:endParaRPr lang="en-GB" dirty="0"/>
          </a:p>
        </p:txBody>
      </p:sp>
    </p:spTree>
    <p:extLst>
      <p:ext uri="{BB962C8B-B14F-4D97-AF65-F5344CB8AC3E}">
        <p14:creationId xmlns:p14="http://schemas.microsoft.com/office/powerpoint/2010/main" val="2002627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longitudinal analyses: the datasets</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664934535"/>
              </p:ext>
            </p:extLst>
          </p:nvPr>
        </p:nvGraphicFramePr>
        <p:xfrm>
          <a:off x="1" y="1185918"/>
          <a:ext cx="12192000" cy="5672082"/>
        </p:xfrm>
        <a:graphic>
          <a:graphicData uri="http://schemas.openxmlformats.org/drawingml/2006/table">
            <a:tbl>
              <a:tblPr firstRow="1" bandRow="1">
                <a:tableStyleId>{5C22544A-7EE6-4342-B048-85BDC9FD1C3A}</a:tableStyleId>
              </a:tblPr>
              <a:tblGrid>
                <a:gridCol w="1132324">
                  <a:extLst>
                    <a:ext uri="{9D8B030D-6E8A-4147-A177-3AD203B41FA5}">
                      <a16:colId xmlns:a16="http://schemas.microsoft.com/office/drawing/2014/main" val="3444363734"/>
                    </a:ext>
                  </a:extLst>
                </a:gridCol>
                <a:gridCol w="1288505">
                  <a:extLst>
                    <a:ext uri="{9D8B030D-6E8A-4147-A177-3AD203B41FA5}">
                      <a16:colId xmlns:a16="http://schemas.microsoft.com/office/drawing/2014/main" val="3900527763"/>
                    </a:ext>
                  </a:extLst>
                </a:gridCol>
                <a:gridCol w="1757054">
                  <a:extLst>
                    <a:ext uri="{9D8B030D-6E8A-4147-A177-3AD203B41FA5}">
                      <a16:colId xmlns:a16="http://schemas.microsoft.com/office/drawing/2014/main" val="97469659"/>
                    </a:ext>
                  </a:extLst>
                </a:gridCol>
                <a:gridCol w="1337313">
                  <a:extLst>
                    <a:ext uri="{9D8B030D-6E8A-4147-A177-3AD203B41FA5}">
                      <a16:colId xmlns:a16="http://schemas.microsoft.com/office/drawing/2014/main" val="3453347653"/>
                    </a:ext>
                  </a:extLst>
                </a:gridCol>
                <a:gridCol w="3943609">
                  <a:extLst>
                    <a:ext uri="{9D8B030D-6E8A-4147-A177-3AD203B41FA5}">
                      <a16:colId xmlns:a16="http://schemas.microsoft.com/office/drawing/2014/main" val="2105762044"/>
                    </a:ext>
                  </a:extLst>
                </a:gridCol>
                <a:gridCol w="1405643">
                  <a:extLst>
                    <a:ext uri="{9D8B030D-6E8A-4147-A177-3AD203B41FA5}">
                      <a16:colId xmlns:a16="http://schemas.microsoft.com/office/drawing/2014/main" val="1537844881"/>
                    </a:ext>
                  </a:extLst>
                </a:gridCol>
                <a:gridCol w="1327552">
                  <a:extLst>
                    <a:ext uri="{9D8B030D-6E8A-4147-A177-3AD203B41FA5}">
                      <a16:colId xmlns:a16="http://schemas.microsoft.com/office/drawing/2014/main" val="4115799191"/>
                    </a:ext>
                  </a:extLst>
                </a:gridCol>
              </a:tblGrid>
              <a:tr h="452596">
                <a:tc>
                  <a:txBody>
                    <a:bodyPr/>
                    <a:lstStyle/>
                    <a:p>
                      <a:pPr algn="l">
                        <a:lnSpc>
                          <a:spcPct val="107000"/>
                        </a:lnSpc>
                        <a:spcAft>
                          <a:spcPts val="0"/>
                        </a:spcAft>
                      </a:pPr>
                      <a:r>
                        <a:rPr lang="en-US" sz="1100" dirty="0">
                          <a:effectLst/>
                        </a:rPr>
                        <a:t>Country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kern="1200" dirty="0" smtClean="0">
                          <a:effectLst/>
                        </a:rPr>
                        <a:t>Data collection period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effectLst/>
                        </a:rPr>
                        <a:t>Baseline data collection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effectLst/>
                        </a:rPr>
                        <a:t>Age at baseline data collection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effectLst/>
                        </a:rPr>
                        <a:t>Follow-up source (surveys)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effectLst/>
                        </a:rPr>
                        <a:t>Age at last follow-up</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effectLst/>
                        </a:rPr>
                        <a:t>Sample size at last follow-up</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1650211466"/>
                  </a:ext>
                </a:extLst>
              </a:tr>
              <a:tr h="258871">
                <a:tc rowSpan="2">
                  <a:txBody>
                    <a:bodyPr/>
                    <a:lstStyle/>
                    <a:p>
                      <a:pPr algn="l">
                        <a:lnSpc>
                          <a:spcPct val="107000"/>
                        </a:lnSpc>
                        <a:spcAft>
                          <a:spcPts val="0"/>
                        </a:spcAft>
                      </a:pPr>
                      <a:r>
                        <a:rPr lang="en-US" sz="1100" b="1" dirty="0">
                          <a:solidFill>
                            <a:schemeClr val="tx2">
                              <a:lumMod val="10000"/>
                            </a:schemeClr>
                          </a:solidFill>
                          <a:effectLst/>
                        </a:rPr>
                        <a:t>Australia</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B w="12700" cap="flat" cmpd="sng" algn="ctr">
                      <a:solidFill>
                        <a:schemeClr val="tx1"/>
                      </a:solidFill>
                      <a:prstDash val="solid"/>
                      <a:round/>
                      <a:headEnd type="none" w="med" len="med"/>
                      <a:tailEnd type="none" w="med" len="med"/>
                    </a:lnB>
                  </a:tcPr>
                </a:tc>
                <a:tc>
                  <a:txBody>
                    <a:bodyPr/>
                    <a:lstStyle/>
                    <a:p>
                      <a:pPr algn="ctr" fontAlgn="ctr">
                        <a:lnSpc>
                          <a:spcPct val="107000"/>
                        </a:lnSpc>
                        <a:spcAft>
                          <a:spcPts val="0"/>
                        </a:spcAft>
                      </a:pPr>
                      <a:r>
                        <a:rPr lang="en-US" sz="1100" b="0" kern="1200" dirty="0">
                          <a:solidFill>
                            <a:schemeClr val="tx2">
                              <a:lumMod val="10000"/>
                            </a:schemeClr>
                          </a:solidFill>
                          <a:effectLst/>
                        </a:rPr>
                        <a:t>2010 to 2019</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PISA 2009</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15-16</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2">
                  <a:txBody>
                    <a:bodyPr/>
                    <a:lstStyle/>
                    <a:p>
                      <a:pPr algn="l">
                        <a:lnSpc>
                          <a:spcPct val="107000"/>
                        </a:lnSpc>
                        <a:spcAft>
                          <a:spcPts val="0"/>
                        </a:spcAft>
                      </a:pPr>
                      <a:r>
                        <a:rPr lang="en-US" sz="1100">
                          <a:solidFill>
                            <a:schemeClr val="tx2">
                              <a:lumMod val="10000"/>
                            </a:schemeClr>
                          </a:solidFill>
                          <a:effectLst/>
                        </a:rPr>
                        <a:t>Longitudinal Surveys of Australian Youth (LSAY)</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US" sz="1100">
                          <a:solidFill>
                            <a:schemeClr val="tx2">
                              <a:lumMod val="10000"/>
                            </a:schemeClr>
                          </a:solidFill>
                          <a:effectLst/>
                        </a:rPr>
                        <a:t>25-26</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a:solidFill>
                            <a:schemeClr val="tx2">
                              <a:lumMod val="10000"/>
                            </a:schemeClr>
                          </a:solidFill>
                          <a:effectLst/>
                        </a:rPr>
                        <a:t>2933</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3887798743"/>
                  </a:ext>
                </a:extLst>
              </a:tr>
              <a:tr h="258871">
                <a:tc vMerge="1">
                  <a:txBody>
                    <a:bodyPr/>
                    <a:lstStyle/>
                    <a:p>
                      <a:endParaRPr lang="en-GB"/>
                    </a:p>
                  </a:txBody>
                  <a:tcPr/>
                </a:tc>
                <a:tc>
                  <a:txBody>
                    <a:bodyPr/>
                    <a:lstStyle/>
                    <a:p>
                      <a:pPr algn="ctr" fontAlgn="ctr">
                        <a:lnSpc>
                          <a:spcPct val="107000"/>
                        </a:lnSpc>
                        <a:spcAft>
                          <a:spcPts val="0"/>
                        </a:spcAft>
                      </a:pPr>
                      <a:r>
                        <a:rPr lang="en-US" sz="1100" b="0" kern="1200">
                          <a:solidFill>
                            <a:schemeClr val="tx2">
                              <a:lumMod val="10000"/>
                            </a:schemeClr>
                          </a:solidFill>
                          <a:effectLst/>
                        </a:rPr>
                        <a:t>2004 to 2013</a:t>
                      </a:r>
                      <a:endParaRPr lang="en-GB" sz="1100" b="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US" sz="1100">
                          <a:solidFill>
                            <a:schemeClr val="tx2">
                              <a:lumMod val="10000"/>
                            </a:schemeClr>
                          </a:solidFill>
                          <a:effectLst/>
                        </a:rPr>
                        <a:t>PISA 2003</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US" sz="1100">
                          <a:solidFill>
                            <a:schemeClr val="tx2">
                              <a:lumMod val="10000"/>
                            </a:schemeClr>
                          </a:solidFill>
                          <a:effectLst/>
                        </a:rPr>
                        <a:t>15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vMerge="1">
                  <a:txBody>
                    <a:bodyPr/>
                    <a:lstStyle/>
                    <a:p>
                      <a:endParaRPr lang="en-GB"/>
                    </a:p>
                  </a:txBody>
                  <a:tcPr/>
                </a:tc>
                <a:tc>
                  <a:txBody>
                    <a:bodyPr/>
                    <a:lstStyle/>
                    <a:p>
                      <a:pPr algn="l">
                        <a:lnSpc>
                          <a:spcPct val="107000"/>
                        </a:lnSpc>
                        <a:spcAft>
                          <a:spcPts val="0"/>
                        </a:spcAft>
                      </a:pPr>
                      <a:r>
                        <a:rPr lang="en-US" sz="1100">
                          <a:solidFill>
                            <a:schemeClr val="tx2">
                              <a:lumMod val="10000"/>
                            </a:schemeClr>
                          </a:solidFill>
                          <a:effectLst/>
                        </a:rPr>
                        <a:t>25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n-US" sz="1100">
                          <a:solidFill>
                            <a:schemeClr val="tx2">
                              <a:lumMod val="10000"/>
                            </a:schemeClr>
                          </a:solidFill>
                          <a:effectLst/>
                        </a:rPr>
                        <a:t>3741</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9057772"/>
                  </a:ext>
                </a:extLst>
              </a:tr>
              <a:tr h="452596">
                <a:tc>
                  <a:txBody>
                    <a:bodyPr/>
                    <a:lstStyle/>
                    <a:p>
                      <a:pPr algn="l">
                        <a:lnSpc>
                          <a:spcPct val="107000"/>
                        </a:lnSpc>
                        <a:spcAft>
                          <a:spcPts val="0"/>
                        </a:spcAft>
                      </a:pPr>
                      <a:r>
                        <a:rPr lang="en-US" sz="1100" b="1" dirty="0">
                          <a:solidFill>
                            <a:schemeClr val="tx2">
                              <a:lumMod val="10000"/>
                            </a:schemeClr>
                          </a:solidFill>
                          <a:effectLst/>
                        </a:rPr>
                        <a:t>Canada</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lnSpc>
                          <a:spcPct val="107000"/>
                        </a:lnSpc>
                        <a:spcAft>
                          <a:spcPts val="0"/>
                        </a:spcAft>
                      </a:pPr>
                      <a:r>
                        <a:rPr lang="en-US" sz="1100" b="0" kern="1200" dirty="0">
                          <a:solidFill>
                            <a:schemeClr val="tx2">
                              <a:lumMod val="10000"/>
                            </a:schemeClr>
                          </a:solidFill>
                          <a:effectLst/>
                        </a:rPr>
                        <a:t>2002 to 2010</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07000"/>
                        </a:lnSpc>
                        <a:spcAft>
                          <a:spcPts val="0"/>
                        </a:spcAft>
                      </a:pPr>
                      <a:r>
                        <a:rPr lang="en-US" sz="1100" b="0" dirty="0">
                          <a:solidFill>
                            <a:schemeClr val="tx2">
                              <a:lumMod val="10000"/>
                            </a:schemeClr>
                          </a:solidFill>
                          <a:effectLst/>
                        </a:rPr>
                        <a:t>YITS &amp; PISA 2000</a:t>
                      </a:r>
                      <a:endParaRPr lang="en-GB" sz="1100" b="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07000"/>
                        </a:lnSpc>
                        <a:spcAft>
                          <a:spcPts val="0"/>
                        </a:spcAft>
                      </a:pPr>
                      <a:r>
                        <a:rPr lang="en-US" sz="1100" b="0" dirty="0">
                          <a:solidFill>
                            <a:schemeClr val="tx2">
                              <a:lumMod val="10000"/>
                            </a:schemeClr>
                          </a:solidFill>
                          <a:effectLst/>
                        </a:rPr>
                        <a:t>15</a:t>
                      </a:r>
                      <a:endParaRPr lang="en-GB" sz="1100" b="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07000"/>
                        </a:lnSpc>
                        <a:spcAft>
                          <a:spcPts val="0"/>
                        </a:spcAft>
                      </a:pPr>
                      <a:r>
                        <a:rPr lang="en-US" sz="1100" b="0" dirty="0">
                          <a:solidFill>
                            <a:schemeClr val="tx2">
                              <a:lumMod val="10000"/>
                            </a:schemeClr>
                          </a:solidFill>
                          <a:effectLst/>
                        </a:rPr>
                        <a:t>Youth in Transition Survey-Reading Cohort (YITS) &amp; The T1 Family File (T1FF)</a:t>
                      </a:r>
                      <a:endParaRPr lang="en-GB" sz="1100" b="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07000"/>
                        </a:lnSpc>
                        <a:spcAft>
                          <a:spcPts val="0"/>
                        </a:spcAft>
                      </a:pPr>
                      <a:r>
                        <a:rPr lang="en-US" sz="1100" b="0">
                          <a:solidFill>
                            <a:schemeClr val="tx2">
                              <a:lumMod val="10000"/>
                            </a:schemeClr>
                          </a:solidFill>
                          <a:effectLst/>
                        </a:rPr>
                        <a:t>25, 29-30</a:t>
                      </a:r>
                      <a:endParaRPr lang="en-GB" sz="1100" b="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lnSpc>
                          <a:spcPct val="107000"/>
                        </a:lnSpc>
                        <a:spcAft>
                          <a:spcPts val="0"/>
                        </a:spcAft>
                      </a:pPr>
                      <a:r>
                        <a:rPr lang="en-US" sz="1100" b="0" dirty="0">
                          <a:solidFill>
                            <a:schemeClr val="tx2">
                              <a:lumMod val="10000"/>
                            </a:schemeClr>
                          </a:solidFill>
                          <a:effectLst/>
                        </a:rPr>
                        <a:t>10927</a:t>
                      </a:r>
                      <a:endParaRPr lang="en-GB" sz="1100" b="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828839161"/>
                  </a:ext>
                </a:extLst>
              </a:tr>
              <a:tr h="968624">
                <a:tc>
                  <a:txBody>
                    <a:bodyPr/>
                    <a:lstStyle/>
                    <a:p>
                      <a:pPr algn="l">
                        <a:lnSpc>
                          <a:spcPct val="107000"/>
                        </a:lnSpc>
                        <a:spcAft>
                          <a:spcPts val="0"/>
                        </a:spcAft>
                      </a:pPr>
                      <a:r>
                        <a:rPr lang="en-US" sz="1100" b="1" dirty="0">
                          <a:solidFill>
                            <a:schemeClr val="tx2">
                              <a:lumMod val="10000"/>
                            </a:schemeClr>
                          </a:solidFill>
                          <a:effectLst/>
                        </a:rPr>
                        <a:t>China</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tcPr>
                </a:tc>
                <a:tc>
                  <a:txBody>
                    <a:bodyPr/>
                    <a:lstStyle/>
                    <a:p>
                      <a:pPr algn="ctr" fontAlgn="ctr">
                        <a:lnSpc>
                          <a:spcPct val="107000"/>
                        </a:lnSpc>
                        <a:spcAft>
                          <a:spcPts val="0"/>
                        </a:spcAft>
                      </a:pPr>
                      <a:r>
                        <a:rPr lang="en-US" sz="1100" b="0" kern="1200" dirty="0">
                          <a:solidFill>
                            <a:schemeClr val="tx2">
                              <a:lumMod val="10000"/>
                            </a:schemeClr>
                          </a:solidFill>
                          <a:effectLst/>
                        </a:rPr>
                        <a:t>2012 to 2018</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lnSpc>
                          <a:spcPct val="107000"/>
                        </a:lnSpc>
                        <a:spcAft>
                          <a:spcPts val="0"/>
                        </a:spcAft>
                      </a:pPr>
                      <a:r>
                        <a:rPr lang="en-US" sz="1100" dirty="0">
                          <a:solidFill>
                            <a:schemeClr val="tx2">
                              <a:lumMod val="10000"/>
                            </a:schemeClr>
                          </a:solidFill>
                          <a:effectLst/>
                        </a:rPr>
                        <a:t>CFPS 2010 (in 'Thinking about the future'); </a:t>
                      </a:r>
                      <a:r>
                        <a:rPr lang="en-US" sz="1100" dirty="0" smtClean="0">
                          <a:solidFill>
                            <a:schemeClr val="tx2">
                              <a:lumMod val="10000"/>
                            </a:schemeClr>
                          </a:solidFill>
                          <a:effectLst/>
                        </a:rPr>
                        <a:t>CFPS </a:t>
                      </a:r>
                      <a:r>
                        <a:rPr lang="en-US" sz="1100" dirty="0">
                          <a:solidFill>
                            <a:schemeClr val="tx2">
                              <a:lumMod val="10000"/>
                            </a:schemeClr>
                          </a:solidFill>
                          <a:effectLst/>
                        </a:rPr>
                        <a:t>2014 (in 'Experiencing' the future)</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lnSpc>
                          <a:spcPct val="107000"/>
                        </a:lnSpc>
                        <a:spcAft>
                          <a:spcPts val="0"/>
                        </a:spcAft>
                      </a:pPr>
                      <a:r>
                        <a:rPr lang="en-US" sz="1100" dirty="0">
                          <a:solidFill>
                            <a:schemeClr val="tx2">
                              <a:lumMod val="10000"/>
                            </a:schemeClr>
                          </a:solidFill>
                          <a:effectLst/>
                        </a:rPr>
                        <a:t>10 to 15 (Thinking); </a:t>
                      </a:r>
                      <a:endParaRPr lang="en-GB" sz="1100" dirty="0">
                        <a:solidFill>
                          <a:schemeClr val="tx2">
                            <a:lumMod val="10000"/>
                          </a:schemeClr>
                        </a:solidFill>
                        <a:effectLst/>
                      </a:endParaRPr>
                    </a:p>
                    <a:p>
                      <a:pPr algn="l">
                        <a:lnSpc>
                          <a:spcPct val="107000"/>
                        </a:lnSpc>
                        <a:spcAft>
                          <a:spcPts val="0"/>
                        </a:spcAft>
                      </a:pPr>
                      <a:r>
                        <a:rPr lang="en-US" sz="1100" dirty="0" smtClean="0">
                          <a:solidFill>
                            <a:schemeClr val="tx2">
                              <a:lumMod val="10000"/>
                            </a:schemeClr>
                          </a:solidFill>
                          <a:effectLst/>
                        </a:rPr>
                        <a:t>14 </a:t>
                      </a:r>
                      <a:r>
                        <a:rPr lang="en-US" sz="1100" dirty="0">
                          <a:solidFill>
                            <a:schemeClr val="tx2">
                              <a:lumMod val="10000"/>
                            </a:schemeClr>
                          </a:solidFill>
                          <a:effectLst/>
                        </a:rPr>
                        <a:t>to 18 (Experiencing)</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l">
                        <a:lnSpc>
                          <a:spcPct val="107000"/>
                        </a:lnSpc>
                        <a:spcAft>
                          <a:spcPts val="0"/>
                        </a:spcAft>
                      </a:pPr>
                      <a:r>
                        <a:rPr lang="en-US" sz="1100" dirty="0">
                          <a:solidFill>
                            <a:schemeClr val="tx2">
                              <a:lumMod val="10000"/>
                            </a:schemeClr>
                          </a:solidFill>
                          <a:effectLst/>
                        </a:rPr>
                        <a:t>China (People’s Republic of) Family Panel Studies (CFPS)</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tcPr>
                </a:tc>
                <a:tc>
                  <a:txBody>
                    <a:bodyPr/>
                    <a:lstStyle/>
                    <a:p>
                      <a:pPr algn="l">
                        <a:lnSpc>
                          <a:spcPct val="107000"/>
                        </a:lnSpc>
                        <a:spcAft>
                          <a:spcPts val="0"/>
                        </a:spcAft>
                      </a:pPr>
                      <a:r>
                        <a:rPr lang="en-US" sz="1100" dirty="0">
                          <a:solidFill>
                            <a:schemeClr val="tx2">
                              <a:lumMod val="10000"/>
                            </a:schemeClr>
                          </a:solidFill>
                          <a:effectLst/>
                        </a:rPr>
                        <a:t>18-23 (Thinking); </a:t>
                      </a:r>
                      <a:endParaRPr lang="en-GB" sz="1100" dirty="0">
                        <a:solidFill>
                          <a:schemeClr val="tx2">
                            <a:lumMod val="10000"/>
                          </a:schemeClr>
                        </a:solidFill>
                        <a:effectLst/>
                      </a:endParaRPr>
                    </a:p>
                    <a:p>
                      <a:pPr algn="l">
                        <a:lnSpc>
                          <a:spcPct val="107000"/>
                        </a:lnSpc>
                        <a:spcAft>
                          <a:spcPts val="0"/>
                        </a:spcAft>
                      </a:pPr>
                      <a:r>
                        <a:rPr lang="en-US" sz="1100" dirty="0" smtClean="0">
                          <a:solidFill>
                            <a:schemeClr val="tx2">
                              <a:lumMod val="10000"/>
                            </a:schemeClr>
                          </a:solidFill>
                          <a:effectLst/>
                        </a:rPr>
                        <a:t>18-22 </a:t>
                      </a:r>
                      <a:r>
                        <a:rPr lang="en-US" sz="1100" dirty="0">
                          <a:solidFill>
                            <a:schemeClr val="tx2">
                              <a:lumMod val="10000"/>
                            </a:schemeClr>
                          </a:solidFill>
                          <a:effectLst/>
                        </a:rPr>
                        <a:t>(Experiencing) </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tcPr>
                </a:tc>
                <a:tc>
                  <a:txBody>
                    <a:bodyPr/>
                    <a:lstStyle/>
                    <a:p>
                      <a:pPr algn="l">
                        <a:lnSpc>
                          <a:spcPct val="107000"/>
                        </a:lnSpc>
                        <a:spcAft>
                          <a:spcPts val="0"/>
                        </a:spcAft>
                      </a:pPr>
                      <a:r>
                        <a:rPr lang="en-US" sz="1100" dirty="0">
                          <a:solidFill>
                            <a:schemeClr val="tx2">
                              <a:lumMod val="10000"/>
                            </a:schemeClr>
                          </a:solidFill>
                          <a:effectLst/>
                        </a:rPr>
                        <a:t>2078 (Thinking); </a:t>
                      </a:r>
                      <a:endParaRPr lang="en-GB" sz="1100" dirty="0">
                        <a:solidFill>
                          <a:schemeClr val="tx2">
                            <a:lumMod val="10000"/>
                          </a:schemeClr>
                        </a:solidFill>
                        <a:effectLst/>
                      </a:endParaRPr>
                    </a:p>
                    <a:p>
                      <a:pPr algn="l">
                        <a:lnSpc>
                          <a:spcPct val="107000"/>
                        </a:lnSpc>
                        <a:spcAft>
                          <a:spcPts val="0"/>
                        </a:spcAft>
                      </a:pPr>
                      <a:r>
                        <a:rPr lang="en-US" sz="1100" b="1" dirty="0" smtClean="0">
                          <a:solidFill>
                            <a:schemeClr val="tx2">
                              <a:lumMod val="10000"/>
                            </a:schemeClr>
                          </a:solidFill>
                          <a:effectLst/>
                        </a:rPr>
                        <a:t>1210 </a:t>
                      </a:r>
                      <a:r>
                        <a:rPr lang="en-US" sz="1100" dirty="0">
                          <a:solidFill>
                            <a:schemeClr val="tx2">
                              <a:lumMod val="10000"/>
                            </a:schemeClr>
                          </a:solidFill>
                          <a:effectLst/>
                        </a:rPr>
                        <a:t>(Experiencing)</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07162298"/>
                  </a:ext>
                </a:extLst>
              </a:tr>
              <a:tr h="452596">
                <a:tc>
                  <a:txBody>
                    <a:bodyPr/>
                    <a:lstStyle/>
                    <a:p>
                      <a:pPr algn="l">
                        <a:lnSpc>
                          <a:spcPct val="107000"/>
                        </a:lnSpc>
                        <a:spcAft>
                          <a:spcPts val="0"/>
                        </a:spcAft>
                      </a:pPr>
                      <a:r>
                        <a:rPr lang="en-US" sz="1100" b="1" dirty="0">
                          <a:solidFill>
                            <a:schemeClr val="tx2">
                              <a:lumMod val="10000"/>
                            </a:schemeClr>
                          </a:solidFill>
                          <a:effectLst/>
                        </a:rPr>
                        <a:t>Denmark</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dirty="0">
                          <a:solidFill>
                            <a:schemeClr val="tx2">
                              <a:lumMod val="10000"/>
                            </a:schemeClr>
                          </a:solidFill>
                          <a:effectLst/>
                        </a:rPr>
                        <a:t>2011 to 2012</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PISA 2000</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15</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GB" sz="1100">
                          <a:solidFill>
                            <a:schemeClr val="tx2">
                              <a:lumMod val="10000"/>
                            </a:schemeClr>
                          </a:solidFill>
                          <a:effectLst/>
                        </a:rPr>
                        <a:t>OECD Programme for the International Assessment of Adult Competencies [PIAAC]</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26/27</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b="0" dirty="0">
                          <a:solidFill>
                            <a:schemeClr val="tx2">
                              <a:lumMod val="10000"/>
                            </a:schemeClr>
                          </a:solidFill>
                          <a:effectLst/>
                        </a:rPr>
                        <a:t>1881</a:t>
                      </a:r>
                      <a:endParaRPr lang="en-GB" sz="1100" b="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57224843"/>
                  </a:ext>
                </a:extLst>
              </a:tr>
              <a:tr h="387449">
                <a:tc>
                  <a:txBody>
                    <a:bodyPr/>
                    <a:lstStyle/>
                    <a:p>
                      <a:pPr algn="l">
                        <a:lnSpc>
                          <a:spcPct val="107000"/>
                        </a:lnSpc>
                        <a:spcAft>
                          <a:spcPts val="0"/>
                        </a:spcAft>
                      </a:pPr>
                      <a:r>
                        <a:rPr lang="en-US" sz="1100" b="1" dirty="0">
                          <a:solidFill>
                            <a:schemeClr val="tx2">
                              <a:lumMod val="10000"/>
                            </a:schemeClr>
                          </a:solidFill>
                          <a:effectLst/>
                        </a:rPr>
                        <a:t>Germany</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dirty="0">
                          <a:solidFill>
                            <a:schemeClr val="tx2">
                              <a:lumMod val="10000"/>
                            </a:schemeClr>
                          </a:solidFill>
                          <a:effectLst/>
                        </a:rPr>
                        <a:t>2010 to 2018</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NEPS Starting Cohort 4 2010-2011</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14 to 16</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The National Educational Panel Study (NEPS)</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23-25</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a:solidFill>
                            <a:schemeClr val="tx2">
                              <a:lumMod val="10000"/>
                            </a:schemeClr>
                          </a:solidFill>
                          <a:effectLst/>
                        </a:rPr>
                        <a:t>5589</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4158164638"/>
                  </a:ext>
                </a:extLst>
              </a:tr>
              <a:tr h="437468">
                <a:tc>
                  <a:txBody>
                    <a:bodyPr/>
                    <a:lstStyle/>
                    <a:p>
                      <a:pPr algn="l">
                        <a:lnSpc>
                          <a:spcPct val="107000"/>
                        </a:lnSpc>
                        <a:spcAft>
                          <a:spcPts val="0"/>
                        </a:spcAft>
                      </a:pPr>
                      <a:r>
                        <a:rPr lang="en-US" sz="1100" b="1" dirty="0">
                          <a:solidFill>
                            <a:schemeClr val="tx2">
                              <a:lumMod val="10000"/>
                            </a:schemeClr>
                          </a:solidFill>
                          <a:effectLst/>
                        </a:rPr>
                        <a:t>Korea</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a:solidFill>
                            <a:schemeClr val="tx2">
                              <a:lumMod val="10000"/>
                            </a:schemeClr>
                          </a:solidFill>
                          <a:effectLst/>
                        </a:rPr>
                        <a:t>2006 to 2018</a:t>
                      </a:r>
                      <a:endParaRPr lang="en-GB" sz="1100" b="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KELS 2006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14/15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Korean Education Longitudinal Study 2005 (KELS2005) </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25/26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a:solidFill>
                            <a:schemeClr val="tx2">
                              <a:lumMod val="10000"/>
                            </a:schemeClr>
                          </a:solidFill>
                          <a:effectLst/>
                        </a:rPr>
                        <a:t>3720</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982946739"/>
                  </a:ext>
                </a:extLst>
              </a:tr>
              <a:tr h="387449">
                <a:tc>
                  <a:txBody>
                    <a:bodyPr/>
                    <a:lstStyle/>
                    <a:p>
                      <a:pPr algn="l">
                        <a:lnSpc>
                          <a:spcPct val="107000"/>
                        </a:lnSpc>
                        <a:spcAft>
                          <a:spcPts val="0"/>
                        </a:spcAft>
                      </a:pPr>
                      <a:r>
                        <a:rPr lang="en-US" sz="1100" b="1" dirty="0">
                          <a:solidFill>
                            <a:schemeClr val="tx2">
                              <a:lumMod val="10000"/>
                            </a:schemeClr>
                          </a:solidFill>
                          <a:effectLst/>
                        </a:rPr>
                        <a:t>Switzerland</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a:solidFill>
                            <a:schemeClr val="tx2">
                              <a:lumMod val="10000"/>
                            </a:schemeClr>
                          </a:solidFill>
                          <a:effectLst/>
                        </a:rPr>
                        <a:t>2001 to 2007, 2010, 2014</a:t>
                      </a:r>
                      <a:endParaRPr lang="en-GB" sz="1100" b="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PISA 2000</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GB" sz="1100" dirty="0">
                          <a:solidFill>
                            <a:schemeClr val="tx2">
                              <a:lumMod val="10000"/>
                            </a:schemeClr>
                          </a:solidFill>
                          <a:effectLst/>
                        </a:rPr>
                        <a:t>Transitions from Education to Employment (TREE 1)</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25</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a:solidFill>
                            <a:schemeClr val="tx2">
                              <a:lumMod val="10000"/>
                            </a:schemeClr>
                          </a:solidFill>
                          <a:effectLst/>
                        </a:rPr>
                        <a:t>3423</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2653565884"/>
                  </a:ext>
                </a:extLst>
              </a:tr>
              <a:tr h="289329">
                <a:tc rowSpan="2">
                  <a:txBody>
                    <a:bodyPr/>
                    <a:lstStyle/>
                    <a:p>
                      <a:pPr algn="l">
                        <a:lnSpc>
                          <a:spcPct val="107000"/>
                        </a:lnSpc>
                        <a:spcAft>
                          <a:spcPts val="0"/>
                        </a:spcAft>
                      </a:pPr>
                      <a:r>
                        <a:rPr lang="en-US" sz="1100" b="1" dirty="0">
                          <a:solidFill>
                            <a:schemeClr val="tx2">
                              <a:lumMod val="10000"/>
                            </a:schemeClr>
                          </a:solidFill>
                          <a:effectLst/>
                        </a:rPr>
                        <a:t>United Kingdom</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i="0" kern="1200" dirty="0">
                          <a:solidFill>
                            <a:schemeClr val="tx2">
                              <a:lumMod val="10000"/>
                            </a:schemeClr>
                          </a:solidFill>
                          <a:effectLst/>
                        </a:rPr>
                        <a:t>1996, 2004</a:t>
                      </a:r>
                      <a:endParaRPr lang="en-GB" sz="1100" b="0" i="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BCS70 - 1986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16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British Cohort Study (BCS70)</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smtClean="0">
                          <a:solidFill>
                            <a:schemeClr val="tx2">
                              <a:lumMod val="10000"/>
                            </a:schemeClr>
                          </a:solidFill>
                          <a:effectLst/>
                        </a:rPr>
                        <a:t>26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 </a:t>
                      </a:r>
                      <a:r>
                        <a:rPr lang="en-US" sz="1100" dirty="0" smtClean="0">
                          <a:solidFill>
                            <a:schemeClr val="tx2">
                              <a:lumMod val="10000"/>
                            </a:schemeClr>
                          </a:solidFill>
                          <a:effectLst/>
                        </a:rPr>
                        <a:t>4547</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1353283086"/>
                  </a:ext>
                </a:extLst>
              </a:tr>
              <a:tr h="387449">
                <a:tc vMerge="1">
                  <a:txBody>
                    <a:bodyPr/>
                    <a:lstStyle/>
                    <a:p>
                      <a:endParaRPr lang="en-GB"/>
                    </a:p>
                  </a:txBody>
                  <a:tcPr/>
                </a:tc>
                <a:tc>
                  <a:txBody>
                    <a:bodyPr/>
                    <a:lstStyle/>
                    <a:p>
                      <a:pPr algn="ctr" fontAlgn="ctr">
                        <a:lnSpc>
                          <a:spcPct val="107000"/>
                        </a:lnSpc>
                        <a:spcAft>
                          <a:spcPts val="0"/>
                        </a:spcAft>
                      </a:pPr>
                      <a:r>
                        <a:rPr lang="en-US" sz="1100" b="0" kern="1200" dirty="0">
                          <a:solidFill>
                            <a:schemeClr val="tx2">
                              <a:lumMod val="10000"/>
                            </a:schemeClr>
                          </a:solidFill>
                          <a:effectLst/>
                        </a:rPr>
                        <a:t>2005, 2006, 2007, 2015-16</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LSYPE 2004 (February)</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14</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dirty="0">
                          <a:solidFill>
                            <a:schemeClr val="tx2">
                              <a:lumMod val="10000"/>
                            </a:schemeClr>
                          </a:solidFill>
                          <a:effectLst/>
                        </a:rPr>
                        <a:t>Longitudinal Study of Young People in England (LSYPE)</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25-26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7707</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2132002268"/>
                  </a:ext>
                </a:extLst>
              </a:tr>
              <a:tr h="312928">
                <a:tc rowSpan="2">
                  <a:txBody>
                    <a:bodyPr/>
                    <a:lstStyle/>
                    <a:p>
                      <a:pPr algn="l">
                        <a:lnSpc>
                          <a:spcPct val="107000"/>
                        </a:lnSpc>
                        <a:spcAft>
                          <a:spcPts val="0"/>
                        </a:spcAft>
                      </a:pPr>
                      <a:r>
                        <a:rPr lang="en-US" sz="1100" b="1" dirty="0">
                          <a:solidFill>
                            <a:schemeClr val="tx2">
                              <a:lumMod val="10000"/>
                            </a:schemeClr>
                          </a:solidFill>
                          <a:effectLst/>
                        </a:rPr>
                        <a:t>United States</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dirty="0">
                          <a:solidFill>
                            <a:schemeClr val="tx2">
                              <a:lumMod val="10000"/>
                            </a:schemeClr>
                          </a:solidFill>
                          <a:effectLst/>
                        </a:rPr>
                        <a:t>1997 to 2011</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NLSY79 - 1997</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12  to 16</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National Longitudinal Survey of Youth 1997 (NLSY97)</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25-29</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5466</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1079335063"/>
                  </a:ext>
                </a:extLst>
              </a:tr>
              <a:tr h="312928">
                <a:tc vMerge="1">
                  <a:txBody>
                    <a:bodyPr/>
                    <a:lstStyle/>
                    <a:p>
                      <a:endParaRPr lang="en-GB"/>
                    </a:p>
                  </a:txBody>
                  <a:tcPr/>
                </a:tc>
                <a:tc>
                  <a:txBody>
                    <a:bodyPr/>
                    <a:lstStyle/>
                    <a:p>
                      <a:pPr algn="ctr" fontAlgn="ctr">
                        <a:lnSpc>
                          <a:spcPct val="107000"/>
                        </a:lnSpc>
                        <a:spcAft>
                          <a:spcPts val="0"/>
                        </a:spcAft>
                      </a:pPr>
                      <a:r>
                        <a:rPr lang="en-US" sz="1100" b="0" kern="1200">
                          <a:solidFill>
                            <a:schemeClr val="tx2">
                              <a:lumMod val="10000"/>
                            </a:schemeClr>
                          </a:solidFill>
                          <a:effectLst/>
                        </a:rPr>
                        <a:t>2004, 2006, 2012</a:t>
                      </a:r>
                      <a:endParaRPr lang="en-GB" sz="1100" b="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ELS - 2002</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The Educational Longitudinal Study (ELS)</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25</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b="1" dirty="0">
                          <a:solidFill>
                            <a:schemeClr val="tx2">
                              <a:lumMod val="10000"/>
                            </a:schemeClr>
                          </a:solidFill>
                          <a:effectLst/>
                        </a:rPr>
                        <a:t>13250</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1699386338"/>
                  </a:ext>
                </a:extLst>
              </a:tr>
              <a:tr h="312928">
                <a:tc>
                  <a:txBody>
                    <a:bodyPr/>
                    <a:lstStyle/>
                    <a:p>
                      <a:pPr algn="l">
                        <a:lnSpc>
                          <a:spcPct val="107000"/>
                        </a:lnSpc>
                        <a:spcAft>
                          <a:spcPts val="0"/>
                        </a:spcAft>
                      </a:pPr>
                      <a:r>
                        <a:rPr lang="en-US" sz="1100" b="1" dirty="0">
                          <a:solidFill>
                            <a:schemeClr val="tx2">
                              <a:lumMod val="10000"/>
                            </a:schemeClr>
                          </a:solidFill>
                          <a:effectLst/>
                        </a:rPr>
                        <a:t>Uruguay</a:t>
                      </a:r>
                      <a:endParaRPr lang="en-GB" sz="1100" b="1"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ctr" fontAlgn="ctr">
                        <a:lnSpc>
                          <a:spcPct val="107000"/>
                        </a:lnSpc>
                        <a:spcAft>
                          <a:spcPts val="0"/>
                        </a:spcAft>
                      </a:pPr>
                      <a:r>
                        <a:rPr lang="en-US" sz="1100" b="0" kern="1200" dirty="0">
                          <a:solidFill>
                            <a:schemeClr val="tx2">
                              <a:lumMod val="10000"/>
                            </a:schemeClr>
                          </a:solidFill>
                          <a:effectLst/>
                        </a:rPr>
                        <a:t>2007, 2012</a:t>
                      </a:r>
                      <a:endParaRPr lang="en-GB" sz="1100" b="0" dirty="0">
                        <a:solidFill>
                          <a:schemeClr val="tx2">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PISA 2003</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15-16</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l">
                        <a:lnSpc>
                          <a:spcPct val="107000"/>
                        </a:lnSpc>
                        <a:spcAft>
                          <a:spcPts val="0"/>
                        </a:spcAft>
                      </a:pPr>
                      <a:r>
                        <a:rPr lang="en-US" sz="1100">
                          <a:solidFill>
                            <a:schemeClr val="tx2">
                              <a:lumMod val="10000"/>
                            </a:schemeClr>
                          </a:solidFill>
                          <a:effectLst/>
                        </a:rPr>
                        <a:t>Uruguayan Longitudinal Study (PIS03-UYLS) </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a:solidFill>
                            <a:schemeClr val="tx2">
                              <a:lumMod val="10000"/>
                            </a:schemeClr>
                          </a:solidFill>
                          <a:effectLst/>
                        </a:rPr>
                        <a:t>24-25</a:t>
                      </a:r>
                      <a:endParaRPr lang="en-GB" sz="110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tc>
                  <a:txBody>
                    <a:bodyPr/>
                    <a:lstStyle/>
                    <a:p>
                      <a:pPr algn="l">
                        <a:lnSpc>
                          <a:spcPct val="107000"/>
                        </a:lnSpc>
                        <a:spcAft>
                          <a:spcPts val="0"/>
                        </a:spcAft>
                      </a:pPr>
                      <a:r>
                        <a:rPr lang="en-US" sz="1100" dirty="0">
                          <a:solidFill>
                            <a:schemeClr val="tx2">
                              <a:lumMod val="10000"/>
                            </a:schemeClr>
                          </a:solidFill>
                          <a:effectLst/>
                        </a:rPr>
                        <a:t>2451</a:t>
                      </a:r>
                      <a:endParaRPr lang="en-GB" sz="1100" dirty="0">
                        <a:solidFill>
                          <a:schemeClr val="tx2">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27" marR="17563" marT="7254" marB="53071" anchor="ctr"/>
                </a:tc>
                <a:extLst>
                  <a:ext uri="{0D108BD9-81ED-4DB2-BD59-A6C34878D82A}">
                    <a16:rowId xmlns:a16="http://schemas.microsoft.com/office/drawing/2014/main" val="2792690585"/>
                  </a:ext>
                </a:extLst>
              </a:tr>
            </a:tbl>
          </a:graphicData>
        </a:graphic>
      </p:graphicFrame>
    </p:spTree>
    <p:extLst>
      <p:ext uri="{BB962C8B-B14F-4D97-AF65-F5344CB8AC3E}">
        <p14:creationId xmlns:p14="http://schemas.microsoft.com/office/powerpoint/2010/main" val="36572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t>
            </a:r>
            <a:r>
              <a:rPr lang="en-GB" dirty="0" smtClean="0"/>
              <a:t>ongitudinal data: some limitations</a:t>
            </a:r>
            <a:endParaRPr lang="en-GB" dirty="0"/>
          </a:p>
        </p:txBody>
      </p:sp>
      <p:sp>
        <p:nvSpPr>
          <p:cNvPr id="3" name="Content Placeholder 2"/>
          <p:cNvSpPr>
            <a:spLocks noGrp="1"/>
          </p:cNvSpPr>
          <p:nvPr>
            <p:ph idx="1"/>
          </p:nvPr>
        </p:nvSpPr>
        <p:spPr/>
        <p:txBody>
          <a:bodyPr>
            <a:noAutofit/>
          </a:bodyPr>
          <a:lstStyle/>
          <a:p>
            <a:pPr>
              <a:buFont typeface="Courier New" panose="02070309020205020404" pitchFamily="49" charset="0"/>
              <a:buChar char="o"/>
            </a:pPr>
            <a:r>
              <a:rPr lang="en-GB" sz="2500" dirty="0" smtClean="0"/>
              <a:t>Not every country has longitudinal data</a:t>
            </a:r>
          </a:p>
          <a:p>
            <a:pPr>
              <a:buFont typeface="Courier New" panose="02070309020205020404" pitchFamily="49" charset="0"/>
              <a:buChar char="o"/>
            </a:pPr>
            <a:r>
              <a:rPr lang="en-GB" sz="2500" dirty="0" smtClean="0"/>
              <a:t>Data </a:t>
            </a:r>
            <a:r>
              <a:rPr lang="en-GB" sz="2500" dirty="0"/>
              <a:t>is necessarily </a:t>
            </a:r>
            <a:r>
              <a:rPr lang="en-GB" sz="2500" dirty="0" smtClean="0"/>
              <a:t>old – BCS kids are my age!</a:t>
            </a:r>
            <a:endParaRPr lang="en-GB" sz="2500" dirty="0"/>
          </a:p>
          <a:p>
            <a:pPr>
              <a:buFont typeface="Courier New" panose="02070309020205020404" pitchFamily="49" charset="0"/>
              <a:buChar char="o"/>
            </a:pPr>
            <a:r>
              <a:rPr lang="en-GB" sz="2500" dirty="0" smtClean="0"/>
              <a:t>We can’t ask new questions – we have to rely on what the research teams decided and this can cause frustrations!</a:t>
            </a:r>
          </a:p>
          <a:p>
            <a:pPr>
              <a:buFont typeface="Courier New" panose="02070309020205020404" pitchFamily="49" charset="0"/>
              <a:buChar char="o"/>
            </a:pPr>
            <a:r>
              <a:rPr lang="en-GB" sz="2500" dirty="0" smtClean="0"/>
              <a:t>When comparing them, you have to focus on what is most comparable</a:t>
            </a:r>
          </a:p>
          <a:p>
            <a:pPr>
              <a:buFont typeface="Courier New" panose="02070309020205020404" pitchFamily="49" charset="0"/>
              <a:buChar char="o"/>
            </a:pPr>
            <a:r>
              <a:rPr lang="en-GB" sz="2500" dirty="0"/>
              <a:t>Sample sizes fall over time sometimes causing problems</a:t>
            </a:r>
          </a:p>
          <a:p>
            <a:pPr>
              <a:buFont typeface="Courier New" panose="02070309020205020404" pitchFamily="49" charset="0"/>
              <a:buChar char="o"/>
            </a:pPr>
            <a:r>
              <a:rPr lang="en-GB" sz="2500" dirty="0" smtClean="0"/>
              <a:t>Because they are complicated, many of the datasets we looked at were </a:t>
            </a:r>
            <a:r>
              <a:rPr lang="en-GB" sz="2500" dirty="0"/>
              <a:t>analysed by different experts using different methodological </a:t>
            </a:r>
            <a:r>
              <a:rPr lang="en-GB" sz="2500" dirty="0" smtClean="0"/>
              <a:t>approaches</a:t>
            </a:r>
          </a:p>
        </p:txBody>
      </p:sp>
    </p:spTree>
    <p:extLst>
      <p:ext uri="{BB962C8B-B14F-4D97-AF65-F5344CB8AC3E}">
        <p14:creationId xmlns:p14="http://schemas.microsoft.com/office/powerpoint/2010/main" val="412333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published our results in three OECD papers</a:t>
            </a:r>
            <a:endParaRPr lang="en-GB" dirty="0"/>
          </a:p>
        </p:txBody>
      </p:sp>
      <p:sp>
        <p:nvSpPr>
          <p:cNvPr id="3" name="Content Placeholder 2"/>
          <p:cNvSpPr>
            <a:spLocks noGrp="1"/>
          </p:cNvSpPr>
          <p:nvPr>
            <p:ph idx="1"/>
          </p:nvPr>
        </p:nvSpPr>
        <p:spPr/>
        <p:txBody>
          <a:bodyPr>
            <a:normAutofit fontScale="92500" lnSpcReduction="20000"/>
          </a:bodyPr>
          <a:lstStyle/>
          <a:p>
            <a:pPr>
              <a:buFont typeface="Courier New" panose="02070309020205020404" pitchFamily="49" charset="0"/>
              <a:buChar char="o"/>
            </a:pPr>
            <a:r>
              <a:rPr lang="en-US" dirty="0"/>
              <a:t>Mann, A</a:t>
            </a:r>
            <a:r>
              <a:rPr lang="en-US" dirty="0" smtClean="0"/>
              <a:t>. et al. </a:t>
            </a:r>
            <a:r>
              <a:rPr lang="en-US" dirty="0"/>
              <a:t>(2020), </a:t>
            </a:r>
            <a:r>
              <a:rPr lang="en-US" i="1" dirty="0" smtClean="0"/>
              <a:t>Career </a:t>
            </a:r>
            <a:r>
              <a:rPr lang="en-US" i="1" dirty="0"/>
              <a:t>ready?: How schools can better prepare young people for working life in the era of </a:t>
            </a:r>
            <a:r>
              <a:rPr lang="en-US" i="1" dirty="0" smtClean="0"/>
              <a:t>COVID-19</a:t>
            </a:r>
            <a:endParaRPr lang="en-US" dirty="0" smtClean="0"/>
          </a:p>
          <a:p>
            <a:pPr marL="0" indent="0">
              <a:buNone/>
            </a:pPr>
            <a:endParaRPr lang="en-US" dirty="0" smtClean="0"/>
          </a:p>
          <a:p>
            <a:pPr>
              <a:buFont typeface="Courier New" panose="02070309020205020404" pitchFamily="49" charset="0"/>
              <a:buChar char="o"/>
            </a:pPr>
            <a:r>
              <a:rPr lang="en-US" dirty="0" err="1" smtClean="0"/>
              <a:t>Covacevich</a:t>
            </a:r>
            <a:r>
              <a:rPr lang="en-US" dirty="0"/>
              <a:t>, C., et al. (2021), </a:t>
            </a:r>
            <a:r>
              <a:rPr lang="en-US" i="1" dirty="0" smtClean="0"/>
              <a:t>Thinking </a:t>
            </a:r>
            <a:r>
              <a:rPr lang="en-US" i="1" dirty="0"/>
              <a:t>about the future: Career readiness insights from national longitudinal surveys and from </a:t>
            </a:r>
            <a:r>
              <a:rPr lang="en-US" i="1" dirty="0" smtClean="0"/>
              <a:t>practice</a:t>
            </a:r>
          </a:p>
          <a:p>
            <a:pPr marL="0" indent="0">
              <a:buNone/>
            </a:pPr>
            <a:endParaRPr lang="en-US" dirty="0"/>
          </a:p>
          <a:p>
            <a:pPr>
              <a:buFont typeface="Courier New" panose="02070309020205020404" pitchFamily="49" charset="0"/>
              <a:buChar char="o"/>
            </a:pPr>
            <a:r>
              <a:rPr lang="en-US" dirty="0" err="1" smtClean="0"/>
              <a:t>Covacevich</a:t>
            </a:r>
            <a:r>
              <a:rPr lang="en-US" dirty="0"/>
              <a:t>, C., et al. (2021), </a:t>
            </a:r>
            <a:r>
              <a:rPr lang="en-US" i="1" dirty="0" smtClean="0"/>
              <a:t>Indicators </a:t>
            </a:r>
            <a:r>
              <a:rPr lang="en-US" i="1" dirty="0"/>
              <a:t>of teenage career readiness: An analysis of longitudinal data from eight </a:t>
            </a:r>
            <a:r>
              <a:rPr lang="en-US" i="1" dirty="0" smtClean="0"/>
              <a:t>countries</a:t>
            </a:r>
            <a:endParaRPr lang="en-GB" dirty="0"/>
          </a:p>
        </p:txBody>
      </p:sp>
    </p:spTree>
    <p:extLst>
      <p:ext uri="{BB962C8B-B14F-4D97-AF65-F5344CB8AC3E}">
        <p14:creationId xmlns:p14="http://schemas.microsoft.com/office/powerpoint/2010/main" val="342395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78909711"/>
              </p:ext>
            </p:extLst>
          </p:nvPr>
        </p:nvGraphicFramePr>
        <p:xfrm>
          <a:off x="0" y="1337186"/>
          <a:ext cx="12192000" cy="5656564"/>
        </p:xfrm>
        <a:graphic>
          <a:graphicData uri="http://schemas.openxmlformats.org/drawingml/2006/table">
            <a:tbl>
              <a:tblPr firstRow="1" bandRow="1">
                <a:tableStyleId>{5C22544A-7EE6-4342-B048-85BDC9FD1C3A}</a:tableStyleId>
              </a:tblPr>
              <a:tblGrid>
                <a:gridCol w="4679961">
                  <a:extLst>
                    <a:ext uri="{9D8B030D-6E8A-4147-A177-3AD203B41FA5}">
                      <a16:colId xmlns:a16="http://schemas.microsoft.com/office/drawing/2014/main" val="1745395911"/>
                    </a:ext>
                  </a:extLst>
                </a:gridCol>
                <a:gridCol w="3031660">
                  <a:extLst>
                    <a:ext uri="{9D8B030D-6E8A-4147-A177-3AD203B41FA5}">
                      <a16:colId xmlns:a16="http://schemas.microsoft.com/office/drawing/2014/main" val="711535721"/>
                    </a:ext>
                  </a:extLst>
                </a:gridCol>
                <a:gridCol w="4480379">
                  <a:extLst>
                    <a:ext uri="{9D8B030D-6E8A-4147-A177-3AD203B41FA5}">
                      <a16:colId xmlns:a16="http://schemas.microsoft.com/office/drawing/2014/main" val="2702121332"/>
                    </a:ext>
                  </a:extLst>
                </a:gridCol>
              </a:tblGrid>
              <a:tr h="836187">
                <a:tc gridSpan="3">
                  <a:txBody>
                    <a:bodyPr/>
                    <a:lstStyle/>
                    <a:p>
                      <a:r>
                        <a:rPr lang="en-GB" sz="2000" dirty="0" smtClean="0"/>
                        <a:t>Better</a:t>
                      </a:r>
                      <a:r>
                        <a:rPr lang="en-GB" sz="2000" baseline="0" dirty="0" smtClean="0"/>
                        <a:t> employment outcomes around age 25 are associated with the following teenage activities, experiences and attitudes around the age of 15:</a:t>
                      </a:r>
                    </a:p>
                    <a:p>
                      <a:endParaRPr lang="en-GB" sz="14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179507"/>
                  </a:ext>
                </a:extLst>
              </a:tr>
              <a:tr h="358187">
                <a:tc>
                  <a:txBody>
                    <a:bodyPr/>
                    <a:lstStyle/>
                    <a:p>
                      <a:r>
                        <a:rPr lang="en-GB" sz="1800" b="1" i="1" dirty="0" smtClean="0"/>
                        <a:t>Exploring</a:t>
                      </a:r>
                      <a:r>
                        <a:rPr lang="en-GB" sz="1800" b="1" i="1" baseline="0" dirty="0" smtClean="0"/>
                        <a:t> the future</a:t>
                      </a:r>
                      <a:endParaRPr lang="en-GB" sz="1800" b="1" i="1" dirty="0"/>
                    </a:p>
                  </a:txBody>
                  <a:tcPr/>
                </a:tc>
                <a:tc>
                  <a:txBody>
                    <a:bodyPr/>
                    <a:lstStyle/>
                    <a:p>
                      <a:r>
                        <a:rPr lang="en-GB" sz="1800" b="1" i="1" dirty="0" smtClean="0"/>
                        <a:t>Experiencing the future</a:t>
                      </a:r>
                      <a:endParaRPr lang="en-GB" sz="1800" b="1" i="1" dirty="0"/>
                    </a:p>
                  </a:txBody>
                  <a:tcPr/>
                </a:tc>
                <a:tc>
                  <a:txBody>
                    <a:bodyPr/>
                    <a:lstStyle/>
                    <a:p>
                      <a:r>
                        <a:rPr lang="en-GB" sz="1800" b="1" i="1" dirty="0" smtClean="0"/>
                        <a:t>Thinking about the future</a:t>
                      </a:r>
                      <a:endParaRPr lang="en-GB" sz="1800" b="1" i="1" dirty="0"/>
                    </a:p>
                  </a:txBody>
                  <a:tcPr/>
                </a:tc>
                <a:extLst>
                  <a:ext uri="{0D108BD9-81ED-4DB2-BD59-A6C34878D82A}">
                    <a16:rowId xmlns:a16="http://schemas.microsoft.com/office/drawing/2014/main" val="2655450175"/>
                  </a:ext>
                </a:extLst>
              </a:tr>
              <a:tr h="585330">
                <a:tc>
                  <a:txBody>
                    <a:bodyPr/>
                    <a:lstStyle/>
                    <a:p>
                      <a:r>
                        <a:rPr kumimoji="0" lang="en-GB" sz="1600" b="1" i="0" kern="1200" dirty="0" smtClean="0">
                          <a:solidFill>
                            <a:schemeClr val="dk1"/>
                          </a:solidFill>
                          <a:effectLst/>
                          <a:latin typeface="+mn-lt"/>
                          <a:ea typeface="+mn-ea"/>
                          <a:cs typeface="+mn-cs"/>
                        </a:rPr>
                        <a:t>Engaging with people in work through career talks or job fairs </a:t>
                      </a:r>
                      <a:endParaRPr lang="en-GB" sz="1600" b="1" i="0" dirty="0"/>
                    </a:p>
                  </a:txBody>
                  <a:tcPr/>
                </a:tc>
                <a:tc>
                  <a:txBody>
                    <a:bodyPr/>
                    <a:lstStyle/>
                    <a:p>
                      <a:r>
                        <a:rPr lang="en-GB" sz="1600" b="1" i="0" dirty="0" smtClean="0"/>
                        <a:t>Part-time working</a:t>
                      </a:r>
                      <a:endParaRPr lang="en-GB" sz="1600" b="1" i="0" dirty="0"/>
                    </a:p>
                  </a:txBody>
                  <a:tcPr/>
                </a:tc>
                <a:tc>
                  <a:txBody>
                    <a:bodyPr/>
                    <a:lstStyle/>
                    <a:p>
                      <a:r>
                        <a:rPr lang="en-GB" sz="1600" b="1" i="0" dirty="0" smtClean="0"/>
                        <a:t>Career certainty</a:t>
                      </a:r>
                      <a:endParaRPr lang="en-GB" sz="1600" b="1" i="0" dirty="0"/>
                    </a:p>
                  </a:txBody>
                  <a:tcPr/>
                </a:tc>
                <a:extLst>
                  <a:ext uri="{0D108BD9-81ED-4DB2-BD59-A6C34878D82A}">
                    <a16:rowId xmlns:a16="http://schemas.microsoft.com/office/drawing/2014/main" val="1223318690"/>
                  </a:ext>
                </a:extLst>
              </a:tr>
              <a:tr h="618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kern="1200" dirty="0" smtClean="0">
                          <a:solidFill>
                            <a:schemeClr val="dk1"/>
                          </a:solidFill>
                          <a:effectLst/>
                          <a:latin typeface="+mn-lt"/>
                          <a:ea typeface="+mn-ea"/>
                          <a:cs typeface="+mn-cs"/>
                        </a:rPr>
                        <a:t>Workplace visits or job shadowing </a:t>
                      </a:r>
                      <a:endParaRPr lang="en-GB" sz="1600" b="1" i="0" dirty="0" smtClean="0"/>
                    </a:p>
                    <a:p>
                      <a:endParaRPr lang="en-GB" sz="1600" b="1" i="0" dirty="0"/>
                    </a:p>
                  </a:txBody>
                  <a:tcPr/>
                </a:tc>
                <a:tc>
                  <a:txBody>
                    <a:bodyPr/>
                    <a:lstStyle/>
                    <a:p>
                      <a:r>
                        <a:rPr lang="en-GB" sz="1600" b="1" i="0" dirty="0" smtClean="0"/>
                        <a:t>Volunteering</a:t>
                      </a:r>
                      <a:endParaRPr lang="en-GB" sz="1600" b="1" i="0" dirty="0"/>
                    </a:p>
                  </a:txBody>
                  <a:tcPr/>
                </a:tc>
                <a:tc>
                  <a:txBody>
                    <a:bodyPr/>
                    <a:lstStyle/>
                    <a:p>
                      <a:r>
                        <a:rPr lang="en-GB" sz="1600" b="1" i="0" dirty="0" smtClean="0"/>
                        <a:t>Career ambition</a:t>
                      </a:r>
                      <a:endParaRPr lang="en-GB" sz="1600" b="1" i="0" dirty="0"/>
                    </a:p>
                  </a:txBody>
                  <a:tcPr/>
                </a:tc>
                <a:extLst>
                  <a:ext uri="{0D108BD9-81ED-4DB2-BD59-A6C34878D82A}">
                    <a16:rowId xmlns:a16="http://schemas.microsoft.com/office/drawing/2014/main" val="198304854"/>
                  </a:ext>
                </a:extLst>
              </a:tr>
              <a:tr h="585330">
                <a:tc>
                  <a:txBody>
                    <a:bodyPr/>
                    <a:lstStyle/>
                    <a:p>
                      <a:r>
                        <a:rPr kumimoji="0" lang="en-GB" sz="1600" b="1" i="0" kern="1200" dirty="0" smtClean="0">
                          <a:solidFill>
                            <a:schemeClr val="dk1"/>
                          </a:solidFill>
                          <a:effectLst/>
                          <a:latin typeface="+mn-lt"/>
                          <a:ea typeface="+mn-ea"/>
                          <a:cs typeface="+mn-cs"/>
                        </a:rPr>
                        <a:t>Application and interview skills development activities </a:t>
                      </a:r>
                      <a:endParaRPr lang="en-GB" sz="1600" b="1" i="0" dirty="0"/>
                    </a:p>
                  </a:txBody>
                  <a:tcPr/>
                </a:tc>
                <a:tc>
                  <a:txBody>
                    <a:bodyPr/>
                    <a:lstStyle/>
                    <a:p>
                      <a:endParaRPr lang="en-GB" sz="1600" b="1" i="0" dirty="0"/>
                    </a:p>
                  </a:txBody>
                  <a:tcPr/>
                </a:tc>
                <a:tc>
                  <a:txBody>
                    <a:bodyPr/>
                    <a:lstStyle/>
                    <a:p>
                      <a:r>
                        <a:rPr lang="en-GB" sz="1600" b="1" i="0" dirty="0" smtClean="0"/>
                        <a:t>Career alignment</a:t>
                      </a:r>
                      <a:endParaRPr lang="en-GB" sz="1600" b="1" i="0" dirty="0"/>
                    </a:p>
                  </a:txBody>
                  <a:tcPr/>
                </a:tc>
                <a:extLst>
                  <a:ext uri="{0D108BD9-81ED-4DB2-BD59-A6C34878D82A}">
                    <a16:rowId xmlns:a16="http://schemas.microsoft.com/office/drawing/2014/main" val="731866018"/>
                  </a:ext>
                </a:extLst>
              </a:tr>
              <a:tr h="618687">
                <a:tc>
                  <a:txBody>
                    <a:bodyPr/>
                    <a:lstStyle/>
                    <a:p>
                      <a:r>
                        <a:rPr kumimoji="0" lang="en-GB" sz="1600" b="1" i="0" kern="1200" dirty="0" smtClean="0">
                          <a:solidFill>
                            <a:schemeClr val="dk1"/>
                          </a:solidFill>
                          <a:effectLst/>
                          <a:latin typeface="+mn-lt"/>
                          <a:ea typeface="+mn-ea"/>
                          <a:cs typeface="+mn-cs"/>
                        </a:rPr>
                        <a:t>Occupationally-focused short programmes</a:t>
                      </a:r>
                      <a:endParaRPr lang="en-GB" sz="1600" b="1" i="0" dirty="0"/>
                    </a:p>
                  </a:txBody>
                  <a:tcPr/>
                </a:tc>
                <a:tc>
                  <a:txBody>
                    <a:bodyPr/>
                    <a:lstStyle/>
                    <a:p>
                      <a:endParaRPr lang="en-GB" sz="1600" b="1" i="0" dirty="0"/>
                    </a:p>
                  </a:txBody>
                  <a:tcPr/>
                </a:tc>
                <a:tc>
                  <a:txBody>
                    <a:bodyPr/>
                    <a:lstStyle/>
                    <a:p>
                      <a:r>
                        <a:rPr lang="en-GB" sz="1600" b="1" i="0" dirty="0" smtClean="0"/>
                        <a:t>Instrumental motivation towards school</a:t>
                      </a:r>
                      <a:endParaRPr lang="en-GB" sz="1600" b="1" i="0" dirty="0"/>
                    </a:p>
                  </a:txBody>
                  <a:tcPr/>
                </a:tc>
                <a:extLst>
                  <a:ext uri="{0D108BD9-81ED-4DB2-BD59-A6C34878D82A}">
                    <a16:rowId xmlns:a16="http://schemas.microsoft.com/office/drawing/2014/main" val="96249902"/>
                  </a:ext>
                </a:extLst>
              </a:tr>
              <a:tr h="635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kern="1200" dirty="0" smtClean="0">
                          <a:solidFill>
                            <a:schemeClr val="dk1"/>
                          </a:solidFill>
                          <a:effectLst/>
                          <a:latin typeface="+mn-lt"/>
                          <a:ea typeface="+mn-ea"/>
                          <a:cs typeface="+mn-cs"/>
                        </a:rPr>
                        <a:t>Career conversations – </a:t>
                      </a:r>
                      <a:r>
                        <a:rPr kumimoji="0" lang="en-GB" sz="1600" b="1" i="0" kern="1200" dirty="0" err="1" smtClean="0">
                          <a:solidFill>
                            <a:schemeClr val="dk1"/>
                          </a:solidFill>
                          <a:effectLst/>
                          <a:latin typeface="+mn-lt"/>
                          <a:ea typeface="+mn-ea"/>
                          <a:cs typeface="+mn-cs"/>
                        </a:rPr>
                        <a:t>inc.</a:t>
                      </a:r>
                      <a:r>
                        <a:rPr kumimoji="0" lang="en-GB" sz="1600" b="1" i="0" kern="1200" dirty="0" smtClean="0">
                          <a:solidFill>
                            <a:schemeClr val="dk1"/>
                          </a:solidFill>
                          <a:effectLst/>
                          <a:latin typeface="+mn-lt"/>
                          <a:ea typeface="+mn-ea"/>
                          <a:cs typeface="+mn-cs"/>
                        </a:rPr>
                        <a:t> with teachers</a:t>
                      </a:r>
                      <a:endParaRPr lang="en-GB" sz="1600" b="1" i="0" dirty="0" smtClean="0"/>
                    </a:p>
                    <a:p>
                      <a:endParaRPr lang="en-GB" sz="1600" b="1" i="0" dirty="0"/>
                    </a:p>
                  </a:txBody>
                  <a:tcPr/>
                </a:tc>
                <a:tc>
                  <a:txBody>
                    <a:bodyPr/>
                    <a:lstStyle/>
                    <a:p>
                      <a:endParaRPr lang="en-GB" sz="1600" b="0" i="0" dirty="0"/>
                    </a:p>
                  </a:txBody>
                  <a:tcPr/>
                </a:tc>
                <a:tc>
                  <a:txBody>
                    <a:bodyPr/>
                    <a:lstStyle/>
                    <a:p>
                      <a:endParaRPr lang="en-GB" sz="1600" b="0" i="0" dirty="0"/>
                    </a:p>
                  </a:txBody>
                  <a:tcPr/>
                </a:tc>
                <a:extLst>
                  <a:ext uri="{0D108BD9-81ED-4DB2-BD59-A6C34878D82A}">
                    <a16:rowId xmlns:a16="http://schemas.microsoft.com/office/drawing/2014/main" val="1062403201"/>
                  </a:ext>
                </a:extLst>
              </a:tr>
              <a:tr h="358187">
                <a:tc>
                  <a:txBody>
                    <a:bodyPr/>
                    <a:lstStyle/>
                    <a:p>
                      <a:pPr algn="r"/>
                      <a:r>
                        <a:rPr lang="en-GB" sz="1600" b="0" i="0" dirty="0" smtClean="0"/>
                        <a:t>…and</a:t>
                      </a:r>
                      <a:r>
                        <a:rPr lang="en-GB" sz="1600" b="0" i="0" baseline="0" dirty="0" smtClean="0"/>
                        <a:t> probably</a:t>
                      </a:r>
                      <a:endParaRPr lang="en-GB" sz="1600" b="0" i="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0" dirty="0" smtClean="0"/>
                        <a:t>…and</a:t>
                      </a:r>
                      <a:r>
                        <a:rPr lang="en-GB" sz="1600" b="0" i="0" baseline="0" dirty="0" smtClean="0"/>
                        <a:t> probably</a:t>
                      </a:r>
                      <a:endParaRPr lang="en-GB" sz="1600" b="0" i="0" dirty="0" smtClean="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0" i="0" dirty="0" smtClean="0"/>
                        <a:t>…and</a:t>
                      </a:r>
                      <a:r>
                        <a:rPr lang="en-GB" sz="1600" b="0" i="0" baseline="0" dirty="0" smtClean="0"/>
                        <a:t> probably</a:t>
                      </a:r>
                      <a:endParaRPr lang="en-GB" sz="1600" b="0" i="0" dirty="0"/>
                    </a:p>
                  </a:txBody>
                  <a:tcPr/>
                </a:tc>
                <a:extLst>
                  <a:ext uri="{0D108BD9-81ED-4DB2-BD59-A6C34878D82A}">
                    <a16:rowId xmlns:a16="http://schemas.microsoft.com/office/drawing/2014/main" val="2114000490"/>
                  </a:ext>
                </a:extLst>
              </a:tr>
              <a:tr h="9748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kern="1200" dirty="0" smtClean="0">
                          <a:solidFill>
                            <a:schemeClr val="dk1"/>
                          </a:solidFill>
                          <a:effectLst/>
                          <a:latin typeface="+mn-lt"/>
                          <a:ea typeface="+mn-ea"/>
                          <a:cs typeface="+mn-cs"/>
                        </a:rPr>
                        <a:t>School-based career reflection activities, including career questionnaires &amp; career classes </a:t>
                      </a:r>
                      <a:endParaRPr lang="en-GB" sz="1600" b="0" i="0" dirty="0" smtClean="0"/>
                    </a:p>
                    <a:p>
                      <a:endParaRPr lang="en-GB" sz="1600" b="0" i="0" dirty="0"/>
                    </a:p>
                  </a:txBody>
                  <a:tcPr/>
                </a:tc>
                <a:tc>
                  <a:txBody>
                    <a:bodyPr/>
                    <a:lstStyle/>
                    <a:p>
                      <a:r>
                        <a:rPr lang="en-GB" sz="1600" b="0" i="0" dirty="0" smtClean="0"/>
                        <a:t>Work placements</a:t>
                      </a:r>
                      <a:endParaRPr lang="en-GB" sz="16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smtClean="0"/>
                        <a:t>Career originality</a:t>
                      </a:r>
                    </a:p>
                    <a:p>
                      <a:endParaRPr lang="en-GB" sz="1600" b="0" i="0" dirty="0"/>
                    </a:p>
                  </a:txBody>
                  <a:tcPr/>
                </a:tc>
                <a:extLst>
                  <a:ext uri="{0D108BD9-81ED-4DB2-BD59-A6C34878D82A}">
                    <a16:rowId xmlns:a16="http://schemas.microsoft.com/office/drawing/2014/main" val="976378651"/>
                  </a:ext>
                </a:extLst>
              </a:tr>
            </a:tbl>
          </a:graphicData>
        </a:graphic>
      </p:graphicFrame>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Overview of results: 11 career readiness indicators</a:t>
            </a:r>
            <a:endParaRPr lang="en-GB" dirty="0"/>
          </a:p>
        </p:txBody>
      </p:sp>
    </p:spTree>
    <p:extLst>
      <p:ext uri="{BB962C8B-B14F-4D97-AF65-F5344CB8AC3E}">
        <p14:creationId xmlns:p14="http://schemas.microsoft.com/office/powerpoint/2010/main" val="363483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
            </a:r>
            <a:br>
              <a:rPr lang="en-GB" dirty="0" smtClean="0"/>
            </a:br>
            <a:r>
              <a:rPr lang="en-GB" dirty="0" smtClean="0"/>
              <a:t>Exploring the future </a:t>
            </a:r>
            <a:br>
              <a:rPr lang="en-GB" dirty="0" smtClean="0"/>
            </a:br>
            <a:r>
              <a:rPr lang="en-GB" dirty="0" smtClean="0"/>
              <a:t>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63361947"/>
              </p:ext>
            </p:extLst>
          </p:nvPr>
        </p:nvGraphicFramePr>
        <p:xfrm>
          <a:off x="0" y="1303759"/>
          <a:ext cx="12191999" cy="5228032"/>
        </p:xfrm>
        <a:graphic>
          <a:graphicData uri="http://schemas.openxmlformats.org/drawingml/2006/table">
            <a:tbl>
              <a:tblPr firstRow="1" bandRow="1">
                <a:tableStyleId>{5C22544A-7EE6-4342-B048-85BDC9FD1C3A}</a:tableStyleId>
              </a:tblPr>
              <a:tblGrid>
                <a:gridCol w="2659883">
                  <a:extLst>
                    <a:ext uri="{9D8B030D-6E8A-4147-A177-3AD203B41FA5}">
                      <a16:colId xmlns:a16="http://schemas.microsoft.com/office/drawing/2014/main" val="2971216869"/>
                    </a:ext>
                  </a:extLst>
                </a:gridCol>
                <a:gridCol w="2132048">
                  <a:extLst>
                    <a:ext uri="{9D8B030D-6E8A-4147-A177-3AD203B41FA5}">
                      <a16:colId xmlns:a16="http://schemas.microsoft.com/office/drawing/2014/main" val="2733162322"/>
                    </a:ext>
                  </a:extLst>
                </a:gridCol>
                <a:gridCol w="2018200">
                  <a:extLst>
                    <a:ext uri="{9D8B030D-6E8A-4147-A177-3AD203B41FA5}">
                      <a16:colId xmlns:a16="http://schemas.microsoft.com/office/drawing/2014/main" val="894909068"/>
                    </a:ext>
                  </a:extLst>
                </a:gridCol>
                <a:gridCol w="5381868">
                  <a:extLst>
                    <a:ext uri="{9D8B030D-6E8A-4147-A177-3AD203B41FA5}">
                      <a16:colId xmlns:a16="http://schemas.microsoft.com/office/drawing/2014/main" val="186088353"/>
                    </a:ext>
                  </a:extLst>
                </a:gridCol>
              </a:tblGrid>
              <a:tr h="706311">
                <a:tc>
                  <a:txBody>
                    <a:bodyPr/>
                    <a:lstStyle/>
                    <a:p>
                      <a:pPr>
                        <a:lnSpc>
                          <a:spcPct val="107000"/>
                        </a:lnSpc>
                        <a:spcAft>
                          <a:spcPts val="800"/>
                        </a:spcAft>
                      </a:pPr>
                      <a:r>
                        <a:rPr lang="en-GB" sz="1300" dirty="0">
                          <a:effectLst/>
                        </a:rPr>
                        <a:t>Indicator</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Studies that find beneficial and  significant associations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Positive associations found in</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Examples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332580274"/>
                  </a:ext>
                </a:extLst>
              </a:tr>
              <a:tr h="851091">
                <a:tc>
                  <a:txBody>
                    <a:bodyPr/>
                    <a:lstStyle/>
                    <a:p>
                      <a:pPr>
                        <a:lnSpc>
                          <a:spcPct val="107000"/>
                        </a:lnSpc>
                        <a:spcAft>
                          <a:spcPts val="800"/>
                        </a:spcAft>
                      </a:pPr>
                      <a:r>
                        <a:rPr lang="en-GB" sz="1300" b="1" dirty="0">
                          <a:effectLst/>
                        </a:rPr>
                        <a:t>Engaging with people in work through career talks or job fairs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4 out </a:t>
                      </a:r>
                      <a:r>
                        <a:rPr lang="en-GB" sz="1600" dirty="0">
                          <a:solidFill>
                            <a:schemeClr val="tx1">
                              <a:lumMod val="50000"/>
                            </a:schemeClr>
                          </a:solidFill>
                          <a:effectLst/>
                        </a:rPr>
                        <a:t>of </a:t>
                      </a:r>
                      <a:r>
                        <a:rPr lang="en-GB" sz="1600" dirty="0" smtClean="0">
                          <a:solidFill>
                            <a:schemeClr val="tx1">
                              <a:lumMod val="50000"/>
                            </a:schemeClr>
                          </a:solidFill>
                          <a:effectLst/>
                        </a:rPr>
                        <a:t>7 studies </a:t>
                      </a:r>
                      <a:r>
                        <a:rPr lang="en-GB" sz="1600" dirty="0">
                          <a:solidFill>
                            <a:schemeClr val="tx1">
                              <a:lumMod val="50000"/>
                            </a:schemeClr>
                          </a:solidFill>
                          <a:effectLst/>
                        </a:rPr>
                        <a:t>from </a:t>
                      </a:r>
                      <a:r>
                        <a:rPr lang="en-GB" sz="1600" dirty="0" smtClean="0">
                          <a:solidFill>
                            <a:schemeClr val="tx1">
                              <a:lumMod val="50000"/>
                            </a:schemeClr>
                          </a:solidFill>
                          <a:effectLst/>
                        </a:rPr>
                        <a:t>6 </a:t>
                      </a:r>
                      <a:r>
                        <a:rPr lang="en-GB" sz="1600" dirty="0">
                          <a:solidFill>
                            <a:schemeClr val="tx1">
                              <a:lumMod val="50000"/>
                            </a:schemeClr>
                          </a:solidFill>
                          <a:effectLst/>
                        </a:rPr>
                        <a:t>countries </a:t>
                      </a:r>
                      <a:endPar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b="1" dirty="0">
                          <a:effectLst/>
                        </a:rPr>
                        <a:t>Australia, </a:t>
                      </a:r>
                      <a:r>
                        <a:rPr lang="en-GB" sz="1300" b="1" u="sng" dirty="0">
                          <a:effectLst/>
                        </a:rPr>
                        <a:t>Canada</a:t>
                      </a:r>
                      <a:r>
                        <a:rPr lang="en-GB" sz="1300" b="1" dirty="0">
                          <a:effectLst/>
                        </a:rPr>
                        <a:t>, </a:t>
                      </a:r>
                      <a:r>
                        <a:rPr lang="en-GB" sz="1300" u="sng" dirty="0" smtClean="0">
                          <a:effectLst/>
                        </a:rPr>
                        <a:t>United</a:t>
                      </a:r>
                      <a:r>
                        <a:rPr lang="en-GB" sz="1300" u="sng" baseline="0" dirty="0" smtClean="0">
                          <a:effectLst/>
                        </a:rPr>
                        <a:t> Kingdom</a:t>
                      </a:r>
                      <a:r>
                        <a:rPr lang="en-GB" sz="1300" baseline="0" dirty="0" smtClean="0">
                          <a:effectLst/>
                        </a:rPr>
                        <a:t>, </a:t>
                      </a:r>
                      <a:r>
                        <a:rPr lang="en-GB" sz="1300" b="1" dirty="0" smtClean="0">
                          <a:effectLst/>
                        </a:rPr>
                        <a:t>Uruguay</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a:effectLst/>
                        </a:rPr>
                        <a:t>In Uruguay, individuals who had attended a career talk by age 15 were 3 percentage points less likely to be NEET at age 25 </a:t>
                      </a:r>
                    </a:p>
                    <a:p>
                      <a:pPr>
                        <a:lnSpc>
                          <a:spcPct val="107000"/>
                        </a:lnSpc>
                        <a:spcAft>
                          <a:spcPts val="80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2704711069"/>
                  </a:ext>
                </a:extLst>
              </a:tr>
              <a:tr h="599794">
                <a:tc>
                  <a:txBody>
                    <a:bodyPr/>
                    <a:lstStyle/>
                    <a:p>
                      <a:pPr>
                        <a:lnSpc>
                          <a:spcPct val="107000"/>
                        </a:lnSpc>
                        <a:spcAft>
                          <a:spcPts val="800"/>
                        </a:spcAft>
                      </a:pPr>
                      <a:r>
                        <a:rPr lang="en-GB" sz="1300" b="1" dirty="0">
                          <a:effectLst/>
                        </a:rPr>
                        <a:t>Workplace visits or job shadowing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4 out of 6  studies from 6 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b="1" dirty="0">
                          <a:effectLst/>
                        </a:rPr>
                        <a:t>Australia,</a:t>
                      </a:r>
                      <a:r>
                        <a:rPr lang="en-GB" sz="1300" b="1" u="none" dirty="0">
                          <a:effectLst/>
                        </a:rPr>
                        <a:t> Canada</a:t>
                      </a:r>
                      <a:r>
                        <a:rPr lang="en-GB" sz="1300" b="1" dirty="0">
                          <a:effectLst/>
                        </a:rPr>
                        <a:t>, Korea, United States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In Korea, individuals who had visited a job site or factory at 15 were 1.23 times less likely to be NEET at 25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144862282"/>
                  </a:ext>
                </a:extLst>
              </a:tr>
              <a:tr h="746743">
                <a:tc>
                  <a:txBody>
                    <a:bodyPr/>
                    <a:lstStyle/>
                    <a:p>
                      <a:pPr>
                        <a:lnSpc>
                          <a:spcPct val="107000"/>
                        </a:lnSpc>
                        <a:spcAft>
                          <a:spcPts val="800"/>
                        </a:spcAft>
                      </a:pPr>
                      <a:r>
                        <a:rPr lang="en-GB" sz="1300" b="1" dirty="0">
                          <a:effectLst/>
                        </a:rPr>
                        <a:t>Application and interview skills development activities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3 out of 4 studies from 4 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b="1" dirty="0">
                          <a:effectLst/>
                        </a:rPr>
                        <a:t>Australia, </a:t>
                      </a:r>
                      <a:r>
                        <a:rPr lang="en-GB" sz="1300" b="1" u="none" dirty="0">
                          <a:effectLst/>
                        </a:rPr>
                        <a:t>Canada</a:t>
                      </a:r>
                      <a:r>
                        <a:rPr lang="en-GB" sz="1300" b="1" dirty="0">
                          <a:effectLst/>
                        </a:rPr>
                        <a:t>, </a:t>
                      </a:r>
                      <a:r>
                        <a:rPr lang="en-GB" sz="1300" b="1" u="sng" dirty="0" smtClean="0">
                          <a:effectLst/>
                        </a:rPr>
                        <a:t>United</a:t>
                      </a:r>
                      <a:r>
                        <a:rPr lang="en-GB" sz="1300" b="1" u="sng" baseline="0" dirty="0" smtClean="0">
                          <a:effectLst/>
                        </a:rPr>
                        <a:t> Kingdom</a:t>
                      </a:r>
                      <a:endParaRPr lang="en-GB" sz="13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In the United Kingdom, individuals who felt they had working knowledge of completing job application forms by age 16 experienced an average of 1.5 months less unemployment by the age of 26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330583267"/>
                  </a:ext>
                </a:extLst>
              </a:tr>
              <a:tr h="562503">
                <a:tc>
                  <a:txBody>
                    <a:bodyPr/>
                    <a:lstStyle/>
                    <a:p>
                      <a:pPr>
                        <a:lnSpc>
                          <a:spcPct val="107000"/>
                        </a:lnSpc>
                        <a:spcAft>
                          <a:spcPts val="800"/>
                        </a:spcAft>
                      </a:pPr>
                      <a:r>
                        <a:rPr lang="en-GB" sz="1300" b="1" dirty="0">
                          <a:effectLst/>
                        </a:rPr>
                        <a:t>Occupationally-focused short programmes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smtClean="0">
                          <a:solidFill>
                            <a:schemeClr val="tx1">
                              <a:lumMod val="50000"/>
                            </a:schemeClr>
                          </a:solidFill>
                          <a:effectLst/>
                        </a:rPr>
                        <a:t>14 </a:t>
                      </a:r>
                      <a:r>
                        <a:rPr lang="en-GB" sz="1600" dirty="0">
                          <a:solidFill>
                            <a:schemeClr val="tx1">
                              <a:lumMod val="50000"/>
                            </a:schemeClr>
                          </a:solidFill>
                          <a:effectLst/>
                        </a:rPr>
                        <a:t>out of </a:t>
                      </a:r>
                      <a:r>
                        <a:rPr lang="en-GB" sz="1600" dirty="0" smtClean="0">
                          <a:solidFill>
                            <a:schemeClr val="tx1">
                              <a:lumMod val="50000"/>
                            </a:schemeClr>
                          </a:solidFill>
                          <a:effectLst/>
                        </a:rPr>
                        <a:t>17 </a:t>
                      </a:r>
                      <a:r>
                        <a:rPr lang="en-GB" sz="1600" dirty="0">
                          <a:solidFill>
                            <a:schemeClr val="tx1">
                              <a:lumMod val="50000"/>
                            </a:schemeClr>
                          </a:solidFill>
                          <a:effectLst/>
                        </a:rPr>
                        <a:t>studies from 3 countries </a:t>
                      </a:r>
                      <a:endPar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b="0" dirty="0">
                          <a:effectLst/>
                        </a:rPr>
                        <a:t>Australia, </a:t>
                      </a:r>
                      <a:r>
                        <a:rPr lang="en-GB" sz="1300" b="1" u="none" dirty="0">
                          <a:effectLst/>
                        </a:rPr>
                        <a:t>Canada</a:t>
                      </a:r>
                      <a:r>
                        <a:rPr lang="en-GB" sz="1300" b="1" dirty="0">
                          <a:effectLst/>
                        </a:rPr>
                        <a:t>,  United States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In Canada, individuals who participated in occupationally-focused short courses by age 15 earned 3% more at age 30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4204145032"/>
                  </a:ext>
                </a:extLst>
              </a:tr>
              <a:tr h="562503">
                <a:tc>
                  <a:txBody>
                    <a:bodyPr/>
                    <a:lstStyle/>
                    <a:p>
                      <a:pPr>
                        <a:lnSpc>
                          <a:spcPct val="107000"/>
                        </a:lnSpc>
                        <a:spcAft>
                          <a:spcPts val="800"/>
                        </a:spcAft>
                      </a:pPr>
                      <a:r>
                        <a:rPr lang="en-GB" sz="1300" b="1" dirty="0">
                          <a:effectLst/>
                        </a:rPr>
                        <a:t>Career conversations – </a:t>
                      </a:r>
                      <a:r>
                        <a:rPr lang="en-GB" sz="1300" b="1" dirty="0" err="1">
                          <a:effectLst/>
                        </a:rPr>
                        <a:t>inc.</a:t>
                      </a:r>
                      <a:r>
                        <a:rPr lang="en-GB" sz="1300" b="1" dirty="0">
                          <a:effectLst/>
                        </a:rPr>
                        <a:t> with teachers</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7 out of </a:t>
                      </a:r>
                      <a:r>
                        <a:rPr lang="en-GB" sz="1600" dirty="0" smtClean="0">
                          <a:effectLst/>
                        </a:rPr>
                        <a:t>10 </a:t>
                      </a:r>
                      <a:r>
                        <a:rPr lang="en-GB" sz="1600" dirty="0">
                          <a:effectLst/>
                        </a:rPr>
                        <a:t>studies from </a:t>
                      </a:r>
                      <a:r>
                        <a:rPr lang="en-GB" sz="1600" dirty="0" smtClean="0">
                          <a:effectLst/>
                        </a:rPr>
                        <a:t>6 </a:t>
                      </a:r>
                      <a:r>
                        <a:rPr lang="en-GB" sz="1600" dirty="0">
                          <a:effectLst/>
                        </a:rPr>
                        <a:t>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b="1" dirty="0">
                          <a:effectLst/>
                        </a:rPr>
                        <a:t>Australia, </a:t>
                      </a:r>
                      <a:r>
                        <a:rPr lang="en-GB" sz="1300" b="1" u="none" dirty="0" smtClean="0">
                          <a:effectLst/>
                        </a:rPr>
                        <a:t>Canada</a:t>
                      </a:r>
                      <a:r>
                        <a:rPr lang="en-GB" sz="1300" b="1" dirty="0" smtClean="0">
                          <a:effectLst/>
                        </a:rPr>
                        <a:t>, </a:t>
                      </a:r>
                      <a:r>
                        <a:rPr lang="en-GB" sz="1300" b="1" u="sng" dirty="0" smtClean="0">
                          <a:effectLst/>
                        </a:rPr>
                        <a:t>United</a:t>
                      </a:r>
                      <a:r>
                        <a:rPr lang="en-GB" sz="1300" b="1" u="sng" baseline="0" dirty="0" smtClean="0">
                          <a:effectLst/>
                        </a:rPr>
                        <a:t> Kingdom</a:t>
                      </a:r>
                      <a:r>
                        <a:rPr lang="en-GB" sz="1300" b="1" baseline="0" dirty="0" smtClean="0">
                          <a:effectLst/>
                        </a:rPr>
                        <a:t>, </a:t>
                      </a:r>
                      <a:r>
                        <a:rPr lang="en-GB" sz="1300" b="1" dirty="0" smtClean="0">
                          <a:effectLst/>
                        </a:rPr>
                        <a:t> </a:t>
                      </a:r>
                      <a:r>
                        <a:rPr lang="en-GB" sz="1300" b="1" dirty="0">
                          <a:effectLst/>
                        </a:rPr>
                        <a:t>United States</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300" dirty="0">
                          <a:effectLst/>
                        </a:rPr>
                        <a:t>In the United </a:t>
                      </a:r>
                      <a:r>
                        <a:rPr lang="en-GB" sz="1300" dirty="0" smtClean="0">
                          <a:effectLst/>
                        </a:rPr>
                        <a:t>Kingdom,</a:t>
                      </a:r>
                      <a:r>
                        <a:rPr lang="en-US" sz="1400" dirty="0" smtClean="0"/>
                        <a:t> individuals who had a career conversation with a teacher aged 14-16, had a 0.11 point increase in the life satisfaction 0-10 scale aged 26</a:t>
                      </a: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2341025346"/>
                  </a:ext>
                </a:extLst>
              </a:tr>
              <a:tr h="290871">
                <a:tc>
                  <a:txBody>
                    <a:bodyPr/>
                    <a:lstStyle/>
                    <a:p>
                      <a:pPr>
                        <a:lnSpc>
                          <a:spcPct val="107000"/>
                        </a:lnSpc>
                        <a:spcAft>
                          <a:spcPts val="800"/>
                        </a:spcAft>
                      </a:pPr>
                      <a:r>
                        <a:rPr lang="en-GB" sz="1300" dirty="0">
                          <a:effectLst/>
                        </a:rPr>
                        <a:t>…</a:t>
                      </a:r>
                      <a:r>
                        <a:rPr lang="en-GB" sz="1300" dirty="0">
                          <a:solidFill>
                            <a:schemeClr val="tx1"/>
                          </a:solidFill>
                          <a:effectLst/>
                        </a:rPr>
                        <a:t>and probably</a:t>
                      </a:r>
                      <a:endPar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solidFill>
                      <a:schemeClr val="bg1"/>
                    </a:solidFill>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6375" marR="66375" marT="33188" marB="33188">
                    <a:solidFill>
                      <a:schemeClr val="bg1"/>
                    </a:solidFill>
                  </a:tcPr>
                </a:tc>
                <a:tc>
                  <a:txBody>
                    <a:bodyPr/>
                    <a:lstStyle/>
                    <a:p>
                      <a:pPr>
                        <a:lnSpc>
                          <a:spcPct val="107000"/>
                        </a:lnSpc>
                      </a:pPr>
                      <a:endParaRPr lang="en-GB" sz="1300" dirty="0">
                        <a:effectLst/>
                        <a:latin typeface="Calibri" panose="020F0502020204030204" pitchFamily="34" charset="0"/>
                        <a:cs typeface="Times New Roman" panose="02020603050405020304" pitchFamily="18" charset="0"/>
                      </a:endParaRPr>
                    </a:p>
                  </a:txBody>
                  <a:tcPr marL="66375" marR="66375" marT="33188" marB="33188">
                    <a:solidFill>
                      <a:schemeClr val="bg1"/>
                    </a:solidFill>
                  </a:tcPr>
                </a:tc>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solidFill>
                      <a:schemeClr val="bg1"/>
                    </a:solidFill>
                  </a:tcPr>
                </a:tc>
                <a:extLst>
                  <a:ext uri="{0D108BD9-81ED-4DB2-BD59-A6C34878D82A}">
                    <a16:rowId xmlns:a16="http://schemas.microsoft.com/office/drawing/2014/main" val="4047522245"/>
                  </a:ext>
                </a:extLst>
              </a:tr>
              <a:tr h="706311">
                <a:tc>
                  <a:txBody>
                    <a:bodyPr/>
                    <a:lstStyle/>
                    <a:p>
                      <a:pPr>
                        <a:lnSpc>
                          <a:spcPct val="107000"/>
                        </a:lnSpc>
                        <a:spcAft>
                          <a:spcPts val="800"/>
                        </a:spcAft>
                      </a:pPr>
                      <a:r>
                        <a:rPr lang="en-GB" sz="1300" dirty="0">
                          <a:effectLst/>
                        </a:rPr>
                        <a:t>School-based career reflection activities, including career questionnaires &amp; career classes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2 out of  7 studies from 6 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3997522634"/>
                  </a:ext>
                </a:extLst>
              </a:tr>
            </a:tbl>
          </a:graphicData>
        </a:graphic>
      </p:graphicFrame>
    </p:spTree>
    <p:extLst>
      <p:ext uri="{BB962C8B-B14F-4D97-AF65-F5344CB8AC3E}">
        <p14:creationId xmlns:p14="http://schemas.microsoft.com/office/powerpoint/2010/main" val="1145935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a:t/>
            </a:r>
            <a:br>
              <a:rPr lang="en-GB" dirty="0"/>
            </a:br>
            <a:r>
              <a:rPr lang="en-GB" dirty="0"/>
              <a:t>Experiencing the </a:t>
            </a:r>
            <a:r>
              <a:rPr lang="en-GB" dirty="0" smtClean="0"/>
              <a:t>future</a:t>
            </a:r>
            <a:br>
              <a:rPr lang="en-GB" dirty="0" smtClean="0"/>
            </a:br>
            <a:r>
              <a:rPr lang="en-GB" dirty="0" smtClean="0"/>
              <a:t> </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99664285"/>
              </p:ext>
            </p:extLst>
          </p:nvPr>
        </p:nvGraphicFramePr>
        <p:xfrm>
          <a:off x="0" y="1259999"/>
          <a:ext cx="12191999" cy="5767006"/>
        </p:xfrm>
        <a:graphic>
          <a:graphicData uri="http://schemas.openxmlformats.org/drawingml/2006/table">
            <a:tbl>
              <a:tblPr firstRow="1" bandRow="1">
                <a:tableStyleId>{5C22544A-7EE6-4342-B048-85BDC9FD1C3A}</a:tableStyleId>
              </a:tblPr>
              <a:tblGrid>
                <a:gridCol w="1883668">
                  <a:extLst>
                    <a:ext uri="{9D8B030D-6E8A-4147-A177-3AD203B41FA5}">
                      <a16:colId xmlns:a16="http://schemas.microsoft.com/office/drawing/2014/main" val="2971216869"/>
                    </a:ext>
                  </a:extLst>
                </a:gridCol>
                <a:gridCol w="3080486">
                  <a:extLst>
                    <a:ext uri="{9D8B030D-6E8A-4147-A177-3AD203B41FA5}">
                      <a16:colId xmlns:a16="http://schemas.microsoft.com/office/drawing/2014/main" val="2733162322"/>
                    </a:ext>
                  </a:extLst>
                </a:gridCol>
                <a:gridCol w="2095023">
                  <a:extLst>
                    <a:ext uri="{9D8B030D-6E8A-4147-A177-3AD203B41FA5}">
                      <a16:colId xmlns:a16="http://schemas.microsoft.com/office/drawing/2014/main" val="894909068"/>
                    </a:ext>
                  </a:extLst>
                </a:gridCol>
                <a:gridCol w="5132822">
                  <a:extLst>
                    <a:ext uri="{9D8B030D-6E8A-4147-A177-3AD203B41FA5}">
                      <a16:colId xmlns:a16="http://schemas.microsoft.com/office/drawing/2014/main" val="186088353"/>
                    </a:ext>
                  </a:extLst>
                </a:gridCol>
              </a:tblGrid>
              <a:tr h="866651">
                <a:tc>
                  <a:txBody>
                    <a:bodyPr/>
                    <a:lstStyle/>
                    <a:p>
                      <a:pPr>
                        <a:lnSpc>
                          <a:spcPct val="107000"/>
                        </a:lnSpc>
                        <a:spcAft>
                          <a:spcPts val="800"/>
                        </a:spcAft>
                      </a:pPr>
                      <a:r>
                        <a:rPr lang="en-GB" sz="1600" dirty="0">
                          <a:effectLst/>
                        </a:rPr>
                        <a:t>Indicator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Studies that find beneficial and  significant associations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Positive associations found 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75" marR="66375" marT="33188" marB="33188"/>
                </a:tc>
                <a:tc>
                  <a:txBody>
                    <a:bodyPr/>
                    <a:lstStyle/>
                    <a:p>
                      <a:pPr>
                        <a:lnSpc>
                          <a:spcPct val="107000"/>
                        </a:lnSpc>
                        <a:spcAft>
                          <a:spcPts val="800"/>
                        </a:spcAft>
                      </a:pPr>
                      <a:r>
                        <a:rPr lang="en-GB" sz="1600" dirty="0">
                          <a:effectLst/>
                        </a:rPr>
                        <a:t>Examples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51" marR="9051" marT="9051" marB="0"/>
                </a:tc>
                <a:extLst>
                  <a:ext uri="{0D108BD9-81ED-4DB2-BD59-A6C34878D82A}">
                    <a16:rowId xmlns:a16="http://schemas.microsoft.com/office/drawing/2014/main" val="332580274"/>
                  </a:ext>
                </a:extLst>
              </a:tr>
              <a:tr h="1388224">
                <a:tc>
                  <a:txBody>
                    <a:bodyPr/>
                    <a:lstStyle/>
                    <a:p>
                      <a:pPr>
                        <a:lnSpc>
                          <a:spcPct val="107000"/>
                        </a:lnSpc>
                        <a:spcAft>
                          <a:spcPts val="800"/>
                        </a:spcAft>
                      </a:pPr>
                      <a:r>
                        <a:rPr lang="en-GB" sz="1800" b="1" dirty="0">
                          <a:effectLst/>
                        </a:rPr>
                        <a:t>Part-time working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smtClean="0">
                          <a:solidFill>
                            <a:schemeClr val="tx1">
                              <a:lumMod val="50000"/>
                            </a:schemeClr>
                          </a:solidFill>
                          <a:effectLst/>
                        </a:rPr>
                        <a:t>20 </a:t>
                      </a:r>
                      <a:r>
                        <a:rPr lang="en-GB" sz="1800" dirty="0">
                          <a:solidFill>
                            <a:schemeClr val="tx1">
                              <a:lumMod val="50000"/>
                            </a:schemeClr>
                          </a:solidFill>
                          <a:effectLst/>
                        </a:rPr>
                        <a:t>out of </a:t>
                      </a:r>
                      <a:r>
                        <a:rPr lang="en-GB" sz="1800" dirty="0" smtClean="0">
                          <a:solidFill>
                            <a:schemeClr val="tx1">
                              <a:lumMod val="50000"/>
                            </a:schemeClr>
                          </a:solidFill>
                          <a:effectLst/>
                        </a:rPr>
                        <a:t>27 </a:t>
                      </a:r>
                      <a:r>
                        <a:rPr lang="en-GB" sz="1800" dirty="0">
                          <a:solidFill>
                            <a:schemeClr val="tx1">
                              <a:lumMod val="50000"/>
                            </a:schemeClr>
                          </a:solidFill>
                          <a:effectLst/>
                        </a:rPr>
                        <a:t>from </a:t>
                      </a:r>
                      <a:r>
                        <a:rPr lang="en-GB" sz="1800" dirty="0" smtClean="0">
                          <a:effectLst/>
                        </a:rPr>
                        <a:t>6 </a:t>
                      </a:r>
                      <a:r>
                        <a:rPr lang="en-GB" sz="1800" dirty="0">
                          <a:effectLst/>
                        </a:rPr>
                        <a:t>countries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Australia, </a:t>
                      </a:r>
                      <a:r>
                        <a:rPr lang="en-GB" sz="1800" b="1" u="none" dirty="0">
                          <a:effectLst/>
                        </a:rPr>
                        <a:t>Canada</a:t>
                      </a:r>
                      <a:r>
                        <a:rPr lang="en-GB" sz="1800" b="1" dirty="0">
                          <a:effectLst/>
                        </a:rPr>
                        <a:t>, </a:t>
                      </a:r>
                      <a:r>
                        <a:rPr lang="en-GB" sz="1800" b="1" u="sng" dirty="0">
                          <a:effectLst/>
                        </a:rPr>
                        <a:t>United Kingdom</a:t>
                      </a:r>
                      <a:r>
                        <a:rPr lang="en-GB" sz="1800" b="1" dirty="0">
                          <a:effectLst/>
                        </a:rPr>
                        <a:t>, United States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Bef>
                          <a:spcPts val="600"/>
                        </a:spcBef>
                        <a:spcAft>
                          <a:spcPts val="600"/>
                        </a:spcAft>
                      </a:pPr>
                      <a:r>
                        <a:rPr lang="en-GB" sz="1800" dirty="0">
                          <a:effectLst/>
                        </a:rPr>
                        <a:t>In the United </a:t>
                      </a:r>
                      <a:r>
                        <a:rPr lang="en-GB" sz="1800" dirty="0" smtClean="0">
                          <a:effectLst/>
                        </a:rPr>
                        <a:t>Kingdom,</a:t>
                      </a:r>
                      <a:r>
                        <a:rPr lang="en-GB" sz="1800" baseline="0" dirty="0" smtClean="0">
                          <a:effectLst/>
                        </a:rPr>
                        <a:t> </a:t>
                      </a:r>
                      <a:r>
                        <a:rPr lang="en-US" dirty="0" smtClean="0"/>
                        <a:t>individuals who had experience of paid work by age 16 earned 6% more in weekly wages at age 26 relative to comparable peers who did not by age 16</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0938866"/>
                  </a:ext>
                </a:extLst>
              </a:tr>
              <a:tr h="1797294">
                <a:tc>
                  <a:txBody>
                    <a:bodyPr/>
                    <a:lstStyle/>
                    <a:p>
                      <a:pPr>
                        <a:lnSpc>
                          <a:spcPct val="107000"/>
                        </a:lnSpc>
                        <a:spcAft>
                          <a:spcPts val="800"/>
                        </a:spcAft>
                      </a:pPr>
                      <a:r>
                        <a:rPr lang="en-GB" sz="1800" b="1" dirty="0">
                          <a:effectLst/>
                        </a:rPr>
                        <a:t>Volunteering</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8 out of 9 studies from 5 countries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a:effectLst/>
                        </a:rPr>
                        <a:t>Australia, </a:t>
                      </a:r>
                      <a:r>
                        <a:rPr lang="en-GB" sz="1800" b="1" u="none" dirty="0">
                          <a:effectLst/>
                        </a:rPr>
                        <a:t>Canada</a:t>
                      </a:r>
                      <a:r>
                        <a:rPr lang="en-GB" sz="1800" b="1" dirty="0">
                          <a:effectLst/>
                        </a:rPr>
                        <a:t>, Germany,  </a:t>
                      </a:r>
                      <a:r>
                        <a:rPr lang="en-GB" sz="1800" b="1" u="sng" dirty="0">
                          <a:effectLst/>
                        </a:rPr>
                        <a:t>United Kingdom</a:t>
                      </a:r>
                      <a:r>
                        <a:rPr lang="en-GB" sz="1800" dirty="0">
                          <a:effectLst/>
                        </a:rPr>
                        <a:t>, United States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In </a:t>
                      </a:r>
                      <a:r>
                        <a:rPr lang="en-GB" sz="1800" dirty="0" smtClean="0">
                          <a:effectLst/>
                        </a:rPr>
                        <a:t>the United Kingdom,</a:t>
                      </a:r>
                      <a:r>
                        <a:rPr lang="en-GB" sz="1800" baseline="0" dirty="0" smtClean="0">
                          <a:effectLst/>
                        </a:rPr>
                        <a:t> individual</a:t>
                      </a:r>
                      <a:r>
                        <a:rPr lang="en-US" dirty="0" smtClean="0"/>
                        <a:t>s who volunteered by age 16, experienced 0.6 fewer months of longest unemployment duration by age 26 than comparable peers who reported not having experience of volunteering by age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711069"/>
                  </a:ext>
                </a:extLst>
              </a:tr>
              <a:tr h="713568">
                <a:tc>
                  <a:txBody>
                    <a:bodyPr/>
                    <a:lstStyle/>
                    <a:p>
                      <a:pPr>
                        <a:lnSpc>
                          <a:spcPct val="107000"/>
                        </a:lnSpc>
                        <a:spcAft>
                          <a:spcPts val="800"/>
                        </a:spcAft>
                      </a:pPr>
                      <a:r>
                        <a:rPr lang="en-GB" sz="1800" dirty="0">
                          <a:solidFill>
                            <a:schemeClr val="tx1"/>
                          </a:solidFill>
                          <a:effectLst/>
                        </a:rPr>
                        <a:t>…and probably</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4862282"/>
                  </a:ext>
                </a:extLst>
              </a:tr>
              <a:tr h="1001269">
                <a:tc>
                  <a:txBody>
                    <a:bodyPr/>
                    <a:lstStyle/>
                    <a:p>
                      <a:pPr>
                        <a:lnSpc>
                          <a:spcPct val="107000"/>
                        </a:lnSpc>
                        <a:spcAft>
                          <a:spcPts val="800"/>
                        </a:spcAft>
                      </a:pPr>
                      <a:r>
                        <a:rPr lang="en-GB" sz="1800">
                          <a:effectLst/>
                        </a:rPr>
                        <a:t>Work placements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effectLst/>
                        </a:rPr>
                        <a:t>2 out of 5 studies from 4 countries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300"/>
                        </a:lnSpc>
                        <a:spcBef>
                          <a:spcPts val="600"/>
                        </a:spcBef>
                        <a:spcAft>
                          <a:spcPts val="600"/>
                        </a:spcAf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583267"/>
                  </a:ext>
                </a:extLst>
              </a:tr>
            </a:tbl>
          </a:graphicData>
        </a:graphic>
      </p:graphicFrame>
    </p:spTree>
    <p:extLst>
      <p:ext uri="{BB962C8B-B14F-4D97-AF65-F5344CB8AC3E}">
        <p14:creationId xmlns:p14="http://schemas.microsoft.com/office/powerpoint/2010/main" val="3194335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7573340"/>
              </p:ext>
            </p:extLst>
          </p:nvPr>
        </p:nvGraphicFramePr>
        <p:xfrm>
          <a:off x="0" y="1347020"/>
          <a:ext cx="12191999" cy="5721348"/>
        </p:xfrm>
        <a:graphic>
          <a:graphicData uri="http://schemas.openxmlformats.org/drawingml/2006/table">
            <a:tbl>
              <a:tblPr firstRow="1" bandRow="1">
                <a:tableStyleId>{5C22544A-7EE6-4342-B048-85BDC9FD1C3A}</a:tableStyleId>
              </a:tblPr>
              <a:tblGrid>
                <a:gridCol w="2256488">
                  <a:extLst>
                    <a:ext uri="{9D8B030D-6E8A-4147-A177-3AD203B41FA5}">
                      <a16:colId xmlns:a16="http://schemas.microsoft.com/office/drawing/2014/main" val="1578614704"/>
                    </a:ext>
                  </a:extLst>
                </a:gridCol>
                <a:gridCol w="3509464">
                  <a:extLst>
                    <a:ext uri="{9D8B030D-6E8A-4147-A177-3AD203B41FA5}">
                      <a16:colId xmlns:a16="http://schemas.microsoft.com/office/drawing/2014/main" val="4105659549"/>
                    </a:ext>
                  </a:extLst>
                </a:gridCol>
                <a:gridCol w="2626061">
                  <a:extLst>
                    <a:ext uri="{9D8B030D-6E8A-4147-A177-3AD203B41FA5}">
                      <a16:colId xmlns:a16="http://schemas.microsoft.com/office/drawing/2014/main" val="4117104903"/>
                    </a:ext>
                  </a:extLst>
                </a:gridCol>
                <a:gridCol w="3799986">
                  <a:extLst>
                    <a:ext uri="{9D8B030D-6E8A-4147-A177-3AD203B41FA5}">
                      <a16:colId xmlns:a16="http://schemas.microsoft.com/office/drawing/2014/main" val="2712542962"/>
                    </a:ext>
                  </a:extLst>
                </a:gridCol>
              </a:tblGrid>
              <a:tr h="681459">
                <a:tc>
                  <a:txBody>
                    <a:bodyPr/>
                    <a:lstStyle/>
                    <a:p>
                      <a:pPr>
                        <a:lnSpc>
                          <a:spcPct val="107000"/>
                        </a:lnSpc>
                        <a:spcAft>
                          <a:spcPts val="800"/>
                        </a:spcAft>
                      </a:pPr>
                      <a:r>
                        <a:rPr lang="en-GB" sz="1350" dirty="0" smtClean="0">
                          <a:effectLst/>
                        </a:rPr>
                        <a:t>Indicator</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350">
                          <a:effectLst/>
                        </a:rPr>
                        <a:t>Studies that find beneficial and  significant associations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a:effectLst/>
                        </a:rPr>
                        <a:t>Positive associations found in</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a:effectLst/>
                        </a:rPr>
                        <a:t>Examples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48764603"/>
                  </a:ext>
                </a:extLst>
              </a:tr>
              <a:tr h="1263361">
                <a:tc>
                  <a:txBody>
                    <a:bodyPr/>
                    <a:lstStyle/>
                    <a:p>
                      <a:pPr>
                        <a:lnSpc>
                          <a:spcPct val="107000"/>
                        </a:lnSpc>
                        <a:spcAft>
                          <a:spcPts val="800"/>
                        </a:spcAft>
                      </a:pPr>
                      <a:r>
                        <a:rPr lang="en-GB" sz="1600" b="1" dirty="0">
                          <a:effectLst/>
                        </a:rPr>
                        <a:t>Career certainty</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600" dirty="0">
                          <a:effectLst/>
                        </a:rPr>
                        <a:t>15 out </a:t>
                      </a:r>
                      <a:r>
                        <a:rPr lang="en-GB" sz="1600" dirty="0">
                          <a:solidFill>
                            <a:schemeClr val="tx1">
                              <a:lumMod val="50000"/>
                            </a:schemeClr>
                          </a:solidFill>
                          <a:effectLst/>
                        </a:rPr>
                        <a:t>of </a:t>
                      </a:r>
                      <a:r>
                        <a:rPr lang="en-GB" sz="1600" dirty="0" smtClean="0">
                          <a:solidFill>
                            <a:schemeClr val="tx1">
                              <a:lumMod val="50000"/>
                            </a:schemeClr>
                          </a:solidFill>
                          <a:effectLst/>
                        </a:rPr>
                        <a:t>20 </a:t>
                      </a:r>
                      <a:r>
                        <a:rPr lang="en-GB" sz="1600" dirty="0">
                          <a:effectLst/>
                        </a:rPr>
                        <a:t>studies from </a:t>
                      </a:r>
                      <a:r>
                        <a:rPr lang="en-GB" sz="1600" dirty="0" smtClean="0">
                          <a:effectLst/>
                        </a:rPr>
                        <a:t>9 </a:t>
                      </a:r>
                      <a:r>
                        <a:rPr lang="en-GB" sz="1600" dirty="0">
                          <a:effectLst/>
                        </a:rPr>
                        <a:t>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dirty="0">
                          <a:effectLst/>
                        </a:rPr>
                        <a:t>Australia, </a:t>
                      </a:r>
                      <a:r>
                        <a:rPr lang="en-GB" sz="1350" b="1" u="none" dirty="0">
                          <a:effectLst/>
                        </a:rPr>
                        <a:t>Canada</a:t>
                      </a:r>
                      <a:r>
                        <a:rPr lang="en-GB" sz="1350" b="1" dirty="0">
                          <a:effectLst/>
                        </a:rPr>
                        <a:t>, Denmark</a:t>
                      </a:r>
                      <a:r>
                        <a:rPr lang="en-GB" sz="1350" dirty="0">
                          <a:effectLst/>
                        </a:rPr>
                        <a:t>, </a:t>
                      </a:r>
                      <a:r>
                        <a:rPr lang="en-GB" sz="1350" dirty="0" smtClean="0">
                          <a:effectLst/>
                        </a:rPr>
                        <a:t> </a:t>
                      </a:r>
                      <a:r>
                        <a:rPr lang="en-GB" sz="1350" b="1" dirty="0">
                          <a:effectLst/>
                        </a:rPr>
                        <a:t>Switzerland, </a:t>
                      </a:r>
                      <a:r>
                        <a:rPr lang="en-GB" sz="1350" b="1" u="sng" dirty="0">
                          <a:effectLst/>
                        </a:rPr>
                        <a:t>United Kingdom</a:t>
                      </a:r>
                      <a:r>
                        <a:rPr lang="en-GB" sz="1350" b="1" dirty="0">
                          <a:effectLst/>
                        </a:rPr>
                        <a:t>, United States  </a:t>
                      </a:r>
                      <a:endParaRPr lang="en-GB"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l">
                        <a:lnSpc>
                          <a:spcPct val="100000"/>
                        </a:lnSpc>
                        <a:spcBef>
                          <a:spcPts val="600"/>
                        </a:spcBef>
                        <a:spcAft>
                          <a:spcPts val="600"/>
                        </a:spcAft>
                      </a:pPr>
                      <a:r>
                        <a:rPr lang="en-GB" sz="1350" dirty="0" smtClean="0">
                          <a:effectLst/>
                        </a:rPr>
                        <a:t>In </a:t>
                      </a:r>
                      <a:r>
                        <a:rPr lang="en-GB" sz="1350" dirty="0">
                          <a:effectLst/>
                        </a:rPr>
                        <a:t>the </a:t>
                      </a:r>
                      <a:r>
                        <a:rPr lang="en-GB" sz="1350" dirty="0" smtClean="0">
                          <a:effectLst/>
                        </a:rPr>
                        <a:t>UK,</a:t>
                      </a:r>
                      <a:r>
                        <a:rPr lang="en-GB" sz="1350" baseline="0" dirty="0" smtClean="0">
                          <a:effectLst/>
                        </a:rPr>
                        <a:t> individuals</a:t>
                      </a:r>
                      <a:r>
                        <a:rPr lang="en-US" sz="1400" dirty="0" smtClean="0"/>
                        <a:t> who were career certain at 16 had an increase of 0.12 points in the 0-10 life satisfaction scale at 26 relative to comparable peers who were uncertain</a:t>
                      </a:r>
                      <a:endParaRPr lang="en-GB" sz="1350" dirty="0">
                        <a:effectLst/>
                      </a:endParaRPr>
                    </a:p>
                    <a:p>
                      <a:pPr>
                        <a:lnSpc>
                          <a:spcPct val="107000"/>
                        </a:lnSpc>
                        <a:spcAft>
                          <a:spcPts val="800"/>
                        </a:spcAft>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68662076"/>
                  </a:ext>
                </a:extLst>
              </a:tr>
              <a:tr h="814580">
                <a:tc>
                  <a:txBody>
                    <a:bodyPr/>
                    <a:lstStyle/>
                    <a:p>
                      <a:pPr>
                        <a:lnSpc>
                          <a:spcPct val="107000"/>
                        </a:lnSpc>
                        <a:spcAft>
                          <a:spcPts val="800"/>
                        </a:spcAft>
                      </a:pPr>
                      <a:r>
                        <a:rPr lang="en-GB" sz="1600" b="1">
                          <a:effectLst/>
                        </a:rPr>
                        <a:t>Career ambition</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600" dirty="0" smtClean="0">
                          <a:effectLst/>
                        </a:rPr>
                        <a:t>15 </a:t>
                      </a:r>
                      <a:r>
                        <a:rPr lang="en-GB" sz="1600" dirty="0">
                          <a:effectLst/>
                        </a:rPr>
                        <a:t>out of </a:t>
                      </a:r>
                      <a:r>
                        <a:rPr lang="en-GB" sz="1600" dirty="0" smtClean="0">
                          <a:effectLst/>
                        </a:rPr>
                        <a:t>19 </a:t>
                      </a:r>
                      <a:r>
                        <a:rPr lang="en-GB" sz="1600" dirty="0">
                          <a:effectLst/>
                        </a:rPr>
                        <a:t>studies from </a:t>
                      </a:r>
                      <a:r>
                        <a:rPr lang="en-GB" sz="1600" dirty="0" smtClean="0">
                          <a:effectLst/>
                        </a:rPr>
                        <a:t>9 </a:t>
                      </a:r>
                      <a:r>
                        <a:rPr lang="en-GB" sz="1600" dirty="0">
                          <a:effectLst/>
                        </a:rPr>
                        <a:t>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dirty="0">
                          <a:effectLst/>
                        </a:rPr>
                        <a:t>Australia, </a:t>
                      </a:r>
                      <a:r>
                        <a:rPr lang="en-GB" sz="1350" b="1" dirty="0">
                          <a:effectLst/>
                        </a:rPr>
                        <a:t>China,</a:t>
                      </a:r>
                      <a:r>
                        <a:rPr lang="en-GB" sz="1350" dirty="0">
                          <a:effectLst/>
                        </a:rPr>
                        <a:t> </a:t>
                      </a:r>
                      <a:r>
                        <a:rPr lang="en-GB" sz="1350" b="1" dirty="0" smtClean="0">
                          <a:effectLst/>
                        </a:rPr>
                        <a:t>Korea</a:t>
                      </a:r>
                      <a:r>
                        <a:rPr lang="en-GB" sz="1350" b="1" dirty="0">
                          <a:effectLst/>
                        </a:rPr>
                        <a:t>,</a:t>
                      </a:r>
                      <a:r>
                        <a:rPr lang="en-GB" sz="1350" dirty="0">
                          <a:effectLst/>
                        </a:rPr>
                        <a:t> </a:t>
                      </a:r>
                      <a:r>
                        <a:rPr lang="en-GB" sz="1350" b="1" dirty="0">
                          <a:effectLst/>
                        </a:rPr>
                        <a:t>Switzerland</a:t>
                      </a:r>
                      <a:r>
                        <a:rPr lang="en-GB" sz="1350" dirty="0">
                          <a:effectLst/>
                        </a:rPr>
                        <a:t>, </a:t>
                      </a:r>
                      <a:r>
                        <a:rPr lang="en-GB" sz="1350" u="sng" dirty="0">
                          <a:effectLst/>
                        </a:rPr>
                        <a:t>United Kingdom</a:t>
                      </a:r>
                      <a:r>
                        <a:rPr lang="en-GB" sz="1350" dirty="0">
                          <a:effectLst/>
                        </a:rPr>
                        <a:t>, United States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dirty="0">
                          <a:effectLst/>
                        </a:rPr>
                        <a:t>In Korea, ambitious  teenagers earned 5% more at age 25/26</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62189814"/>
                  </a:ext>
                </a:extLst>
              </a:tr>
              <a:tr h="814580">
                <a:tc>
                  <a:txBody>
                    <a:bodyPr/>
                    <a:lstStyle/>
                    <a:p>
                      <a:pPr>
                        <a:lnSpc>
                          <a:spcPct val="107000"/>
                        </a:lnSpc>
                        <a:spcAft>
                          <a:spcPts val="800"/>
                        </a:spcAft>
                      </a:pPr>
                      <a:r>
                        <a:rPr lang="en-GB" sz="1600" b="1">
                          <a:effectLst/>
                        </a:rPr>
                        <a:t>Career alignment</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600" dirty="0">
                          <a:effectLst/>
                        </a:rPr>
                        <a:t>9 out of </a:t>
                      </a:r>
                      <a:r>
                        <a:rPr lang="en-GB" sz="1600" dirty="0" smtClean="0">
                          <a:effectLst/>
                        </a:rPr>
                        <a:t>11 </a:t>
                      </a:r>
                      <a:r>
                        <a:rPr lang="en-GB" sz="1600" dirty="0">
                          <a:effectLst/>
                        </a:rPr>
                        <a:t>studies from </a:t>
                      </a:r>
                      <a:r>
                        <a:rPr lang="en-GB" sz="1600" dirty="0" smtClean="0">
                          <a:effectLst/>
                        </a:rPr>
                        <a:t>7 </a:t>
                      </a:r>
                      <a:r>
                        <a:rPr lang="en-GB" sz="1600" dirty="0">
                          <a:effectLst/>
                        </a:rPr>
                        <a:t>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b="1" dirty="0">
                          <a:effectLst/>
                        </a:rPr>
                        <a:t>Australia, </a:t>
                      </a:r>
                      <a:r>
                        <a:rPr lang="en-GB" sz="1350" b="1" u="none" dirty="0" smtClean="0">
                          <a:effectLst/>
                        </a:rPr>
                        <a:t>Canada</a:t>
                      </a:r>
                      <a:r>
                        <a:rPr lang="en-GB" sz="1350" b="1" dirty="0" smtClean="0">
                          <a:effectLst/>
                        </a:rPr>
                        <a:t>, China,  Korea, </a:t>
                      </a:r>
                      <a:r>
                        <a:rPr lang="en-GB" sz="1350" u="sng" dirty="0" smtClean="0">
                          <a:effectLst/>
                        </a:rPr>
                        <a:t>United </a:t>
                      </a:r>
                      <a:r>
                        <a:rPr lang="en-GB" sz="1350" u="sng" dirty="0">
                          <a:effectLst/>
                        </a:rPr>
                        <a:t>Kingdom</a:t>
                      </a:r>
                      <a:r>
                        <a:rPr lang="en-GB" sz="1350" dirty="0">
                          <a:effectLst/>
                        </a:rPr>
                        <a:t>, United States</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dirty="0">
                          <a:effectLst/>
                        </a:rPr>
                        <a:t>In Australia,  individuals  who were aligned as teenagers earned  8% </a:t>
                      </a:r>
                      <a:r>
                        <a:rPr lang="en-GB" sz="1350" dirty="0" smtClean="0">
                          <a:effectLst/>
                        </a:rPr>
                        <a:t>more at </a:t>
                      </a:r>
                      <a:r>
                        <a:rPr lang="en-GB" sz="1350" dirty="0">
                          <a:effectLst/>
                        </a:rPr>
                        <a:t>age 25/26 than the average earnings</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12690183"/>
                  </a:ext>
                </a:extLst>
              </a:tr>
              <a:tr h="1086104">
                <a:tc>
                  <a:txBody>
                    <a:bodyPr/>
                    <a:lstStyle/>
                    <a:p>
                      <a:pPr>
                        <a:lnSpc>
                          <a:spcPct val="107000"/>
                        </a:lnSpc>
                        <a:spcAft>
                          <a:spcPts val="800"/>
                        </a:spcAft>
                      </a:pPr>
                      <a:r>
                        <a:rPr lang="en-GB" sz="1600" b="1" dirty="0">
                          <a:effectLst/>
                        </a:rPr>
                        <a:t>Instrumental motivation towards school</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600" dirty="0" smtClean="0">
                          <a:effectLst/>
                        </a:rPr>
                        <a:t>13 </a:t>
                      </a:r>
                      <a:r>
                        <a:rPr lang="en-GB" sz="1600" dirty="0">
                          <a:effectLst/>
                        </a:rPr>
                        <a:t>out of </a:t>
                      </a:r>
                      <a:r>
                        <a:rPr lang="en-GB" sz="1600" dirty="0" smtClean="0">
                          <a:effectLst/>
                        </a:rPr>
                        <a:t>15 </a:t>
                      </a:r>
                      <a:r>
                        <a:rPr lang="en-GB" sz="1600" dirty="0">
                          <a:effectLst/>
                        </a:rPr>
                        <a:t>studies from 8 countries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b="1" dirty="0">
                          <a:effectLst/>
                        </a:rPr>
                        <a:t>Australia, </a:t>
                      </a:r>
                      <a:r>
                        <a:rPr lang="en-GB" sz="1350" b="1" u="none" dirty="0">
                          <a:effectLst/>
                        </a:rPr>
                        <a:t>Canada</a:t>
                      </a:r>
                      <a:r>
                        <a:rPr lang="en-GB" sz="1350" b="1" dirty="0">
                          <a:effectLst/>
                        </a:rPr>
                        <a:t>, Denmark, </a:t>
                      </a:r>
                      <a:r>
                        <a:rPr lang="en-GB" sz="1350" b="1" dirty="0" smtClean="0">
                          <a:effectLst/>
                        </a:rPr>
                        <a:t>Korea, </a:t>
                      </a:r>
                      <a:r>
                        <a:rPr lang="en-GB" sz="1350" b="1" u="sng" dirty="0" smtClean="0">
                          <a:effectLst/>
                        </a:rPr>
                        <a:t>United </a:t>
                      </a:r>
                      <a:r>
                        <a:rPr lang="en-GB" sz="1350" b="1" u="sng" dirty="0">
                          <a:effectLst/>
                        </a:rPr>
                        <a:t>Kingdom</a:t>
                      </a:r>
                      <a:r>
                        <a:rPr lang="en-GB" sz="1350" b="1" dirty="0">
                          <a:effectLst/>
                        </a:rPr>
                        <a:t>, United States</a:t>
                      </a:r>
                      <a:endParaRPr lang="en-GB" sz="135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50" dirty="0">
                          <a:effectLst/>
                        </a:rPr>
                        <a:t>In the United Kingdom individuals who strongly agreed that school was a waste of time at age 14 were 9 percentage points more likely to be NEET at age 25/26 (than those who strongly disagreed)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0886520"/>
                  </a:ext>
                </a:extLst>
              </a:tr>
              <a:tr h="561315">
                <a:tc>
                  <a:txBody>
                    <a:bodyPr/>
                    <a:lstStyle/>
                    <a:p>
                      <a:pPr>
                        <a:lnSpc>
                          <a:spcPct val="107000"/>
                        </a:lnSpc>
                        <a:spcAft>
                          <a:spcPts val="800"/>
                        </a:spcAft>
                      </a:pPr>
                      <a:r>
                        <a:rPr lang="en-GB" sz="1300" dirty="0">
                          <a:solidFill>
                            <a:schemeClr val="tx1"/>
                          </a:solidFill>
                          <a:effectLst/>
                        </a:rPr>
                        <a:t>…and probably</a:t>
                      </a:r>
                      <a:endParaRPr lang="en-GB"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tx1">
                        <a:lumMod val="50000"/>
                      </a:schemeClr>
                    </a:solidFill>
                  </a:tcPr>
                </a:tc>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1">
                        <a:lumMod val="50000"/>
                      </a:schemeClr>
                    </a:solidFill>
                  </a:tcPr>
                </a:tc>
                <a:extLst>
                  <a:ext uri="{0D108BD9-81ED-4DB2-BD59-A6C34878D82A}">
                    <a16:rowId xmlns:a16="http://schemas.microsoft.com/office/drawing/2014/main" val="1253802240"/>
                  </a:ext>
                </a:extLst>
              </a:tr>
              <a:tr h="499949">
                <a:tc>
                  <a:txBody>
                    <a:bodyPr/>
                    <a:lstStyle/>
                    <a:p>
                      <a:pPr>
                        <a:lnSpc>
                          <a:spcPct val="107000"/>
                        </a:lnSpc>
                        <a:spcAft>
                          <a:spcPts val="800"/>
                        </a:spcAft>
                      </a:pPr>
                      <a:r>
                        <a:rPr lang="en-GB" sz="1300">
                          <a:effectLst/>
                        </a:rPr>
                        <a:t>Career originality</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spcAft>
                          <a:spcPts val="800"/>
                        </a:spcAft>
                      </a:pPr>
                      <a:r>
                        <a:rPr lang="en-GB" sz="1300" dirty="0">
                          <a:effectLst/>
                        </a:rPr>
                        <a:t>2 out of </a:t>
                      </a:r>
                      <a:r>
                        <a:rPr lang="en-GB" sz="1300" dirty="0" smtClean="0">
                          <a:effectLst/>
                        </a:rPr>
                        <a:t>4 </a:t>
                      </a:r>
                      <a:r>
                        <a:rPr lang="en-GB" sz="1300" dirty="0">
                          <a:effectLst/>
                        </a:rPr>
                        <a:t>studies from </a:t>
                      </a:r>
                      <a:r>
                        <a:rPr lang="en-GB" sz="1300" dirty="0" smtClean="0">
                          <a:effectLst/>
                        </a:rPr>
                        <a:t>4 </a:t>
                      </a:r>
                      <a:r>
                        <a:rPr lang="en-GB" sz="1300" dirty="0">
                          <a:effectLst/>
                        </a:rPr>
                        <a:t>countries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1798550"/>
                  </a:ext>
                </a:extLst>
              </a:tr>
            </a:tbl>
          </a:graphicData>
        </a:graphic>
      </p:graphicFrame>
      <p:sp>
        <p:nvSpPr>
          <p:cNvPr id="3" name="Slide Number Placeholder 2"/>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01A600-A98F-48E1-AB15-30244BD8EAB6}"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itle 3"/>
          <p:cNvSpPr>
            <a:spLocks noGrp="1"/>
          </p:cNvSpPr>
          <p:nvPr>
            <p:ph type="title"/>
          </p:nvPr>
        </p:nvSpPr>
        <p:spPr/>
        <p:txBody>
          <a:bodyPr/>
          <a:lstStyle/>
          <a:p>
            <a:r>
              <a:rPr lang="en-GB" dirty="0" smtClean="0"/>
              <a:t>Thinking about the future</a:t>
            </a:r>
            <a:endParaRPr lang="en-GB" dirty="0"/>
          </a:p>
        </p:txBody>
      </p:sp>
    </p:spTree>
    <p:extLst>
      <p:ext uri="{BB962C8B-B14F-4D97-AF65-F5344CB8AC3E}">
        <p14:creationId xmlns:p14="http://schemas.microsoft.com/office/powerpoint/2010/main" val="318444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7008" y="100892"/>
            <a:ext cx="10806792" cy="708932"/>
          </a:xfrm>
        </p:spPr>
        <p:txBody>
          <a:bodyPr/>
          <a:lstStyle/>
          <a:p>
            <a:r>
              <a:rPr lang="en-GB" dirty="0"/>
              <a:t>PISA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98" y="708932"/>
            <a:ext cx="12590711" cy="6048176"/>
          </a:xfrm>
          <a:prstGeom prst="rect">
            <a:avLst/>
          </a:prstGeom>
        </p:spPr>
      </p:pic>
      <p:sp>
        <p:nvSpPr>
          <p:cNvPr id="2" name="Rectangle 1">
            <a:extLst>
              <a:ext uri="{FF2B5EF4-FFF2-40B4-BE49-F238E27FC236}">
                <a16:creationId xmlns:a16="http://schemas.microsoft.com/office/drawing/2014/main" id="{F8D27193-87AD-4436-A0CD-22426C6C85A4}"/>
              </a:ext>
            </a:extLst>
          </p:cNvPr>
          <p:cNvSpPr/>
          <p:nvPr/>
        </p:nvSpPr>
        <p:spPr>
          <a:xfrm>
            <a:off x="450850" y="5872281"/>
            <a:ext cx="8870950" cy="830997"/>
          </a:xfrm>
          <a:prstGeom prst="rect">
            <a:avLst/>
          </a:prstGeom>
        </p:spPr>
        <p:txBody>
          <a:bodyPr wrap="square">
            <a:spAutoFit/>
          </a:bodyPr>
          <a:lstStyle/>
          <a:p>
            <a:r>
              <a:rPr lang="en-GB" sz="2400" b="1" dirty="0">
                <a:latin typeface="Calibri" panose="020F0502020204030204" pitchFamily="34" charset="0"/>
                <a:ea typeface="Calibri" panose="020F0502020204030204" pitchFamily="34" charset="0"/>
                <a:cs typeface="Times New Roman" panose="02020603050405020304" pitchFamily="18" charset="0"/>
              </a:rPr>
              <a:t>but also responded to questions about their </a:t>
            </a:r>
            <a:r>
              <a:rPr lang="en-GB"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aspirations for their future careers</a:t>
            </a:r>
            <a:r>
              <a:rPr lang="en-GB" sz="2400" b="1" dirty="0">
                <a:latin typeface="Calibri" panose="020F0502020204030204" pitchFamily="34" charset="0"/>
                <a:ea typeface="Calibri" panose="020F0502020204030204" pitchFamily="34" charset="0"/>
                <a:cs typeface="Times New Roman" panose="02020603050405020304" pitchFamily="18" charset="0"/>
              </a:rPr>
              <a:t>, and from where they learn about the world of work</a:t>
            </a:r>
            <a:endParaRPr lang="en-GB" sz="2400" b="1" dirty="0"/>
          </a:p>
        </p:txBody>
      </p:sp>
    </p:spTree>
    <p:extLst>
      <p:ext uri="{BB962C8B-B14F-4D97-AF65-F5344CB8AC3E}">
        <p14:creationId xmlns:p14="http://schemas.microsoft.com/office/powerpoint/2010/main" val="2818499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…over the last 20 years…</a:t>
            </a:r>
            <a:endParaRPr lang="en-GB" dirty="0"/>
          </a:p>
        </p:txBody>
      </p:sp>
      <p:pic>
        <p:nvPicPr>
          <p:cNvPr id="4" name="Content Placeholder 3"/>
          <p:cNvPicPr>
            <a:picLocks noGrp="1" noChangeAspect="1"/>
          </p:cNvPicPr>
          <p:nvPr>
            <p:ph idx="1"/>
          </p:nvPr>
        </p:nvPicPr>
        <p:blipFill>
          <a:blip r:embed="rId2"/>
          <a:stretch>
            <a:fillRect/>
          </a:stretch>
        </p:blipFill>
        <p:spPr>
          <a:xfrm>
            <a:off x="267782" y="4854657"/>
            <a:ext cx="2486025" cy="1114425"/>
          </a:xfrm>
          <a:prstGeom prst="rect">
            <a:avLst/>
          </a:prstGeom>
        </p:spPr>
      </p:pic>
      <p:pic>
        <p:nvPicPr>
          <p:cNvPr id="6" name="Picture 5"/>
          <p:cNvPicPr>
            <a:picLocks noChangeAspect="1"/>
          </p:cNvPicPr>
          <p:nvPr/>
        </p:nvPicPr>
        <p:blipFill>
          <a:blip r:embed="rId3"/>
          <a:stretch>
            <a:fillRect/>
          </a:stretch>
        </p:blipFill>
        <p:spPr>
          <a:xfrm>
            <a:off x="3602125" y="3150400"/>
            <a:ext cx="3601316" cy="1100206"/>
          </a:xfrm>
          <a:prstGeom prst="rect">
            <a:avLst/>
          </a:prstGeom>
        </p:spPr>
      </p:pic>
      <p:pic>
        <p:nvPicPr>
          <p:cNvPr id="7" name="Picture 6"/>
          <p:cNvPicPr>
            <a:picLocks noChangeAspect="1"/>
          </p:cNvPicPr>
          <p:nvPr/>
        </p:nvPicPr>
        <p:blipFill>
          <a:blip r:embed="rId4"/>
          <a:stretch>
            <a:fillRect/>
          </a:stretch>
        </p:blipFill>
        <p:spPr>
          <a:xfrm>
            <a:off x="8195069" y="3125103"/>
            <a:ext cx="3132931" cy="1125503"/>
          </a:xfrm>
          <a:prstGeom prst="rect">
            <a:avLst/>
          </a:prstGeom>
        </p:spPr>
      </p:pic>
      <p:pic>
        <p:nvPicPr>
          <p:cNvPr id="8" name="Picture 7"/>
          <p:cNvPicPr>
            <a:picLocks noChangeAspect="1"/>
          </p:cNvPicPr>
          <p:nvPr/>
        </p:nvPicPr>
        <p:blipFill>
          <a:blip r:embed="rId5"/>
          <a:stretch>
            <a:fillRect/>
          </a:stretch>
        </p:blipFill>
        <p:spPr>
          <a:xfrm>
            <a:off x="4795529" y="1755457"/>
            <a:ext cx="4000681" cy="838200"/>
          </a:xfrm>
          <a:prstGeom prst="rect">
            <a:avLst/>
          </a:prstGeom>
        </p:spPr>
      </p:pic>
      <p:pic>
        <p:nvPicPr>
          <p:cNvPr id="9" name="Picture 8"/>
          <p:cNvPicPr>
            <a:picLocks noChangeAspect="1"/>
          </p:cNvPicPr>
          <p:nvPr/>
        </p:nvPicPr>
        <p:blipFill>
          <a:blip r:embed="rId6"/>
          <a:stretch>
            <a:fillRect/>
          </a:stretch>
        </p:blipFill>
        <p:spPr>
          <a:xfrm>
            <a:off x="1018021" y="1474470"/>
            <a:ext cx="2501034" cy="1400175"/>
          </a:xfrm>
          <a:prstGeom prst="rect">
            <a:avLst/>
          </a:prstGeom>
        </p:spPr>
      </p:pic>
      <p:pic>
        <p:nvPicPr>
          <p:cNvPr id="11" name="Picture 10"/>
          <p:cNvPicPr>
            <a:picLocks noChangeAspect="1"/>
          </p:cNvPicPr>
          <p:nvPr/>
        </p:nvPicPr>
        <p:blipFill>
          <a:blip r:embed="rId7"/>
          <a:stretch>
            <a:fillRect/>
          </a:stretch>
        </p:blipFill>
        <p:spPr>
          <a:xfrm>
            <a:off x="682119" y="3137328"/>
            <a:ext cx="1657350" cy="1133475"/>
          </a:xfrm>
          <a:prstGeom prst="rect">
            <a:avLst/>
          </a:prstGeom>
        </p:spPr>
      </p:pic>
      <p:pic>
        <p:nvPicPr>
          <p:cNvPr id="12" name="Picture 11"/>
          <p:cNvPicPr>
            <a:picLocks noChangeAspect="1"/>
          </p:cNvPicPr>
          <p:nvPr/>
        </p:nvPicPr>
        <p:blipFill>
          <a:blip r:embed="rId8"/>
          <a:stretch>
            <a:fillRect/>
          </a:stretch>
        </p:blipFill>
        <p:spPr>
          <a:xfrm>
            <a:off x="3927476" y="4782053"/>
            <a:ext cx="3536444" cy="1387188"/>
          </a:xfrm>
          <a:prstGeom prst="rect">
            <a:avLst/>
          </a:prstGeom>
        </p:spPr>
      </p:pic>
      <p:pic>
        <p:nvPicPr>
          <p:cNvPr id="13" name="Picture 12"/>
          <p:cNvPicPr>
            <a:picLocks noChangeAspect="1"/>
          </p:cNvPicPr>
          <p:nvPr/>
        </p:nvPicPr>
        <p:blipFill>
          <a:blip r:embed="rId9"/>
          <a:stretch>
            <a:fillRect/>
          </a:stretch>
        </p:blipFill>
        <p:spPr>
          <a:xfrm>
            <a:off x="8555539" y="4830922"/>
            <a:ext cx="3405548" cy="1161893"/>
          </a:xfrm>
          <a:prstGeom prst="rect">
            <a:avLst/>
          </a:prstGeom>
        </p:spPr>
      </p:pic>
      <p:sp>
        <p:nvSpPr>
          <p:cNvPr id="14" name="Right Arrow 13"/>
          <p:cNvSpPr/>
          <p:nvPr/>
        </p:nvSpPr>
        <p:spPr>
          <a:xfrm>
            <a:off x="3786909" y="2174557"/>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a:off x="2451505" y="3664099"/>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9065451" y="2181181"/>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7315477" y="3738729"/>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2978552" y="5435603"/>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ight Arrow 18"/>
          <p:cNvSpPr/>
          <p:nvPr/>
        </p:nvSpPr>
        <p:spPr>
          <a:xfrm>
            <a:off x="7625951" y="5391063"/>
            <a:ext cx="767556" cy="337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9646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readiness in the UK: insights from PISA 2018</a:t>
            </a:r>
            <a:br>
              <a:rPr lang="en-GB" dirty="0" smtClean="0"/>
            </a:br>
            <a:r>
              <a:rPr lang="en-GB" dirty="0" smtClean="0"/>
              <a:t>Career expectations at </a:t>
            </a:r>
            <a:r>
              <a:rPr lang="en-GB" dirty="0" smtClean="0"/>
              <a:t>15-16</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1948323"/>
              </p:ext>
            </p:extLst>
          </p:nvPr>
        </p:nvGraphicFramePr>
        <p:xfrm>
          <a:off x="0" y="1356849"/>
          <a:ext cx="12192002" cy="5647974"/>
        </p:xfrm>
        <a:graphic>
          <a:graphicData uri="http://schemas.openxmlformats.org/drawingml/2006/table">
            <a:tbl>
              <a:tblPr/>
              <a:tblGrid>
                <a:gridCol w="1019716">
                  <a:extLst>
                    <a:ext uri="{9D8B030D-6E8A-4147-A177-3AD203B41FA5}">
                      <a16:colId xmlns:a16="http://schemas.microsoft.com/office/drawing/2014/main" val="2717031915"/>
                    </a:ext>
                  </a:extLst>
                </a:gridCol>
                <a:gridCol w="4263486">
                  <a:extLst>
                    <a:ext uri="{9D8B030D-6E8A-4147-A177-3AD203B41FA5}">
                      <a16:colId xmlns:a16="http://schemas.microsoft.com/office/drawing/2014/main" val="3693623169"/>
                    </a:ext>
                  </a:extLst>
                </a:gridCol>
                <a:gridCol w="979055">
                  <a:extLst>
                    <a:ext uri="{9D8B030D-6E8A-4147-A177-3AD203B41FA5}">
                      <a16:colId xmlns:a16="http://schemas.microsoft.com/office/drawing/2014/main" val="1729393134"/>
                    </a:ext>
                  </a:extLst>
                </a:gridCol>
                <a:gridCol w="1117600">
                  <a:extLst>
                    <a:ext uri="{9D8B030D-6E8A-4147-A177-3AD203B41FA5}">
                      <a16:colId xmlns:a16="http://schemas.microsoft.com/office/drawing/2014/main" val="473481963"/>
                    </a:ext>
                  </a:extLst>
                </a:gridCol>
                <a:gridCol w="3877119">
                  <a:extLst>
                    <a:ext uri="{9D8B030D-6E8A-4147-A177-3AD203B41FA5}">
                      <a16:colId xmlns:a16="http://schemas.microsoft.com/office/drawing/2014/main" val="2949911113"/>
                    </a:ext>
                  </a:extLst>
                </a:gridCol>
                <a:gridCol w="935026">
                  <a:extLst>
                    <a:ext uri="{9D8B030D-6E8A-4147-A177-3AD203B41FA5}">
                      <a16:colId xmlns:a16="http://schemas.microsoft.com/office/drawing/2014/main" val="830700525"/>
                    </a:ext>
                  </a:extLst>
                </a:gridCol>
              </a:tblGrid>
              <a:tr h="610396">
                <a:tc>
                  <a:txBody>
                    <a:bodyPr/>
                    <a:lstStyle/>
                    <a:p>
                      <a:pPr algn="ctr" fontAlgn="b"/>
                      <a:endParaRPr lang="en-GB" sz="1700" b="1" i="0" u="none" strike="noStrike" dirty="0">
                        <a:solidFill>
                          <a:schemeClr val="tx1"/>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GB" sz="1700" b="1" i="0" u="none" strike="noStrike" dirty="0" smtClean="0">
                          <a:solidFill>
                            <a:schemeClr val="tx1"/>
                          </a:solidFill>
                          <a:effectLst/>
                          <a:latin typeface="+mn-lt"/>
                        </a:rPr>
                        <a:t>Girls</a:t>
                      </a:r>
                      <a:endParaRPr lang="en-GB" sz="1700" b="1" i="0" u="none" strike="noStrike" dirty="0">
                        <a:solidFill>
                          <a:schemeClr val="tx1"/>
                        </a:solidFill>
                        <a:effectLst/>
                        <a:latin typeface="+mn-lt"/>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b"/>
                      <a:endParaRPr lang="en-GB" sz="1700" b="1" i="0" u="none" strike="noStrike" dirty="0">
                        <a:solidFill>
                          <a:schemeClr val="tx1"/>
                        </a:solidFill>
                        <a:effectLst/>
                        <a:latin typeface="+mn-lt"/>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b"/>
                      <a:endParaRPr lang="en-GB" sz="1700" b="1" i="0" u="none" strike="noStrike" dirty="0">
                        <a:solidFill>
                          <a:schemeClr val="tx1"/>
                        </a:solidFill>
                        <a:effectLst/>
                        <a:latin typeface="+mn-lt"/>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en-GB" sz="1700" b="1" i="0" u="none" strike="noStrike" dirty="0" smtClean="0">
                          <a:solidFill>
                            <a:schemeClr val="tx1"/>
                          </a:solidFill>
                          <a:effectLst/>
                          <a:latin typeface="+mn-lt"/>
                        </a:rPr>
                        <a:t>Boys</a:t>
                      </a:r>
                      <a:endParaRPr lang="en-GB" sz="1700" b="1" i="0" u="none" strike="noStrike" dirty="0">
                        <a:solidFill>
                          <a:schemeClr val="tx1"/>
                        </a:solidFill>
                        <a:effectLst/>
                        <a:latin typeface="+mn-lt"/>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b"/>
                      <a:endParaRPr lang="en-GB" sz="1700" b="1" i="0" u="none" strike="noStrike" dirty="0">
                        <a:solidFill>
                          <a:schemeClr val="tx1"/>
                        </a:solidFill>
                        <a:effectLst/>
                        <a:latin typeface="+mn-lt"/>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extLst>
                  <a:ext uri="{0D108BD9-81ED-4DB2-BD59-A6C34878D82A}">
                    <a16:rowId xmlns:a16="http://schemas.microsoft.com/office/drawing/2014/main" val="4250032890"/>
                  </a:ext>
                </a:extLst>
              </a:tr>
              <a:tr h="377687">
                <a:tc>
                  <a:txBody>
                    <a:bodyPr/>
                    <a:lstStyle/>
                    <a:p>
                      <a:pPr algn="ctr" fontAlgn="b"/>
                      <a:r>
                        <a:rPr lang="en-GB" sz="1700" b="1" i="0" u="none" strike="noStrike" dirty="0">
                          <a:solidFill>
                            <a:schemeClr val="tx1"/>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00B0F0"/>
                    </a:solidFill>
                  </a:tcPr>
                </a:tc>
                <a:tc>
                  <a:txBody>
                    <a:bodyPr/>
                    <a:lstStyle/>
                    <a:p>
                      <a:pPr algn="l" fontAlgn="b"/>
                      <a:r>
                        <a:rPr lang="en-GB" sz="1700" b="1" i="0" u="none" strike="noStrike">
                          <a:solidFill>
                            <a:schemeClr val="tx1"/>
                          </a:solidFill>
                          <a:effectLst/>
                          <a:latin typeface="+mn-lt"/>
                        </a:rPr>
                        <a:t>Teachers</a:t>
                      </a:r>
                    </a:p>
                  </a:txBody>
                  <a:tcPr marL="6350" marR="6350" marT="6350" marB="0" anchor="b">
                    <a:lnL>
                      <a:noFill/>
                    </a:lnL>
                    <a:lnR>
                      <a:noFill/>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a:solidFill>
                            <a:schemeClr val="tx1"/>
                          </a:solidFill>
                          <a:effectLst/>
                          <a:latin typeface="+mn-lt"/>
                        </a:rPr>
                        <a:t>8.7</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a:solidFill>
                            <a:schemeClr val="tx1"/>
                          </a:solidFill>
                          <a:effectLst/>
                          <a:latin typeface="+mn-lt"/>
                        </a:rPr>
                        <a:t>1</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00B0F0"/>
                    </a:solidFill>
                  </a:tcPr>
                </a:tc>
                <a:tc>
                  <a:txBody>
                    <a:bodyPr/>
                    <a:lstStyle/>
                    <a:p>
                      <a:pPr algn="l" fontAlgn="b"/>
                      <a:r>
                        <a:rPr lang="en-GB" sz="1700" b="1" i="0" u="none" strike="noStrike">
                          <a:solidFill>
                            <a:schemeClr val="tx1"/>
                          </a:solidFill>
                          <a:effectLst/>
                          <a:latin typeface="+mn-lt"/>
                        </a:rPr>
                        <a:t>Engineers</a:t>
                      </a:r>
                    </a:p>
                  </a:txBody>
                  <a:tcPr marL="6350" marR="6350" marT="6350" marB="0" anchor="b">
                    <a:lnL>
                      <a:noFill/>
                    </a:lnL>
                    <a:lnR>
                      <a:noFill/>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dirty="0">
                          <a:solidFill>
                            <a:schemeClr val="tx1"/>
                          </a:solidFill>
                          <a:effectLst/>
                          <a:latin typeface="+mn-lt"/>
                        </a:rPr>
                        <a:t>10.0</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00B0F0"/>
                    </a:solidFill>
                  </a:tcPr>
                </a:tc>
                <a:extLst>
                  <a:ext uri="{0D108BD9-81ED-4DB2-BD59-A6C34878D82A}">
                    <a16:rowId xmlns:a16="http://schemas.microsoft.com/office/drawing/2014/main" val="1867500547"/>
                  </a:ext>
                </a:extLst>
              </a:tr>
              <a:tr h="377687">
                <a:tc>
                  <a:txBody>
                    <a:bodyPr/>
                    <a:lstStyle/>
                    <a:p>
                      <a:pPr algn="ctr" fontAlgn="b"/>
                      <a:r>
                        <a:rPr lang="en-GB" sz="1700" b="1" i="0" u="none" strike="noStrike">
                          <a:solidFill>
                            <a:schemeClr val="tx1"/>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00B0F0"/>
                    </a:solidFill>
                  </a:tcPr>
                </a:tc>
                <a:tc>
                  <a:txBody>
                    <a:bodyPr/>
                    <a:lstStyle/>
                    <a:p>
                      <a:pPr algn="l" fontAlgn="b"/>
                      <a:r>
                        <a:rPr lang="en-GB" sz="1700" b="1" i="0" u="none" strike="noStrike" dirty="0">
                          <a:solidFill>
                            <a:schemeClr val="tx1"/>
                          </a:solidFill>
                          <a:effectLst/>
                          <a:latin typeface="+mn-lt"/>
                        </a:rPr>
                        <a:t>Doctors</a:t>
                      </a:r>
                    </a:p>
                  </a:txBody>
                  <a:tcPr marL="6350" marR="6350" marT="6350" marB="0" anchor="b">
                    <a:lnL>
                      <a:noFill/>
                    </a:lnL>
                    <a:lnR>
                      <a:noFill/>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a:solidFill>
                            <a:schemeClr val="tx1"/>
                          </a:solidFill>
                          <a:effectLst/>
                          <a:latin typeface="+mn-lt"/>
                        </a:rPr>
                        <a:t>8.6</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a:solidFill>
                            <a:schemeClr val="tx1"/>
                          </a:solidFill>
                          <a:effectLst/>
                          <a:latin typeface="+mn-lt"/>
                        </a:rPr>
                        <a:t>2</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rgbClr val="00B0F0"/>
                    </a:solidFill>
                  </a:tcPr>
                </a:tc>
                <a:tc>
                  <a:txBody>
                    <a:bodyPr/>
                    <a:lstStyle/>
                    <a:p>
                      <a:pPr algn="l" fontAlgn="b"/>
                      <a:r>
                        <a:rPr lang="en-GB" sz="1700" b="1" i="0" u="none" strike="noStrike">
                          <a:solidFill>
                            <a:schemeClr val="tx1"/>
                          </a:solidFill>
                          <a:effectLst/>
                          <a:latin typeface="+mn-lt"/>
                        </a:rPr>
                        <a:t>Sportspeople</a:t>
                      </a:r>
                    </a:p>
                  </a:txBody>
                  <a:tcPr marL="6350" marR="6350" marT="6350" marB="0" anchor="b">
                    <a:lnL>
                      <a:noFill/>
                    </a:lnL>
                    <a:lnR>
                      <a:noFill/>
                    </a:lnR>
                    <a:lnT w="6350" cap="flat" cmpd="sng" algn="ctr">
                      <a:noFill/>
                      <a:prstDash val="solid"/>
                      <a:round/>
                      <a:headEnd type="none" w="med" len="med"/>
                      <a:tailEnd type="none" w="med" len="med"/>
                    </a:lnT>
                    <a:lnB>
                      <a:noFill/>
                    </a:lnB>
                    <a:solidFill>
                      <a:srgbClr val="00B0F0"/>
                    </a:solidFill>
                  </a:tcPr>
                </a:tc>
                <a:tc>
                  <a:txBody>
                    <a:bodyPr/>
                    <a:lstStyle/>
                    <a:p>
                      <a:pPr algn="ctr" fontAlgn="b"/>
                      <a:r>
                        <a:rPr lang="en-GB" sz="1700" b="1" i="0" u="none" strike="noStrike" dirty="0">
                          <a:solidFill>
                            <a:schemeClr val="tx1"/>
                          </a:solidFill>
                          <a:effectLst/>
                          <a:latin typeface="+mn-lt"/>
                        </a:rPr>
                        <a:t>7.2</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00B0F0"/>
                    </a:solidFill>
                  </a:tcPr>
                </a:tc>
                <a:extLst>
                  <a:ext uri="{0D108BD9-81ED-4DB2-BD59-A6C34878D82A}">
                    <a16:rowId xmlns:a16="http://schemas.microsoft.com/office/drawing/2014/main" val="3027212285"/>
                  </a:ext>
                </a:extLst>
              </a:tr>
              <a:tr h="377687">
                <a:tc>
                  <a:txBody>
                    <a:bodyPr/>
                    <a:lstStyle/>
                    <a:p>
                      <a:pPr algn="ctr" fontAlgn="b"/>
                      <a:r>
                        <a:rPr lang="en-GB" sz="1700" b="1" i="0" u="none" strike="noStrike">
                          <a:solidFill>
                            <a:schemeClr val="tx1"/>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Lawyers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8.5</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3</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ICT professionals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7.0</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73533493"/>
                  </a:ext>
                </a:extLst>
              </a:tr>
              <a:tr h="377687">
                <a:tc>
                  <a:txBody>
                    <a:bodyPr/>
                    <a:lstStyle/>
                    <a:p>
                      <a:pPr algn="ctr" fontAlgn="b"/>
                      <a:r>
                        <a:rPr lang="en-GB" sz="1700" b="1" i="0" u="none" strike="noStrike">
                          <a:solidFill>
                            <a:schemeClr val="tx1"/>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Nursing and midwives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6.4</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4</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Doctors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4.4</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989665796"/>
                  </a:ext>
                </a:extLst>
              </a:tr>
              <a:tr h="377687">
                <a:tc>
                  <a:txBody>
                    <a:bodyPr/>
                    <a:lstStyle/>
                    <a:p>
                      <a:pPr algn="ctr" fontAlgn="b"/>
                      <a:r>
                        <a:rPr lang="en-GB" sz="1700" b="1" i="0" u="none" strike="noStrike">
                          <a:solidFill>
                            <a:schemeClr val="tx1"/>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Psychologists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5.9</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5</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Accountants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4.2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2794351227"/>
                  </a:ext>
                </a:extLst>
              </a:tr>
              <a:tr h="377687">
                <a:tc>
                  <a:txBody>
                    <a:bodyPr/>
                    <a:lstStyle/>
                    <a:p>
                      <a:pPr algn="ctr" fontAlgn="b"/>
                      <a:r>
                        <a:rPr lang="en-GB" sz="1700" b="1" i="0" u="none" strike="noStrike">
                          <a:solidFill>
                            <a:schemeClr val="tx1"/>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Designers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3.7</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6</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dirty="0">
                          <a:solidFill>
                            <a:schemeClr val="tx1"/>
                          </a:solidFill>
                          <a:effectLst/>
                          <a:latin typeface="+mn-lt"/>
                        </a:rPr>
                        <a:t>Lawyers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3.6</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248120886"/>
                  </a:ext>
                </a:extLst>
              </a:tr>
              <a:tr h="377687">
                <a:tc>
                  <a:txBody>
                    <a:bodyPr/>
                    <a:lstStyle/>
                    <a:p>
                      <a:pPr algn="ctr" fontAlgn="b"/>
                      <a:r>
                        <a:rPr lang="en-GB" sz="1700" b="1" i="0" u="none" strike="noStrike">
                          <a:solidFill>
                            <a:schemeClr val="tx1"/>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Actors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3.2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Architects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2.7</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566756531"/>
                  </a:ext>
                </a:extLst>
              </a:tr>
              <a:tr h="745786">
                <a:tc>
                  <a:txBody>
                    <a:bodyPr/>
                    <a:lstStyle/>
                    <a:p>
                      <a:pPr algn="ctr" fontAlgn="b"/>
                      <a:r>
                        <a:rPr lang="en-GB" sz="1700" b="1" i="0" u="none" strike="noStrike">
                          <a:solidFill>
                            <a:schemeClr val="tx1"/>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700" b="1" i="0" u="none" strike="noStrike">
                          <a:solidFill>
                            <a:schemeClr val="tx1"/>
                          </a:solidFill>
                          <a:effectLst/>
                          <a:latin typeface="+mn-lt"/>
                        </a:rPr>
                        <a:t>Biologists, botanists, zoologists and related professionals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3.2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8</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dirty="0">
                          <a:solidFill>
                            <a:schemeClr val="tx1"/>
                          </a:solidFill>
                          <a:effectLst/>
                          <a:latin typeface="+mn-lt"/>
                        </a:rPr>
                        <a:t>Teachers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2.7</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502510598"/>
                  </a:ext>
                </a:extLst>
              </a:tr>
              <a:tr h="377687">
                <a:tc>
                  <a:txBody>
                    <a:bodyPr/>
                    <a:lstStyle/>
                    <a:p>
                      <a:pPr algn="ctr" fontAlgn="b"/>
                      <a:r>
                        <a:rPr lang="en-GB" sz="1700" b="1" i="0" u="none" strike="noStrike">
                          <a:solidFill>
                            <a:schemeClr val="tx1"/>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US" sz="1700" b="1" i="0" u="none" strike="noStrike">
                          <a:solidFill>
                            <a:schemeClr val="tx1"/>
                          </a:solidFill>
                          <a:effectLst/>
                          <a:latin typeface="+mn-lt"/>
                        </a:rPr>
                        <a:t>Social work and counselling professionals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2.5</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Business managers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2.7</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1930810669"/>
                  </a:ext>
                </a:extLst>
              </a:tr>
              <a:tr h="745786">
                <a:tc>
                  <a:txBody>
                    <a:bodyPr/>
                    <a:lstStyle/>
                    <a:p>
                      <a:pPr algn="ctr" fontAlgn="b"/>
                      <a:r>
                        <a:rPr lang="en-GB" sz="1700" b="1" i="0" u="none" strike="noStrike">
                          <a:solidFill>
                            <a:schemeClr val="tx1"/>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Engineers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a:solidFill>
                            <a:schemeClr val="tx1"/>
                          </a:solidFill>
                          <a:effectLst/>
                          <a:latin typeface="+mn-lt"/>
                        </a:rPr>
                        <a:t>2.2</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a:solidFill>
                            <a:schemeClr val="tx1"/>
                          </a:solidFill>
                          <a:effectLst/>
                          <a:latin typeface="+mn-lt"/>
                        </a:rPr>
                        <a:t>10</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Police officers</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2.5</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040573437"/>
                  </a:ext>
                </a:extLst>
              </a:tr>
              <a:tr h="377687">
                <a:tc gridSpan="2">
                  <a:txBody>
                    <a:bodyPr/>
                    <a:lstStyle/>
                    <a:p>
                      <a:pPr algn="ctr" fontAlgn="b"/>
                      <a:r>
                        <a:rPr lang="en-GB" sz="1700" b="1" i="0" u="none" strike="noStrike" dirty="0">
                          <a:solidFill>
                            <a:schemeClr val="tx1"/>
                          </a:solidFill>
                          <a:effectLst/>
                          <a:latin typeface="+mn-lt"/>
                        </a:rPr>
                        <a:t>Total</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hMerge="1">
                  <a:txBody>
                    <a:bodyPr/>
                    <a:lstStyle/>
                    <a:p>
                      <a:endParaRPr lang="en-GB"/>
                    </a:p>
                  </a:txBody>
                  <a:tcPr>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52.9</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Total</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algn="l" fontAlgn="b"/>
                      <a:r>
                        <a:rPr lang="en-GB" sz="1700" b="1" i="0" u="none" strike="noStrike">
                          <a:solidFill>
                            <a:schemeClr val="tx1"/>
                          </a:solidFill>
                          <a:effectLst/>
                          <a:latin typeface="+mn-lt"/>
                        </a:rPr>
                        <a:t> </a:t>
                      </a:r>
                    </a:p>
                  </a:txBody>
                  <a:tcPr marL="6350" marR="6350" marT="6350" marB="0" anchor="b">
                    <a:lnL>
                      <a:noFill/>
                    </a:lnL>
                    <a:lnR>
                      <a:noFill/>
                    </a:lnR>
                    <a:lnT>
                      <a:noFill/>
                    </a:lnT>
                    <a:lnB>
                      <a:noFill/>
                    </a:lnB>
                    <a:solidFill>
                      <a:srgbClr val="00B0F0"/>
                    </a:solidFill>
                  </a:tcPr>
                </a:tc>
                <a:tc>
                  <a:txBody>
                    <a:bodyPr/>
                    <a:lstStyle/>
                    <a:p>
                      <a:pPr algn="ctr" fontAlgn="b"/>
                      <a:r>
                        <a:rPr lang="en-GB" sz="1700" b="1" i="0" u="none" strike="noStrike" dirty="0">
                          <a:solidFill>
                            <a:schemeClr val="tx1"/>
                          </a:solidFill>
                          <a:effectLst/>
                          <a:latin typeface="+mn-lt"/>
                        </a:rPr>
                        <a:t>46.8</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solidFill>
                      <a:srgbClr val="00B0F0"/>
                    </a:solidFill>
                  </a:tcPr>
                </a:tc>
                <a:extLst>
                  <a:ext uri="{0D108BD9-81ED-4DB2-BD59-A6C34878D82A}">
                    <a16:rowId xmlns:a16="http://schemas.microsoft.com/office/drawing/2014/main" val="3022658433"/>
                  </a:ext>
                </a:extLst>
              </a:tr>
            </a:tbl>
          </a:graphicData>
        </a:graphic>
      </p:graphicFrame>
    </p:spTree>
    <p:extLst>
      <p:ext uri="{BB962C8B-B14F-4D97-AF65-F5344CB8AC3E}">
        <p14:creationId xmlns:p14="http://schemas.microsoft.com/office/powerpoint/2010/main" val="222314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UK compare: </a:t>
            </a:r>
            <a:r>
              <a:rPr lang="en-GB" i="1" dirty="0" smtClean="0"/>
              <a:t>exploring </a:t>
            </a:r>
            <a:r>
              <a:rPr lang="en-GB" dirty="0" smtClean="0"/>
              <a:t>through job fairs or career talks (PISA 2018 – by age 15)</a:t>
            </a:r>
            <a:endParaRPr lang="en-GB" dirty="0"/>
          </a:p>
        </p:txBody>
      </p:sp>
      <p:sp>
        <p:nvSpPr>
          <p:cNvPr id="3" name="Content Placeholder 2"/>
          <p:cNvSpPr>
            <a:spLocks noGrp="1"/>
          </p:cNvSpPr>
          <p:nvPr>
            <p:ph idx="1"/>
          </p:nvPr>
        </p:nvSpPr>
        <p:spPr/>
        <p:txBody>
          <a:bodyPr/>
          <a:lstStyle/>
          <a:p>
            <a:endParaRPr lang="en-GB"/>
          </a:p>
        </p:txBody>
      </p:sp>
      <p:graphicFrame>
        <p:nvGraphicFramePr>
          <p:cNvPr id="5" name="Chart 4"/>
          <p:cNvGraphicFramePr>
            <a:graphicFrameLocks/>
          </p:cNvGraphicFramePr>
          <p:nvPr>
            <p:extLst>
              <p:ext uri="{D42A27DB-BD31-4B8C-83A1-F6EECF244321}">
                <p14:modId xmlns:p14="http://schemas.microsoft.com/office/powerpoint/2010/main" val="2342477344"/>
              </p:ext>
            </p:extLst>
          </p:nvPr>
        </p:nvGraphicFramePr>
        <p:xfrm>
          <a:off x="0" y="1260000"/>
          <a:ext cx="12191999" cy="559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9167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UK compare: </a:t>
            </a:r>
            <a:r>
              <a:rPr lang="en-GB" i="1" dirty="0" smtClean="0"/>
              <a:t>exploring</a:t>
            </a:r>
            <a:r>
              <a:rPr lang="en-GB" dirty="0" smtClean="0"/>
              <a:t> through workplace visits and job shadowing (PISA 2018)</a:t>
            </a:r>
            <a:endParaRPr lang="en-GB" dirty="0"/>
          </a:p>
        </p:txBody>
      </p:sp>
      <p:sp>
        <p:nvSpPr>
          <p:cNvPr id="3" name="Content Placeholder 2"/>
          <p:cNvSpPr>
            <a:spLocks noGrp="1"/>
          </p:cNvSpPr>
          <p:nvPr>
            <p:ph idx="1"/>
          </p:nvPr>
        </p:nvSpPr>
        <p:spPr/>
        <p:txBody>
          <a:bodyPr/>
          <a:lstStyle/>
          <a:p>
            <a:endParaRPr lang="en-GB"/>
          </a:p>
        </p:txBody>
      </p:sp>
      <p:graphicFrame>
        <p:nvGraphicFramePr>
          <p:cNvPr id="5" name="Chart 4"/>
          <p:cNvGraphicFramePr>
            <a:graphicFrameLocks/>
          </p:cNvGraphicFramePr>
          <p:nvPr>
            <p:extLst>
              <p:ext uri="{D42A27DB-BD31-4B8C-83A1-F6EECF244321}">
                <p14:modId xmlns:p14="http://schemas.microsoft.com/office/powerpoint/2010/main" val="3637630567"/>
              </p:ext>
            </p:extLst>
          </p:nvPr>
        </p:nvGraphicFramePr>
        <p:xfrm>
          <a:off x="0" y="1260000"/>
          <a:ext cx="12191999" cy="559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03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Career Readiness indicators: three core </a:t>
            </a:r>
            <a:r>
              <a:rPr lang="en-GB" sz="2800" i="1" dirty="0" smtClean="0"/>
              <a:t>exploration</a:t>
            </a:r>
            <a:r>
              <a:rPr lang="en-GB" sz="2800" dirty="0" smtClean="0"/>
              <a:t> activities (career advisor + workplace visit + job fair) (PISA 2018)</a:t>
            </a:r>
            <a:r>
              <a:rPr lang="en-GB" dirty="0" smtClean="0"/>
              <a:t>.</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7" name="Chart 6"/>
          <p:cNvGraphicFramePr>
            <a:graphicFrameLocks/>
          </p:cNvGraphicFramePr>
          <p:nvPr>
            <p:extLst>
              <p:ext uri="{D42A27DB-BD31-4B8C-83A1-F6EECF244321}">
                <p14:modId xmlns:p14="http://schemas.microsoft.com/office/powerpoint/2010/main" val="991540102"/>
              </p:ext>
            </p:extLst>
          </p:nvPr>
        </p:nvGraphicFramePr>
        <p:xfrm>
          <a:off x="0" y="1356852"/>
          <a:ext cx="12191999" cy="5501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7398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Readiness indicators: </a:t>
            </a:r>
            <a:r>
              <a:rPr lang="en-GB" i="1" dirty="0" smtClean="0"/>
              <a:t>thinking</a:t>
            </a:r>
            <a:r>
              <a:rPr lang="en-GB" dirty="0" smtClean="0"/>
              <a:t> as seen in career </a:t>
            </a:r>
            <a:r>
              <a:rPr lang="en-GB" u="sng" dirty="0" smtClean="0"/>
              <a:t>un</a:t>
            </a:r>
            <a:r>
              <a:rPr lang="en-GB" dirty="0" smtClean="0"/>
              <a:t>certainty (PISA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558802"/>
              </p:ext>
            </p:extLst>
          </p:nvPr>
        </p:nvGraphicFramePr>
        <p:xfrm>
          <a:off x="0" y="1366684"/>
          <a:ext cx="12192000" cy="54913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Aside: </a:t>
            </a:r>
            <a:r>
              <a:rPr lang="en-GB" dirty="0"/>
              <a:t>participation in career development </a:t>
            </a:r>
            <a:r>
              <a:rPr lang="en-GB" dirty="0" smtClean="0"/>
              <a:t>activities are associated with  lower levels of career uncertainty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5987906"/>
              </p:ext>
            </p:extLst>
          </p:nvPr>
        </p:nvGraphicFramePr>
        <p:xfrm>
          <a:off x="623888" y="1600202"/>
          <a:ext cx="11214150" cy="4918584"/>
        </p:xfrm>
        <a:graphic>
          <a:graphicData uri="http://schemas.openxmlformats.org/drawingml/2006/table">
            <a:tbl>
              <a:tblPr firstRow="1" bandRow="1">
                <a:tableStyleId>{5C22544A-7EE6-4342-B048-85BDC9FD1C3A}</a:tableStyleId>
              </a:tblPr>
              <a:tblGrid>
                <a:gridCol w="3738050">
                  <a:extLst>
                    <a:ext uri="{9D8B030D-6E8A-4147-A177-3AD203B41FA5}">
                      <a16:colId xmlns:a16="http://schemas.microsoft.com/office/drawing/2014/main" val="1097416822"/>
                    </a:ext>
                  </a:extLst>
                </a:gridCol>
                <a:gridCol w="3738050">
                  <a:extLst>
                    <a:ext uri="{9D8B030D-6E8A-4147-A177-3AD203B41FA5}">
                      <a16:colId xmlns:a16="http://schemas.microsoft.com/office/drawing/2014/main" val="2924904703"/>
                    </a:ext>
                  </a:extLst>
                </a:gridCol>
                <a:gridCol w="3738050">
                  <a:extLst>
                    <a:ext uri="{9D8B030D-6E8A-4147-A177-3AD203B41FA5}">
                      <a16:colId xmlns:a16="http://schemas.microsoft.com/office/drawing/2014/main" val="4214434504"/>
                    </a:ext>
                  </a:extLst>
                </a:gridCol>
              </a:tblGrid>
              <a:tr h="451076">
                <a:tc>
                  <a:txBody>
                    <a:bodyPr/>
                    <a:lstStyle/>
                    <a:p>
                      <a:r>
                        <a:rPr lang="en-GB" dirty="0" smtClean="0"/>
                        <a:t>% uncertain</a:t>
                      </a:r>
                      <a:endParaRPr lang="en-GB" dirty="0"/>
                    </a:p>
                  </a:txBody>
                  <a:tcPr/>
                </a:tc>
                <a:tc>
                  <a:txBody>
                    <a:bodyPr/>
                    <a:lstStyle/>
                    <a:p>
                      <a:pPr algn="ctr"/>
                      <a:r>
                        <a:rPr lang="en-GB" dirty="0" smtClean="0"/>
                        <a:t>YES</a:t>
                      </a:r>
                      <a:endParaRPr lang="en-GB" dirty="0"/>
                    </a:p>
                  </a:txBody>
                  <a:tcPr/>
                </a:tc>
                <a:tc>
                  <a:txBody>
                    <a:bodyPr/>
                    <a:lstStyle/>
                    <a:p>
                      <a:pPr algn="ctr"/>
                      <a:r>
                        <a:rPr lang="en-GB" dirty="0" smtClean="0"/>
                        <a:t>NO</a:t>
                      </a:r>
                      <a:endParaRPr lang="en-GB" dirty="0"/>
                    </a:p>
                  </a:txBody>
                  <a:tcPr/>
                </a:tc>
                <a:extLst>
                  <a:ext uri="{0D108BD9-81ED-4DB2-BD59-A6C34878D82A}">
                    <a16:rowId xmlns:a16="http://schemas.microsoft.com/office/drawing/2014/main" val="2355235268"/>
                  </a:ext>
                </a:extLst>
              </a:tr>
              <a:tr h="451076">
                <a:tc>
                  <a:txBody>
                    <a:bodyPr/>
                    <a:lstStyle/>
                    <a:p>
                      <a:r>
                        <a:rPr lang="en-GB" b="1" dirty="0" smtClean="0"/>
                        <a:t>I did an internship</a:t>
                      </a:r>
                      <a:endParaRPr lang="en-GB" b="1" dirty="0"/>
                    </a:p>
                  </a:txBody>
                  <a:tcPr/>
                </a:tc>
                <a:tc>
                  <a:txBody>
                    <a:bodyPr/>
                    <a:lstStyle/>
                    <a:p>
                      <a:pPr algn="ctr"/>
                      <a:r>
                        <a:rPr lang="en-GB" b="1" dirty="0" smtClean="0"/>
                        <a:t>17.5%</a:t>
                      </a:r>
                      <a:endParaRPr lang="en-GB" b="1" dirty="0"/>
                    </a:p>
                  </a:txBody>
                  <a:tcPr/>
                </a:tc>
                <a:tc>
                  <a:txBody>
                    <a:bodyPr/>
                    <a:lstStyle/>
                    <a:p>
                      <a:pPr algn="ctr"/>
                      <a:r>
                        <a:rPr lang="en-GB" b="1" dirty="0" smtClean="0"/>
                        <a:t>21.7%</a:t>
                      </a:r>
                      <a:endParaRPr lang="en-GB" b="1" dirty="0"/>
                    </a:p>
                  </a:txBody>
                  <a:tcPr/>
                </a:tc>
                <a:extLst>
                  <a:ext uri="{0D108BD9-81ED-4DB2-BD59-A6C34878D82A}">
                    <a16:rowId xmlns:a16="http://schemas.microsoft.com/office/drawing/2014/main" val="3152689825"/>
                  </a:ext>
                </a:extLst>
              </a:tr>
              <a:tr h="778570">
                <a:tc>
                  <a:txBody>
                    <a:bodyPr/>
                    <a:lstStyle/>
                    <a:p>
                      <a:r>
                        <a:rPr lang="en-GB" b="1" dirty="0" smtClean="0"/>
                        <a:t>I attended job shadowing or work-site</a:t>
                      </a:r>
                      <a:r>
                        <a:rPr lang="en-GB" b="1" baseline="0" dirty="0" smtClean="0"/>
                        <a:t> visit</a:t>
                      </a:r>
                      <a:endParaRPr lang="en-GB" b="1" dirty="0"/>
                    </a:p>
                  </a:txBody>
                  <a:tcPr/>
                </a:tc>
                <a:tc>
                  <a:txBody>
                    <a:bodyPr/>
                    <a:lstStyle/>
                    <a:p>
                      <a:pPr algn="ctr"/>
                      <a:r>
                        <a:rPr lang="en-GB" b="1" dirty="0" smtClean="0"/>
                        <a:t>17.8%</a:t>
                      </a:r>
                      <a:endParaRPr lang="en-GB" b="1" dirty="0"/>
                    </a:p>
                  </a:txBody>
                  <a:tcPr/>
                </a:tc>
                <a:tc>
                  <a:txBody>
                    <a:bodyPr/>
                    <a:lstStyle/>
                    <a:p>
                      <a:pPr algn="ctr"/>
                      <a:r>
                        <a:rPr lang="en-GB" b="1" dirty="0" smtClean="0"/>
                        <a:t>23.2%</a:t>
                      </a:r>
                      <a:endParaRPr lang="en-GB" b="1" dirty="0"/>
                    </a:p>
                  </a:txBody>
                  <a:tcPr/>
                </a:tc>
                <a:extLst>
                  <a:ext uri="{0D108BD9-81ED-4DB2-BD59-A6C34878D82A}">
                    <a16:rowId xmlns:a16="http://schemas.microsoft.com/office/drawing/2014/main" val="831630084"/>
                  </a:ext>
                </a:extLst>
              </a:tr>
              <a:tr h="451076">
                <a:tc>
                  <a:txBody>
                    <a:bodyPr/>
                    <a:lstStyle/>
                    <a:p>
                      <a:r>
                        <a:rPr lang="en-GB" b="1" dirty="0" smtClean="0"/>
                        <a:t>I visited</a:t>
                      </a:r>
                      <a:r>
                        <a:rPr lang="en-GB" b="1" baseline="0" dirty="0" smtClean="0"/>
                        <a:t> a job fair</a:t>
                      </a:r>
                      <a:endParaRPr lang="en-GB" b="1" dirty="0"/>
                    </a:p>
                  </a:txBody>
                  <a:tcPr/>
                </a:tc>
                <a:tc>
                  <a:txBody>
                    <a:bodyPr/>
                    <a:lstStyle/>
                    <a:p>
                      <a:pPr algn="ctr"/>
                      <a:r>
                        <a:rPr lang="en-GB" b="1" dirty="0" smtClean="0"/>
                        <a:t>19.4%</a:t>
                      </a:r>
                      <a:endParaRPr lang="en-GB" b="1" dirty="0"/>
                    </a:p>
                  </a:txBody>
                  <a:tcPr/>
                </a:tc>
                <a:tc>
                  <a:txBody>
                    <a:bodyPr/>
                    <a:lstStyle/>
                    <a:p>
                      <a:pPr algn="ctr"/>
                      <a:r>
                        <a:rPr lang="en-GB" b="1" dirty="0" smtClean="0"/>
                        <a:t>21.2%</a:t>
                      </a:r>
                      <a:endParaRPr lang="en-GB" b="1" dirty="0"/>
                    </a:p>
                  </a:txBody>
                  <a:tcPr/>
                </a:tc>
                <a:extLst>
                  <a:ext uri="{0D108BD9-81ED-4DB2-BD59-A6C34878D82A}">
                    <a16:rowId xmlns:a16="http://schemas.microsoft.com/office/drawing/2014/main" val="3749187208"/>
                  </a:ext>
                </a:extLst>
              </a:tr>
              <a:tr h="778570">
                <a:tc>
                  <a:txBody>
                    <a:bodyPr/>
                    <a:lstStyle/>
                    <a:p>
                      <a:r>
                        <a:rPr lang="en-GB" b="1" dirty="0" smtClean="0"/>
                        <a:t>I spoke to a career advisor at my school</a:t>
                      </a:r>
                      <a:endParaRPr lang="en-GB" b="1" dirty="0"/>
                    </a:p>
                  </a:txBody>
                  <a:tcPr/>
                </a:tc>
                <a:tc>
                  <a:txBody>
                    <a:bodyPr/>
                    <a:lstStyle/>
                    <a:p>
                      <a:pPr algn="ctr"/>
                      <a:r>
                        <a:rPr lang="en-GB" b="1" dirty="0" smtClean="0"/>
                        <a:t>18.7%</a:t>
                      </a:r>
                      <a:endParaRPr lang="en-GB" b="1" dirty="0"/>
                    </a:p>
                  </a:txBody>
                  <a:tcPr/>
                </a:tc>
                <a:tc>
                  <a:txBody>
                    <a:bodyPr/>
                    <a:lstStyle/>
                    <a:p>
                      <a:pPr algn="ctr"/>
                      <a:r>
                        <a:rPr lang="en-GB" b="1" dirty="0" smtClean="0"/>
                        <a:t>24.1%</a:t>
                      </a:r>
                      <a:endParaRPr lang="en-GB" b="1" dirty="0"/>
                    </a:p>
                  </a:txBody>
                  <a:tcPr/>
                </a:tc>
                <a:extLst>
                  <a:ext uri="{0D108BD9-81ED-4DB2-BD59-A6C34878D82A}">
                    <a16:rowId xmlns:a16="http://schemas.microsoft.com/office/drawing/2014/main" val="1442652652"/>
                  </a:ext>
                </a:extLst>
              </a:tr>
              <a:tr h="778570">
                <a:tc>
                  <a:txBody>
                    <a:bodyPr/>
                    <a:lstStyle/>
                    <a:p>
                      <a:r>
                        <a:rPr lang="en-GB" b="1" dirty="0" smtClean="0"/>
                        <a:t>I completed a questionnaire about my interests &amp; abilities</a:t>
                      </a:r>
                      <a:endParaRPr lang="en-GB" b="1" dirty="0"/>
                    </a:p>
                  </a:txBody>
                  <a:tcPr/>
                </a:tc>
                <a:tc>
                  <a:txBody>
                    <a:bodyPr/>
                    <a:lstStyle/>
                    <a:p>
                      <a:pPr algn="ctr"/>
                      <a:r>
                        <a:rPr lang="en-GB" b="1" dirty="0" smtClean="0"/>
                        <a:t>19.2%</a:t>
                      </a:r>
                      <a:endParaRPr lang="en-GB" b="1" dirty="0"/>
                    </a:p>
                  </a:txBody>
                  <a:tcPr/>
                </a:tc>
                <a:tc>
                  <a:txBody>
                    <a:bodyPr/>
                    <a:lstStyle/>
                    <a:p>
                      <a:pPr algn="ctr"/>
                      <a:r>
                        <a:rPr lang="en-GB" b="1" dirty="0" smtClean="0"/>
                        <a:t>22.8%</a:t>
                      </a:r>
                      <a:endParaRPr lang="en-GB" b="1" dirty="0"/>
                    </a:p>
                  </a:txBody>
                  <a:tcPr/>
                </a:tc>
                <a:extLst>
                  <a:ext uri="{0D108BD9-81ED-4DB2-BD59-A6C34878D82A}">
                    <a16:rowId xmlns:a16="http://schemas.microsoft.com/office/drawing/2014/main" val="2224398888"/>
                  </a:ext>
                </a:extLst>
              </a:tr>
              <a:tr h="778570">
                <a:tc>
                  <a:txBody>
                    <a:bodyPr/>
                    <a:lstStyle/>
                    <a:p>
                      <a:r>
                        <a:rPr lang="en-GB" b="1" dirty="0" smtClean="0"/>
                        <a:t>I researched</a:t>
                      </a:r>
                      <a:r>
                        <a:rPr lang="en-GB" b="1" baseline="0" dirty="0" smtClean="0"/>
                        <a:t> the internet for information about careers</a:t>
                      </a:r>
                      <a:endParaRPr lang="en-GB" b="1" dirty="0"/>
                    </a:p>
                  </a:txBody>
                  <a:tcPr/>
                </a:tc>
                <a:tc>
                  <a:txBody>
                    <a:bodyPr/>
                    <a:lstStyle/>
                    <a:p>
                      <a:pPr algn="ctr"/>
                      <a:r>
                        <a:rPr lang="en-GB" b="1" dirty="0" smtClean="0"/>
                        <a:t>18.7%</a:t>
                      </a:r>
                      <a:endParaRPr lang="en-GB" b="1" dirty="0"/>
                    </a:p>
                  </a:txBody>
                  <a:tcPr/>
                </a:tc>
                <a:tc>
                  <a:txBody>
                    <a:bodyPr/>
                    <a:lstStyle/>
                    <a:p>
                      <a:pPr algn="ctr"/>
                      <a:r>
                        <a:rPr lang="en-GB" b="1" dirty="0" smtClean="0"/>
                        <a:t>30.1%</a:t>
                      </a:r>
                      <a:endParaRPr lang="en-GB" b="1" dirty="0"/>
                    </a:p>
                  </a:txBody>
                  <a:tcPr/>
                </a:tc>
                <a:extLst>
                  <a:ext uri="{0D108BD9-81ED-4DB2-BD59-A6C34878D82A}">
                    <a16:rowId xmlns:a16="http://schemas.microsoft.com/office/drawing/2014/main" val="3129357097"/>
                  </a:ext>
                </a:extLst>
              </a:tr>
              <a:tr h="451076">
                <a:tc>
                  <a:txBody>
                    <a:bodyPr/>
                    <a:lstStyle/>
                    <a:p>
                      <a:endParaRPr lang="en-GB" dirty="0"/>
                    </a:p>
                  </a:txBody>
                  <a:tcPr/>
                </a:tc>
                <a:tc>
                  <a:txBody>
                    <a:bodyPr/>
                    <a:lstStyle/>
                    <a:p>
                      <a:pPr algn="ctr"/>
                      <a:endParaRPr lang="en-GB" dirty="0"/>
                    </a:p>
                  </a:txBody>
                  <a:tcPr/>
                </a:tc>
                <a:tc>
                  <a:txBody>
                    <a:bodyPr/>
                    <a:lstStyle/>
                    <a:p>
                      <a:pPr algn="ctr"/>
                      <a:r>
                        <a:rPr lang="en-GB" dirty="0" smtClean="0"/>
                        <a:t>PISA 2018, UK data</a:t>
                      </a:r>
                      <a:endParaRPr lang="en-GB" dirty="0"/>
                    </a:p>
                  </a:txBody>
                  <a:tcPr/>
                </a:tc>
                <a:extLst>
                  <a:ext uri="{0D108BD9-81ED-4DB2-BD59-A6C34878D82A}">
                    <a16:rowId xmlns:a16="http://schemas.microsoft.com/office/drawing/2014/main" val="329277105"/>
                  </a:ext>
                </a:extLst>
              </a:tr>
            </a:tbl>
          </a:graphicData>
        </a:graphic>
      </p:graphicFrame>
    </p:spTree>
    <p:extLst>
      <p:ext uri="{BB962C8B-B14F-4D97-AF65-F5344CB8AC3E}">
        <p14:creationId xmlns:p14="http://schemas.microsoft.com/office/powerpoint/2010/main" val="339334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Career </a:t>
            </a:r>
            <a:r>
              <a:rPr lang="en-GB" sz="2800" dirty="0"/>
              <a:t>R</a:t>
            </a:r>
            <a:r>
              <a:rPr lang="en-GB" sz="2800" dirty="0" smtClean="0"/>
              <a:t>eadiness indicators: </a:t>
            </a:r>
            <a:r>
              <a:rPr lang="en-GB" sz="2800" i="1" dirty="0" smtClean="0"/>
              <a:t>thinking </a:t>
            </a:r>
            <a:r>
              <a:rPr lang="en-GB" sz="2800" dirty="0" smtClean="0"/>
              <a:t>as seen through career ambition (2000 and 2018 ISCO 1 &amp; 2) (PISA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5183183"/>
              </p:ext>
            </p:extLst>
          </p:nvPr>
        </p:nvGraphicFramePr>
        <p:xfrm>
          <a:off x="-68826" y="1260000"/>
          <a:ext cx="12260826" cy="559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37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aside: social disadvantage in the UK is still linked with lower aspirations. (PISA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7360837"/>
              </p:ext>
            </p:extLst>
          </p:nvPr>
        </p:nvGraphicFramePr>
        <p:xfrm>
          <a:off x="0" y="1986117"/>
          <a:ext cx="12192000" cy="48718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17638" y="1337187"/>
            <a:ext cx="10653252" cy="646331"/>
          </a:xfrm>
          <a:prstGeom prst="rect">
            <a:avLst/>
          </a:prstGeom>
          <a:noFill/>
        </p:spPr>
        <p:txBody>
          <a:bodyPr wrap="square" rtlCol="0">
            <a:spAutoFit/>
          </a:bodyPr>
          <a:lstStyle/>
          <a:p>
            <a:r>
              <a:rPr lang="en-US" dirty="0" smtClean="0"/>
              <a:t>High performers in PISA assessments (scoring at least one 4 and no scores below 2 on the assessments in reading, mathematics and science)who do not expect to complete tertiary education </a:t>
            </a:r>
            <a:endParaRPr lang="en-GB" dirty="0"/>
          </a:p>
        </p:txBody>
      </p:sp>
    </p:spTree>
    <p:extLst>
      <p:ext uri="{BB962C8B-B14F-4D97-AF65-F5344CB8AC3E}">
        <p14:creationId xmlns:p14="http://schemas.microsoft.com/office/powerpoint/2010/main" val="2407472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Readiness indicators: </a:t>
            </a:r>
            <a:r>
              <a:rPr lang="en-GB" i="1" dirty="0" smtClean="0"/>
              <a:t>thinking </a:t>
            </a:r>
            <a:r>
              <a:rPr lang="en-GB" dirty="0" smtClean="0"/>
              <a:t>as seen in career misalignment (by academic performance)</a:t>
            </a:r>
            <a:endParaRPr lang="en-GB" dirty="0"/>
          </a:p>
        </p:txBody>
      </p:sp>
      <p:graphicFrame>
        <p:nvGraphicFramePr>
          <p:cNvPr id="4" name="Content Placeholder 3"/>
          <p:cNvGraphicFramePr>
            <a:graphicFrameLocks noGrp="1"/>
          </p:cNvGraphicFramePr>
          <p:nvPr>
            <p:ph idx="1"/>
            <p:extLst/>
          </p:nvPr>
        </p:nvGraphicFramePr>
        <p:xfrm>
          <a:off x="0" y="1347019"/>
          <a:ext cx="12192000" cy="5510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1728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in career development activities (PISA 2018)</a:t>
            </a:r>
            <a:endParaRPr lang="en-GB" dirty="0"/>
          </a:p>
        </p:txBody>
      </p:sp>
      <p:sp>
        <p:nvSpPr>
          <p:cNvPr id="3" name="Oval 2"/>
          <p:cNvSpPr/>
          <p:nvPr/>
        </p:nvSpPr>
        <p:spPr>
          <a:xfrm>
            <a:off x="7555345" y="5606473"/>
            <a:ext cx="711200" cy="71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eorgia"/>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2413104"/>
              </p:ext>
            </p:extLst>
          </p:nvPr>
        </p:nvGraphicFramePr>
        <p:xfrm>
          <a:off x="0" y="1356852"/>
          <a:ext cx="12192000" cy="55011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881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…over the last </a:t>
            </a:r>
            <a:r>
              <a:rPr lang="en-GB" dirty="0" smtClean="0"/>
              <a:t>decade…</a:t>
            </a:r>
            <a:endParaRPr lang="en-GB" dirty="0"/>
          </a:p>
        </p:txBody>
      </p:sp>
      <p:pic>
        <p:nvPicPr>
          <p:cNvPr id="4" name="Content Placeholder 3"/>
          <p:cNvPicPr>
            <a:picLocks noGrp="1" noChangeAspect="1"/>
          </p:cNvPicPr>
          <p:nvPr>
            <p:ph idx="1"/>
          </p:nvPr>
        </p:nvPicPr>
        <p:blipFill>
          <a:blip r:embed="rId2"/>
          <a:stretch>
            <a:fillRect/>
          </a:stretch>
        </p:blipFill>
        <p:spPr>
          <a:xfrm>
            <a:off x="9311920" y="1505022"/>
            <a:ext cx="2284695" cy="3381014"/>
          </a:xfrm>
          <a:prstGeom prst="rect">
            <a:avLst/>
          </a:prstGeom>
        </p:spPr>
      </p:pic>
      <p:pic>
        <p:nvPicPr>
          <p:cNvPr id="5" name="Picture 4"/>
          <p:cNvPicPr>
            <a:picLocks noChangeAspect="1"/>
          </p:cNvPicPr>
          <p:nvPr/>
        </p:nvPicPr>
        <p:blipFill>
          <a:blip r:embed="rId3"/>
          <a:stretch>
            <a:fillRect/>
          </a:stretch>
        </p:blipFill>
        <p:spPr>
          <a:xfrm>
            <a:off x="6724073" y="1505022"/>
            <a:ext cx="2278639" cy="3417960"/>
          </a:xfrm>
          <a:prstGeom prst="rect">
            <a:avLst/>
          </a:prstGeom>
        </p:spPr>
      </p:pic>
      <p:sp>
        <p:nvSpPr>
          <p:cNvPr id="6" name="TextBox 5"/>
          <p:cNvSpPr txBox="1"/>
          <p:nvPr/>
        </p:nvSpPr>
        <p:spPr>
          <a:xfrm>
            <a:off x="674255" y="1653309"/>
            <a:ext cx="5754254" cy="4801314"/>
          </a:xfrm>
          <a:prstGeom prst="rect">
            <a:avLst/>
          </a:prstGeom>
          <a:noFill/>
        </p:spPr>
        <p:txBody>
          <a:bodyPr wrap="square" rtlCol="0">
            <a:spAutoFit/>
          </a:bodyPr>
          <a:lstStyle/>
          <a:p>
            <a:r>
              <a:rPr lang="en-US" b="1" dirty="0" smtClean="0"/>
              <a:t>‘Employer </a:t>
            </a:r>
            <a:r>
              <a:rPr lang="en-US" b="1" dirty="0"/>
              <a:t>engagement in British secondary education: wage earning outcomes experienced by young </a:t>
            </a:r>
            <a:r>
              <a:rPr lang="en-US" b="1" dirty="0" smtClean="0"/>
              <a:t>adults’</a:t>
            </a:r>
          </a:p>
          <a:p>
            <a:endParaRPr lang="en-US" b="1" dirty="0"/>
          </a:p>
          <a:p>
            <a:r>
              <a:rPr lang="en-US" b="1" dirty="0" smtClean="0"/>
              <a:t>‘The </a:t>
            </a:r>
            <a:r>
              <a:rPr lang="en-US" b="1" dirty="0"/>
              <a:t>‘Employer Engagement Cycle’ in Secondary Education: </a:t>
            </a:r>
            <a:r>
              <a:rPr lang="en-US" b="1" dirty="0" err="1"/>
              <a:t>analysing</a:t>
            </a:r>
            <a:r>
              <a:rPr lang="en-US" b="1" dirty="0"/>
              <a:t> the testimonies of young British </a:t>
            </a:r>
            <a:r>
              <a:rPr lang="en-US" b="1" dirty="0" smtClean="0"/>
              <a:t>adults’</a:t>
            </a:r>
          </a:p>
          <a:p>
            <a:endParaRPr lang="en-US" b="1" dirty="0"/>
          </a:p>
          <a:p>
            <a:r>
              <a:rPr lang="en-US" b="1" dirty="0" smtClean="0"/>
              <a:t>‘Career </a:t>
            </a:r>
            <a:r>
              <a:rPr lang="en-US" b="1" dirty="0"/>
              <a:t>education that works: an economic analysis using the British Cohort </a:t>
            </a:r>
            <a:r>
              <a:rPr lang="en-US" b="1" dirty="0" smtClean="0"/>
              <a:t>Study’</a:t>
            </a:r>
          </a:p>
          <a:p>
            <a:endParaRPr lang="en-US" b="1" dirty="0"/>
          </a:p>
          <a:p>
            <a:r>
              <a:rPr lang="en-US" b="1" dirty="0" smtClean="0"/>
              <a:t>‘Schools </a:t>
            </a:r>
            <a:r>
              <a:rPr lang="en-US" b="1" dirty="0"/>
              <a:t>and the twenty-first century </a:t>
            </a:r>
            <a:r>
              <a:rPr lang="en-US" b="1" dirty="0" err="1"/>
              <a:t>labour</a:t>
            </a:r>
            <a:r>
              <a:rPr lang="en-US" b="1" dirty="0"/>
              <a:t> market: perspectives on structural </a:t>
            </a:r>
            <a:r>
              <a:rPr lang="en-US" b="1" dirty="0" smtClean="0"/>
              <a:t>change’</a:t>
            </a:r>
          </a:p>
          <a:p>
            <a:endParaRPr lang="en-US" b="1" dirty="0"/>
          </a:p>
          <a:p>
            <a:r>
              <a:rPr lang="en-US" b="1" dirty="0" smtClean="0"/>
              <a:t>‘</a:t>
            </a:r>
            <a:r>
              <a:rPr lang="en-US" b="1" dirty="0" err="1" smtClean="0"/>
              <a:t>Socialised</a:t>
            </a:r>
            <a:r>
              <a:rPr lang="en-US" b="1" dirty="0" smtClean="0"/>
              <a:t> </a:t>
            </a:r>
            <a:r>
              <a:rPr lang="en-US" b="1" dirty="0"/>
              <a:t>social capital? The capacity of schools to use careers provision to compensate for social capital deficiencies among </a:t>
            </a:r>
            <a:r>
              <a:rPr lang="en-US" b="1" dirty="0" smtClean="0"/>
              <a:t>teenagers’</a:t>
            </a:r>
            <a:endParaRPr lang="en-GB" dirty="0"/>
          </a:p>
        </p:txBody>
      </p:sp>
    </p:spTree>
    <p:extLst>
      <p:ext uri="{BB962C8B-B14F-4D97-AF65-F5344CB8AC3E}">
        <p14:creationId xmlns:p14="http://schemas.microsoft.com/office/powerpoint/2010/main" val="1483224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readiness indicators and youth employment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7791705"/>
              </p:ext>
            </p:extLst>
          </p:nvPr>
        </p:nvGraphicFramePr>
        <p:xfrm>
          <a:off x="1" y="1376516"/>
          <a:ext cx="12192000" cy="5481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608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seems to be happening…		</a:t>
            </a:r>
            <a:endParaRPr lang="en-GB" dirty="0"/>
          </a:p>
        </p:txBody>
      </p:sp>
      <p:sp>
        <p:nvSpPr>
          <p:cNvPr id="5" name="TextBox 4"/>
          <p:cNvSpPr txBox="1"/>
          <p:nvPr/>
        </p:nvSpPr>
        <p:spPr>
          <a:xfrm>
            <a:off x="638245" y="1311088"/>
            <a:ext cx="609600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Societies  increasingly</a:t>
            </a:r>
            <a:r>
              <a:rPr kumimoji="0" lang="en-GB" sz="1700" b="1" i="0" u="none" strike="noStrike" kern="1200" cap="none" spc="0" normalizeH="0" noProof="0" dirty="0" smtClean="0">
                <a:ln>
                  <a:noFill/>
                </a:ln>
                <a:solidFill>
                  <a:prstClr val="white"/>
                </a:solidFill>
                <a:effectLst/>
                <a:uLnTx/>
                <a:uFillTx/>
                <a:latin typeface="Georgia"/>
                <a:ea typeface="+mn-ea"/>
                <a:cs typeface="+mn-cs"/>
              </a:rPr>
              <a:t> </a:t>
            </a: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expect young people to show personal agency </a:t>
            </a: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through transitions</a:t>
            </a: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 but they need access to guidance resources to do so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The Career Readiness indicators highlight resources that make a difference in transitions.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Effective guidance </a:t>
            </a:r>
            <a:r>
              <a:rPr kumimoji="0" lang="en-GB" sz="1700" b="1" i="0" u="none" strike="noStrike" kern="1200" cap="none" spc="0" normalizeH="0" baseline="0" noProof="0" dirty="0" err="1" smtClean="0">
                <a:ln>
                  <a:noFill/>
                </a:ln>
                <a:solidFill>
                  <a:prstClr val="white"/>
                </a:solidFill>
                <a:effectLst/>
                <a:uLnTx/>
                <a:uFillTx/>
                <a:latin typeface="Georgia"/>
                <a:ea typeface="+mn-ea"/>
                <a:cs typeface="+mn-cs"/>
              </a:rPr>
              <a:t>creates</a:t>
            </a:r>
            <a:r>
              <a:rPr kumimoji="0" lang="en-GB" sz="1700" b="1" i="0" u="none" strike="noStrike" kern="1200" cap="none" spc="0" normalizeH="0" baseline="0" noProof="0" dirty="0" smtClean="0">
                <a:ln>
                  <a:noFill/>
                </a:ln>
                <a:solidFill>
                  <a:prstClr val="white"/>
                </a:solidFill>
                <a:effectLst/>
                <a:uLnTx/>
                <a:uFillTx/>
                <a:latin typeface="Georgia"/>
                <a:ea typeface="+mn-ea"/>
                <a:cs typeface="+mn-cs"/>
              </a:rPr>
              <a:t> a virtuous circle of students exploring, experiencing and thinking about their futures – clarifying, confirming, enabling their transitions.</a:t>
            </a:r>
            <a:endParaRPr kumimoji="0" lang="en-GB" sz="1700" b="1" i="0" u="none" strike="noStrike" kern="1200" cap="none" spc="0" normalizeH="0" baseline="0" noProof="0" dirty="0">
              <a:ln>
                <a:noFill/>
              </a:ln>
              <a:solidFill>
                <a:prstClr val="white"/>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6" name="Picture 5"/>
          <p:cNvPicPr>
            <a:picLocks noChangeAspect="1"/>
          </p:cNvPicPr>
          <p:nvPr/>
        </p:nvPicPr>
        <p:blipFill>
          <a:blip r:embed="rId2"/>
          <a:stretch>
            <a:fillRect/>
          </a:stretch>
        </p:blipFill>
        <p:spPr>
          <a:xfrm>
            <a:off x="7872140" y="1421759"/>
            <a:ext cx="3160882" cy="4805977"/>
          </a:xfrm>
          <a:prstGeom prst="rect">
            <a:avLst/>
          </a:prstGeom>
        </p:spPr>
      </p:pic>
    </p:spTree>
    <p:extLst>
      <p:ext uri="{BB962C8B-B14F-4D97-AF65-F5344CB8AC3E}">
        <p14:creationId xmlns:p14="http://schemas.microsoft.com/office/powerpoint/2010/main" val="670839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relation between guidance activities, workplace experiences and more beneficial career thinking</a:t>
            </a:r>
            <a:endParaRPr lang="en-GB" dirty="0"/>
          </a:p>
        </p:txBody>
      </p:sp>
      <p:graphicFrame>
        <p:nvGraphicFramePr>
          <p:cNvPr id="5" name="Content Placeholder 4"/>
          <p:cNvGraphicFramePr>
            <a:graphicFrameLocks noGrp="1"/>
          </p:cNvGraphicFramePr>
          <p:nvPr>
            <p:ph idx="1"/>
            <p:extLst/>
          </p:nvPr>
        </p:nvGraphicFramePr>
        <p:xfrm>
          <a:off x="-2" y="1297859"/>
          <a:ext cx="12192000" cy="508529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964945903"/>
                    </a:ext>
                  </a:extLst>
                </a:gridCol>
                <a:gridCol w="2438400">
                  <a:extLst>
                    <a:ext uri="{9D8B030D-6E8A-4147-A177-3AD203B41FA5}">
                      <a16:colId xmlns:a16="http://schemas.microsoft.com/office/drawing/2014/main" val="2303678645"/>
                    </a:ext>
                  </a:extLst>
                </a:gridCol>
                <a:gridCol w="2438400">
                  <a:extLst>
                    <a:ext uri="{9D8B030D-6E8A-4147-A177-3AD203B41FA5}">
                      <a16:colId xmlns:a16="http://schemas.microsoft.com/office/drawing/2014/main" val="2987969927"/>
                    </a:ext>
                  </a:extLst>
                </a:gridCol>
                <a:gridCol w="2438400">
                  <a:extLst>
                    <a:ext uri="{9D8B030D-6E8A-4147-A177-3AD203B41FA5}">
                      <a16:colId xmlns:a16="http://schemas.microsoft.com/office/drawing/2014/main" val="3908091855"/>
                    </a:ext>
                  </a:extLst>
                </a:gridCol>
                <a:gridCol w="2438400">
                  <a:extLst>
                    <a:ext uri="{9D8B030D-6E8A-4147-A177-3AD203B41FA5}">
                      <a16:colId xmlns:a16="http://schemas.microsoft.com/office/drawing/2014/main" val="1408268373"/>
                    </a:ext>
                  </a:extLst>
                </a:gridCol>
              </a:tblGrid>
              <a:tr h="942369">
                <a:tc>
                  <a:txBody>
                    <a:bodyPr/>
                    <a:lstStyle/>
                    <a:p>
                      <a:r>
                        <a:rPr lang="en-GB" dirty="0" smtClean="0"/>
                        <a:t>Activity/</a:t>
                      </a:r>
                    </a:p>
                    <a:p>
                      <a:r>
                        <a:rPr lang="en-GB" dirty="0" smtClean="0"/>
                        <a:t>experience</a:t>
                      </a:r>
                      <a:endParaRPr lang="en-GB" dirty="0"/>
                    </a:p>
                  </a:txBody>
                  <a:tcPr/>
                </a:tc>
                <a:tc>
                  <a:txBody>
                    <a:bodyPr/>
                    <a:lstStyle/>
                    <a:p>
                      <a:r>
                        <a:rPr lang="en-GB" dirty="0" smtClean="0"/>
                        <a:t>Career certainty</a:t>
                      </a:r>
                      <a:endParaRPr lang="en-GB" dirty="0"/>
                    </a:p>
                  </a:txBody>
                  <a:tcPr/>
                </a:tc>
                <a:tc>
                  <a:txBody>
                    <a:bodyPr/>
                    <a:lstStyle/>
                    <a:p>
                      <a:r>
                        <a:rPr lang="en-GB" dirty="0" smtClean="0"/>
                        <a:t>Career ambition</a:t>
                      </a:r>
                      <a:endParaRPr lang="en-GB" dirty="0"/>
                    </a:p>
                  </a:txBody>
                  <a:tcPr/>
                </a:tc>
                <a:tc>
                  <a:txBody>
                    <a:bodyPr/>
                    <a:lstStyle/>
                    <a:p>
                      <a:r>
                        <a:rPr lang="en-GB" dirty="0" smtClean="0"/>
                        <a:t>Career</a:t>
                      </a:r>
                      <a:r>
                        <a:rPr lang="en-GB" baseline="0" dirty="0" smtClean="0"/>
                        <a:t> alignment</a:t>
                      </a:r>
                      <a:endParaRPr lang="en-GB" dirty="0"/>
                    </a:p>
                  </a:txBody>
                  <a:tcPr/>
                </a:tc>
                <a:tc>
                  <a:txBody>
                    <a:bodyPr/>
                    <a:lstStyle/>
                    <a:p>
                      <a:r>
                        <a:rPr lang="en-GB" dirty="0" smtClean="0"/>
                        <a:t>Instrumental motivation</a:t>
                      </a:r>
                      <a:endParaRPr lang="en-GB" dirty="0"/>
                    </a:p>
                  </a:txBody>
                  <a:tcPr/>
                </a:tc>
                <a:extLst>
                  <a:ext uri="{0D108BD9-81ED-4DB2-BD59-A6C34878D82A}">
                    <a16:rowId xmlns:a16="http://schemas.microsoft.com/office/drawing/2014/main" val="246568894"/>
                  </a:ext>
                </a:extLst>
              </a:tr>
              <a:tr h="500407">
                <a:tc>
                  <a:txBody>
                    <a:bodyPr/>
                    <a:lstStyle/>
                    <a:p>
                      <a:r>
                        <a:rPr lang="en-GB" b="1" dirty="0" smtClean="0"/>
                        <a:t>Career</a:t>
                      </a:r>
                      <a:r>
                        <a:rPr lang="en-GB" b="1" baseline="0" dirty="0" smtClean="0"/>
                        <a:t> advisor</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tc>
                  <a:txBody>
                    <a:bodyPr/>
                    <a:lstStyle/>
                    <a:p>
                      <a:pPr algn="ctr"/>
                      <a:r>
                        <a:rPr lang="en-GB" b="1" dirty="0" smtClean="0"/>
                        <a:t>√</a:t>
                      </a:r>
                      <a:endParaRPr lang="en-GB" b="1" dirty="0"/>
                    </a:p>
                  </a:txBody>
                  <a:tcPr/>
                </a:tc>
                <a:extLst>
                  <a:ext uri="{0D108BD9-81ED-4DB2-BD59-A6C34878D82A}">
                    <a16:rowId xmlns:a16="http://schemas.microsoft.com/office/drawing/2014/main" val="4184703625"/>
                  </a:ext>
                </a:extLst>
              </a:tr>
              <a:tr h="500407">
                <a:tc>
                  <a:txBody>
                    <a:bodyPr/>
                    <a:lstStyle/>
                    <a:p>
                      <a:r>
                        <a:rPr lang="en-GB" b="1" dirty="0" smtClean="0"/>
                        <a:t>Career</a:t>
                      </a:r>
                      <a:r>
                        <a:rPr lang="en-GB" b="1" baseline="0" dirty="0" smtClean="0"/>
                        <a:t> conversation</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extLst>
                  <a:ext uri="{0D108BD9-81ED-4DB2-BD59-A6C34878D82A}">
                    <a16:rowId xmlns:a16="http://schemas.microsoft.com/office/drawing/2014/main" val="2665496144"/>
                  </a:ext>
                </a:extLst>
              </a:tr>
              <a:tr h="500407">
                <a:tc>
                  <a:txBody>
                    <a:bodyPr/>
                    <a:lstStyle/>
                    <a:p>
                      <a:r>
                        <a:rPr lang="en-GB" b="1" dirty="0" smtClean="0"/>
                        <a:t>Questionnaire</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extLst>
                  <a:ext uri="{0D108BD9-81ED-4DB2-BD59-A6C34878D82A}">
                    <a16:rowId xmlns:a16="http://schemas.microsoft.com/office/drawing/2014/main" val="514168397"/>
                  </a:ext>
                </a:extLst>
              </a:tr>
              <a:tr h="500407">
                <a:tc>
                  <a:txBody>
                    <a:bodyPr/>
                    <a:lstStyle/>
                    <a:p>
                      <a:r>
                        <a:rPr lang="en-GB" b="1" dirty="0" smtClean="0"/>
                        <a:t>Research</a:t>
                      </a:r>
                      <a:r>
                        <a:rPr lang="en-GB" b="1" baseline="0" dirty="0" smtClean="0"/>
                        <a:t> internet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extLst>
                  <a:ext uri="{0D108BD9-81ED-4DB2-BD59-A6C34878D82A}">
                    <a16:rowId xmlns:a16="http://schemas.microsoft.com/office/drawing/2014/main" val="4121004756"/>
                  </a:ext>
                </a:extLst>
              </a:tr>
              <a:tr h="500407">
                <a:tc>
                  <a:txBody>
                    <a:bodyPr/>
                    <a:lstStyle/>
                    <a:p>
                      <a:r>
                        <a:rPr lang="en-GB" b="1" baseline="0" dirty="0" smtClean="0"/>
                        <a:t>Job fair</a:t>
                      </a: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tc>
                  <a:txBody>
                    <a:bodyPr/>
                    <a:lstStyle/>
                    <a:p>
                      <a:pPr algn="ctr"/>
                      <a:endParaRPr lang="en-GB" b="1" dirty="0"/>
                    </a:p>
                  </a:txBody>
                  <a:tcPr/>
                </a:tc>
                <a:tc>
                  <a:txBody>
                    <a:bodyPr/>
                    <a:lstStyle/>
                    <a:p>
                      <a:pPr algn="ctr"/>
                      <a:endParaRPr lang="en-GB" b="1" dirty="0"/>
                    </a:p>
                  </a:txBody>
                  <a:tcPr/>
                </a:tc>
                <a:extLst>
                  <a:ext uri="{0D108BD9-81ED-4DB2-BD59-A6C34878D82A}">
                    <a16:rowId xmlns:a16="http://schemas.microsoft.com/office/drawing/2014/main" val="2330732231"/>
                  </a:ext>
                </a:extLst>
              </a:tr>
              <a:tr h="500407">
                <a:tc>
                  <a:txBody>
                    <a:bodyPr/>
                    <a:lstStyle/>
                    <a:p>
                      <a:r>
                        <a:rPr lang="en-GB" b="1" dirty="0" smtClean="0"/>
                        <a:t>Workplace visit</a:t>
                      </a: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extLst>
                  <a:ext uri="{0D108BD9-81ED-4DB2-BD59-A6C34878D82A}">
                    <a16:rowId xmlns:a16="http://schemas.microsoft.com/office/drawing/2014/main" val="44509189"/>
                  </a:ext>
                </a:extLst>
              </a:tr>
              <a:tr h="500407">
                <a:tc>
                  <a:txBody>
                    <a:bodyPr/>
                    <a:lstStyle/>
                    <a:p>
                      <a:r>
                        <a:rPr lang="en-GB" b="1" dirty="0" smtClean="0"/>
                        <a:t>Volunteering</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extLst>
                  <a:ext uri="{0D108BD9-81ED-4DB2-BD59-A6C34878D82A}">
                    <a16:rowId xmlns:a16="http://schemas.microsoft.com/office/drawing/2014/main" val="3145372323"/>
                  </a:ext>
                </a:extLst>
              </a:tr>
              <a:tr h="500407">
                <a:tc>
                  <a:txBody>
                    <a:bodyPr/>
                    <a:lstStyle/>
                    <a:p>
                      <a:r>
                        <a:rPr lang="en-GB" b="1" dirty="0" smtClean="0"/>
                        <a:t>Part-time</a:t>
                      </a:r>
                      <a:r>
                        <a:rPr lang="en-GB" b="1" baseline="0" dirty="0" smtClean="0"/>
                        <a:t> working</a:t>
                      </a:r>
                      <a:endParaRPr lang="en-GB" b="1" dirty="0"/>
                    </a:p>
                  </a:txBody>
                  <a:tcPr/>
                </a:tc>
                <a:tc>
                  <a:txBody>
                    <a:bodyPr/>
                    <a:lstStyle/>
                    <a:p>
                      <a:pPr algn="ctr"/>
                      <a:r>
                        <a:rPr lang="en-GB" b="1" dirty="0" smtClean="0"/>
                        <a:t>√</a:t>
                      </a:r>
                      <a:endParaRPr lang="en-GB" b="1" dirty="0"/>
                    </a:p>
                  </a:txBody>
                  <a:tcPr/>
                </a:tc>
                <a:tc>
                  <a:txBody>
                    <a:bodyPr/>
                    <a:lstStyle/>
                    <a:p>
                      <a:pPr algn="ctr"/>
                      <a:endParaRPr lang="en-GB" b="1" dirty="0"/>
                    </a:p>
                  </a:txBody>
                  <a:tcPr/>
                </a:tc>
                <a:tc>
                  <a:txBody>
                    <a:bodyPr/>
                    <a:lstStyle/>
                    <a:p>
                      <a:pPr algn="ctr"/>
                      <a:endParaRPr lang="en-GB" b="1" dirty="0"/>
                    </a:p>
                  </a:txBody>
                  <a:tcPr/>
                </a:tc>
                <a:tc>
                  <a:txBody>
                    <a:bodyPr/>
                    <a:lstStyle/>
                    <a:p>
                      <a:pPr algn="ctr"/>
                      <a:endParaRPr lang="en-GB" b="1" dirty="0"/>
                    </a:p>
                  </a:txBody>
                  <a:tcPr/>
                </a:tc>
                <a:extLst>
                  <a:ext uri="{0D108BD9-81ED-4DB2-BD59-A6C34878D82A}">
                    <a16:rowId xmlns:a16="http://schemas.microsoft.com/office/drawing/2014/main" val="547173600"/>
                  </a:ext>
                </a:extLst>
              </a:tr>
            </a:tbl>
          </a:graphicData>
        </a:graphic>
      </p:graphicFrame>
      <p:sp>
        <p:nvSpPr>
          <p:cNvPr id="6" name="TextBox 5"/>
          <p:cNvSpPr txBox="1"/>
          <p:nvPr/>
        </p:nvSpPr>
        <p:spPr>
          <a:xfrm>
            <a:off x="462116" y="6371303"/>
            <a:ext cx="104025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Georgia"/>
                <a:ea typeface="+mn-ea"/>
                <a:cs typeface="+mn-cs"/>
              </a:rPr>
              <a:t>Statistically significant relationships (up to 5%).  </a:t>
            </a: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37902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conversations and career thinking</a:t>
            </a:r>
            <a:endParaRPr lang="en-GB" dirty="0"/>
          </a:p>
        </p:txBody>
      </p:sp>
      <p:graphicFrame>
        <p:nvGraphicFramePr>
          <p:cNvPr id="8" name="Content Placeholder 7"/>
          <p:cNvGraphicFramePr>
            <a:graphicFrameLocks noGrp="1"/>
          </p:cNvGraphicFramePr>
          <p:nvPr>
            <p:ph idx="1"/>
            <p:extLst/>
          </p:nvPr>
        </p:nvGraphicFramePr>
        <p:xfrm>
          <a:off x="0" y="1337187"/>
          <a:ext cx="12192000" cy="5520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649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1</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en-GB" dirty="0" smtClean="0"/>
              <a:t>New evidence from multiple countries shows that </a:t>
            </a:r>
            <a:r>
              <a:rPr lang="en-GB" dirty="0"/>
              <a:t>g</a:t>
            </a:r>
            <a:r>
              <a:rPr lang="en-GB" dirty="0" smtClean="0"/>
              <a:t>uidance </a:t>
            </a:r>
            <a:r>
              <a:rPr lang="en-GB" dirty="0"/>
              <a:t>has a central role to play in enabling better employment outcomes for youth. Substantial </a:t>
            </a:r>
            <a:r>
              <a:rPr lang="en-GB" dirty="0" smtClean="0"/>
              <a:t>new evidence underpins 11 confirmed indicators of teenage career readiness.</a:t>
            </a:r>
          </a:p>
          <a:p>
            <a:pPr marL="514350" indent="-514350">
              <a:buAutoNum type="arabicPeriod"/>
            </a:pPr>
            <a:r>
              <a:rPr lang="en-GB" dirty="0" smtClean="0"/>
              <a:t>PISA 2018 tells us that often too few students are ‘career ready.’</a:t>
            </a:r>
          </a:p>
          <a:p>
            <a:pPr marL="514350" indent="-514350">
              <a:buAutoNum type="arabicPeriod"/>
            </a:pPr>
            <a:r>
              <a:rPr lang="en-GB" dirty="0" smtClean="0"/>
              <a:t>Because teenage attitudes about work are so important to outcomes, and because they need time to develop, career guidance should begin well before the age of 15 (early, often and integrated) – and continue after the age of 15. </a:t>
            </a:r>
          </a:p>
          <a:p>
            <a:pPr marL="514350" indent="-514350">
              <a:buAutoNum type="arabicPeriod"/>
            </a:pPr>
            <a:r>
              <a:rPr lang="en-GB" dirty="0" smtClean="0"/>
              <a:t>Students from a young age should extensively explore the world of work through their schools with rich episodes of employer engagement.</a:t>
            </a:r>
            <a:endParaRPr lang="en-GB" dirty="0"/>
          </a:p>
        </p:txBody>
      </p:sp>
    </p:spTree>
    <p:extLst>
      <p:ext uri="{BB962C8B-B14F-4D97-AF65-F5344CB8AC3E}">
        <p14:creationId xmlns:p14="http://schemas.microsoft.com/office/powerpoint/2010/main" val="3005713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2</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5. Students should gain first-hand experiences of the working word, including through volunteering and part-time work.</a:t>
            </a:r>
          </a:p>
          <a:p>
            <a:pPr marL="0" indent="0">
              <a:buNone/>
            </a:pPr>
            <a:r>
              <a:rPr lang="en-GB" dirty="0" smtClean="0"/>
              <a:t>6. Effective systems will encourage, enable and require students to think critically and continually about their futures in work.</a:t>
            </a:r>
          </a:p>
          <a:p>
            <a:pPr marL="0" indent="0">
              <a:buNone/>
            </a:pPr>
            <a:r>
              <a:rPr lang="en-GB" dirty="0" smtClean="0"/>
              <a:t>7. More research is required. Data on indicators is missing in some countries and questionnaires vary in level of detail,  especially on the quality of more effective provision.  </a:t>
            </a:r>
          </a:p>
          <a:p>
            <a:pPr marL="0" indent="0">
              <a:buNone/>
            </a:pPr>
            <a:endParaRPr lang="en-GB" dirty="0"/>
          </a:p>
        </p:txBody>
      </p:sp>
    </p:spTree>
    <p:extLst>
      <p:ext uri="{BB962C8B-B14F-4D97-AF65-F5344CB8AC3E}">
        <p14:creationId xmlns:p14="http://schemas.microsoft.com/office/powerpoint/2010/main" val="10529609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Fourteen questions</a:t>
            </a:r>
            <a:r>
              <a:rPr lang="en-GB" dirty="0"/>
              <a:t> </a:t>
            </a:r>
            <a:r>
              <a:rPr lang="en-GB" dirty="0" smtClean="0"/>
              <a:t>for schools</a:t>
            </a:r>
            <a:endParaRPr lang="en-GB" dirty="0"/>
          </a:p>
        </p:txBody>
      </p:sp>
      <p:sp>
        <p:nvSpPr>
          <p:cNvPr id="3" name="Content Placeholder 2"/>
          <p:cNvSpPr>
            <a:spLocks noGrp="1"/>
          </p:cNvSpPr>
          <p:nvPr>
            <p:ph idx="1"/>
          </p:nvPr>
        </p:nvSpPr>
        <p:spPr>
          <a:xfrm>
            <a:off x="0" y="1600201"/>
            <a:ext cx="12192000" cy="5105399"/>
          </a:xfrm>
        </p:spPr>
        <p:txBody>
          <a:bodyPr>
            <a:normAutofit fontScale="25000" lnSpcReduction="20000"/>
          </a:bodyPr>
          <a:lstStyle/>
          <a:p>
            <a:pPr marL="0" indent="0">
              <a:lnSpc>
                <a:spcPct val="120000"/>
              </a:lnSpc>
              <a:buNone/>
            </a:pPr>
            <a:r>
              <a:rPr lang="en-GB" sz="6800" b="1" dirty="0"/>
              <a:t>1 Does your school help all students through secondary education to engage regularly with people in work through career fairs and especially career talks? </a:t>
            </a:r>
            <a:endParaRPr lang="en-GB" sz="6800" b="1" dirty="0" smtClean="0"/>
          </a:p>
          <a:p>
            <a:pPr marL="0" indent="0">
              <a:lnSpc>
                <a:spcPct val="120000"/>
              </a:lnSpc>
              <a:buNone/>
            </a:pPr>
            <a:endParaRPr lang="en-GB" sz="6800" b="1" dirty="0"/>
          </a:p>
          <a:p>
            <a:pPr marL="0" indent="0">
              <a:lnSpc>
                <a:spcPct val="120000"/>
              </a:lnSpc>
              <a:buNone/>
            </a:pPr>
            <a:r>
              <a:rPr lang="en-GB" sz="6800" b="1" dirty="0"/>
              <a:t>2 Does your school have a programme of workplace visits and/or job shadowing which enables all students to critically investigate workplaces for themselves? </a:t>
            </a:r>
          </a:p>
          <a:p>
            <a:pPr marL="0" indent="0">
              <a:lnSpc>
                <a:spcPct val="120000"/>
              </a:lnSpc>
              <a:buNone/>
            </a:pPr>
            <a:endParaRPr lang="en-GB" sz="6800" b="1" dirty="0" smtClean="0"/>
          </a:p>
          <a:p>
            <a:pPr marL="0" indent="0">
              <a:lnSpc>
                <a:spcPct val="120000"/>
              </a:lnSpc>
              <a:buNone/>
            </a:pPr>
            <a:r>
              <a:rPr lang="en-GB" sz="6800" b="1" dirty="0" smtClean="0"/>
              <a:t>3 </a:t>
            </a:r>
            <a:r>
              <a:rPr lang="en-GB" sz="6800" b="1" dirty="0"/>
              <a:t>Does your school teach students how to apply for a job, including interview practice? </a:t>
            </a:r>
          </a:p>
          <a:p>
            <a:pPr marL="0" indent="0">
              <a:lnSpc>
                <a:spcPct val="120000"/>
              </a:lnSpc>
              <a:buNone/>
            </a:pPr>
            <a:endParaRPr lang="en-GB" sz="6800" b="1" dirty="0" smtClean="0"/>
          </a:p>
          <a:p>
            <a:pPr marL="0" indent="0">
              <a:lnSpc>
                <a:spcPct val="120000"/>
              </a:lnSpc>
              <a:buNone/>
            </a:pPr>
            <a:r>
              <a:rPr lang="en-GB" sz="6800" b="1" dirty="0" smtClean="0"/>
              <a:t>4 </a:t>
            </a:r>
            <a:r>
              <a:rPr lang="en-GB" sz="6800" b="1" dirty="0"/>
              <a:t>Does your school help students to reflect on their existing and planned education and training choices in light of what they are learning about their career ambitions and the requirements of desired employment?</a:t>
            </a:r>
          </a:p>
          <a:p>
            <a:pPr marL="0" indent="0">
              <a:lnSpc>
                <a:spcPct val="120000"/>
              </a:lnSpc>
              <a:buNone/>
            </a:pPr>
            <a:endParaRPr lang="en-GB" sz="6800" b="1" dirty="0" smtClean="0"/>
          </a:p>
          <a:p>
            <a:pPr marL="0" indent="0">
              <a:lnSpc>
                <a:spcPct val="120000"/>
              </a:lnSpc>
              <a:buNone/>
            </a:pPr>
            <a:r>
              <a:rPr lang="en-GB" sz="6800" b="1" dirty="0" smtClean="0"/>
              <a:t>5 </a:t>
            </a:r>
            <a:r>
              <a:rPr lang="en-GB" sz="6800" b="1" dirty="0"/>
              <a:t>Does your school know if students are engaging in career conversations about their career plans? </a:t>
            </a:r>
          </a:p>
          <a:p>
            <a:pPr marL="0" indent="0">
              <a:lnSpc>
                <a:spcPct val="120000"/>
              </a:lnSpc>
              <a:buNone/>
            </a:pPr>
            <a:endParaRPr lang="en-GB" sz="6800" b="1" dirty="0" smtClean="0"/>
          </a:p>
          <a:p>
            <a:pPr marL="0" indent="0">
              <a:lnSpc>
                <a:spcPct val="120000"/>
              </a:lnSpc>
              <a:buNone/>
            </a:pPr>
            <a:r>
              <a:rPr lang="en-GB" sz="6800" b="1" dirty="0" smtClean="0"/>
              <a:t>6 </a:t>
            </a:r>
            <a:r>
              <a:rPr lang="en-GB" sz="6800" b="1" dirty="0"/>
              <a:t>Does your school have a policy to encourage and enable a culture of career conversations?</a:t>
            </a:r>
          </a:p>
          <a:p>
            <a:pPr marL="0" indent="0">
              <a:lnSpc>
                <a:spcPct val="120000"/>
              </a:lnSpc>
              <a:buNone/>
            </a:pPr>
            <a:endParaRPr lang="en-GB" sz="6800" b="1" dirty="0" smtClean="0"/>
          </a:p>
          <a:p>
            <a:pPr marL="0" indent="0">
              <a:lnSpc>
                <a:spcPct val="120000"/>
              </a:lnSpc>
              <a:buNone/>
            </a:pPr>
            <a:r>
              <a:rPr lang="en-GB" sz="6800" b="1" dirty="0" smtClean="0"/>
              <a:t>7 </a:t>
            </a:r>
            <a:r>
              <a:rPr lang="en-GB" sz="6800" b="1" dirty="0"/>
              <a:t>Does your school have confidence that all students will have first-hand experience of work before leaving secondary education?</a:t>
            </a:r>
          </a:p>
          <a:p>
            <a:pPr marL="0" indent="0">
              <a:buNone/>
            </a:pPr>
            <a:endParaRPr lang="en-GB" dirty="0"/>
          </a:p>
        </p:txBody>
      </p:sp>
    </p:spTree>
    <p:extLst>
      <p:ext uri="{BB962C8B-B14F-4D97-AF65-F5344CB8AC3E}">
        <p14:creationId xmlns:p14="http://schemas.microsoft.com/office/powerpoint/2010/main" val="1309215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Fourteen questions</a:t>
            </a:r>
            <a:r>
              <a:rPr lang="en-GB" dirty="0"/>
              <a:t> </a:t>
            </a:r>
            <a:r>
              <a:rPr lang="en-GB" dirty="0" smtClean="0"/>
              <a:t>for schools</a:t>
            </a:r>
            <a:endParaRPr lang="en-GB" dirty="0"/>
          </a:p>
        </p:txBody>
      </p:sp>
      <p:sp>
        <p:nvSpPr>
          <p:cNvPr id="3" name="Content Placeholder 2"/>
          <p:cNvSpPr>
            <a:spLocks noGrp="1"/>
          </p:cNvSpPr>
          <p:nvPr>
            <p:ph idx="1"/>
          </p:nvPr>
        </p:nvSpPr>
        <p:spPr>
          <a:xfrm>
            <a:off x="0" y="1600201"/>
            <a:ext cx="12192000" cy="5105399"/>
          </a:xfrm>
        </p:spPr>
        <p:txBody>
          <a:bodyPr>
            <a:normAutofit fontScale="25000" lnSpcReduction="20000"/>
          </a:bodyPr>
          <a:lstStyle/>
          <a:p>
            <a:pPr marL="0" indent="0">
              <a:lnSpc>
                <a:spcPct val="120000"/>
              </a:lnSpc>
              <a:buNone/>
            </a:pPr>
            <a:r>
              <a:rPr lang="en-GB" sz="6800" b="1" dirty="0"/>
              <a:t>8 Does your school give all students the opportunity to experience work of interest for themselves on two or more occasions?  </a:t>
            </a:r>
            <a:endParaRPr lang="en-GB" sz="6800" b="1" dirty="0" smtClean="0"/>
          </a:p>
          <a:p>
            <a:pPr marL="0" indent="0">
              <a:lnSpc>
                <a:spcPct val="120000"/>
              </a:lnSpc>
              <a:buNone/>
            </a:pPr>
            <a:endParaRPr lang="en-GB" sz="6800" b="1" dirty="0"/>
          </a:p>
          <a:p>
            <a:pPr marL="0" indent="0">
              <a:lnSpc>
                <a:spcPct val="120000"/>
              </a:lnSpc>
              <a:buNone/>
            </a:pPr>
            <a:r>
              <a:rPr lang="en-GB" sz="6800" b="1" dirty="0"/>
              <a:t>9 Does your school help students to prepare </a:t>
            </a:r>
            <a:r>
              <a:rPr lang="en-GB" sz="6800" b="1" dirty="0" smtClean="0"/>
              <a:t>for, </a:t>
            </a:r>
            <a:r>
              <a:rPr lang="en-GB" sz="6800" b="1" dirty="0"/>
              <a:t>and reflect </a:t>
            </a:r>
            <a:r>
              <a:rPr lang="en-GB" sz="6800" b="1" dirty="0" smtClean="0"/>
              <a:t>on, their first-hand </a:t>
            </a:r>
            <a:r>
              <a:rPr lang="en-GB" sz="6800" b="1" dirty="0"/>
              <a:t>experiences of work?</a:t>
            </a:r>
          </a:p>
          <a:p>
            <a:pPr marL="0" indent="0">
              <a:lnSpc>
                <a:spcPct val="120000"/>
              </a:lnSpc>
              <a:buNone/>
            </a:pPr>
            <a:endParaRPr lang="en-GB" sz="6800" b="1" dirty="0" smtClean="0"/>
          </a:p>
          <a:p>
            <a:pPr marL="0" indent="0">
              <a:lnSpc>
                <a:spcPct val="120000"/>
              </a:lnSpc>
              <a:buNone/>
            </a:pPr>
            <a:r>
              <a:rPr lang="en-GB" sz="6800" b="1" dirty="0" smtClean="0"/>
              <a:t>10 </a:t>
            </a:r>
            <a:r>
              <a:rPr lang="en-GB" sz="6800" b="1" dirty="0"/>
              <a:t>Does your school know what the occupational expectations of </a:t>
            </a:r>
            <a:r>
              <a:rPr lang="en-GB" sz="6800" b="1" dirty="0" smtClean="0"/>
              <a:t>your </a:t>
            </a:r>
            <a:r>
              <a:rPr lang="en-GB" sz="6800" b="1" dirty="0"/>
              <a:t>students are?</a:t>
            </a:r>
          </a:p>
          <a:p>
            <a:pPr marL="0" indent="0">
              <a:lnSpc>
                <a:spcPct val="120000"/>
              </a:lnSpc>
              <a:buNone/>
            </a:pPr>
            <a:endParaRPr lang="en-GB" sz="6800" b="1" dirty="0" smtClean="0"/>
          </a:p>
          <a:p>
            <a:pPr marL="0" indent="0">
              <a:lnSpc>
                <a:spcPct val="120000"/>
              </a:lnSpc>
              <a:buNone/>
            </a:pPr>
            <a:r>
              <a:rPr lang="en-GB" sz="6800" b="1" dirty="0" smtClean="0"/>
              <a:t>11 </a:t>
            </a:r>
            <a:r>
              <a:rPr lang="en-GB" sz="6800" b="1" dirty="0"/>
              <a:t>If students are uncertain, does your school they have a process for investigating what is behind the </a:t>
            </a:r>
            <a:r>
              <a:rPr lang="en-GB" sz="6800" b="1" dirty="0" smtClean="0"/>
              <a:t>uncertainty</a:t>
            </a:r>
            <a:r>
              <a:rPr lang="en-GB" sz="6800" b="1" dirty="0"/>
              <a:t>?</a:t>
            </a:r>
          </a:p>
          <a:p>
            <a:pPr marL="0" indent="0">
              <a:lnSpc>
                <a:spcPct val="120000"/>
              </a:lnSpc>
              <a:buNone/>
            </a:pPr>
            <a:endParaRPr lang="en-GB" sz="6800" b="1" dirty="0" smtClean="0"/>
          </a:p>
          <a:p>
            <a:pPr marL="0" indent="0">
              <a:lnSpc>
                <a:spcPct val="120000"/>
              </a:lnSpc>
              <a:buNone/>
            </a:pPr>
            <a:r>
              <a:rPr lang="en-GB" sz="6800" b="1" dirty="0" smtClean="0"/>
              <a:t>12 </a:t>
            </a:r>
            <a:r>
              <a:rPr lang="en-GB" sz="6800" b="1" dirty="0"/>
              <a:t>Does your school know how ambitious </a:t>
            </a:r>
            <a:r>
              <a:rPr lang="en-GB" sz="6800" b="1" dirty="0" smtClean="0"/>
              <a:t>your students </a:t>
            </a:r>
            <a:r>
              <a:rPr lang="en-GB" sz="6800" b="1" dirty="0"/>
              <a:t>are and have policies in place to encourage and enable high ambitions? </a:t>
            </a:r>
          </a:p>
          <a:p>
            <a:pPr marL="0" indent="0">
              <a:lnSpc>
                <a:spcPct val="120000"/>
              </a:lnSpc>
              <a:buNone/>
            </a:pPr>
            <a:endParaRPr lang="en-GB" sz="6800" b="1" dirty="0" smtClean="0"/>
          </a:p>
          <a:p>
            <a:pPr marL="0" indent="0">
              <a:lnSpc>
                <a:spcPct val="120000"/>
              </a:lnSpc>
              <a:buNone/>
            </a:pPr>
            <a:r>
              <a:rPr lang="en-GB" sz="6800" b="1" dirty="0" smtClean="0"/>
              <a:t>13 </a:t>
            </a:r>
            <a:r>
              <a:rPr lang="en-GB" sz="6800" b="1" dirty="0"/>
              <a:t>Does your school know if </a:t>
            </a:r>
            <a:r>
              <a:rPr lang="en-GB" sz="6800" b="1" dirty="0" smtClean="0"/>
              <a:t>your </a:t>
            </a:r>
            <a:r>
              <a:rPr lang="en-GB" sz="6800" b="1" dirty="0"/>
              <a:t>students’ occupational and educational plans are aligned?</a:t>
            </a:r>
          </a:p>
          <a:p>
            <a:pPr marL="0" indent="0">
              <a:lnSpc>
                <a:spcPct val="120000"/>
              </a:lnSpc>
              <a:buNone/>
            </a:pPr>
            <a:endParaRPr lang="en-GB" sz="6800" b="1" dirty="0" smtClean="0"/>
          </a:p>
          <a:p>
            <a:pPr marL="0" indent="0">
              <a:lnSpc>
                <a:spcPct val="120000"/>
              </a:lnSpc>
              <a:buNone/>
            </a:pPr>
            <a:r>
              <a:rPr lang="en-GB" sz="6800" b="1" dirty="0" smtClean="0"/>
              <a:t>14 </a:t>
            </a:r>
            <a:r>
              <a:rPr lang="en-GB" sz="6800" b="1" dirty="0"/>
              <a:t>Does your school know if students are able to see a clear relationship between </a:t>
            </a:r>
            <a:r>
              <a:rPr lang="en-GB" sz="6800" b="1" dirty="0" smtClean="0"/>
              <a:t>their educational </a:t>
            </a:r>
            <a:r>
              <a:rPr lang="en-GB" sz="6800" b="1" dirty="0"/>
              <a:t>experiences and later employment outcomes?</a:t>
            </a:r>
          </a:p>
          <a:p>
            <a:pPr marL="0" indent="0">
              <a:buNone/>
            </a:pPr>
            <a:endParaRPr lang="en-GB" dirty="0"/>
          </a:p>
        </p:txBody>
      </p:sp>
    </p:spTree>
    <p:extLst>
      <p:ext uri="{BB962C8B-B14F-4D97-AF65-F5344CB8AC3E}">
        <p14:creationId xmlns:p14="http://schemas.microsoft.com/office/powerpoint/2010/main" val="4101252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Next steps and keep in touch</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sz="2400" dirty="0" smtClean="0"/>
              <a:t>A continuing Career Readiness project will focus on </a:t>
            </a:r>
          </a:p>
          <a:p>
            <a:r>
              <a:rPr lang="en-GB" sz="2400" dirty="0" smtClean="0"/>
              <a:t>Identifying international practice aligned with the empirical results</a:t>
            </a:r>
          </a:p>
          <a:p>
            <a:r>
              <a:rPr lang="en-GB" sz="2400" dirty="0" smtClean="0"/>
              <a:t>Exploring the use of digital technologies in guidance, and  </a:t>
            </a:r>
          </a:p>
          <a:p>
            <a:r>
              <a:rPr lang="en-GB" sz="2400" dirty="0" smtClean="0"/>
              <a:t>Investigating how guidance can enhance access to ‘green jobs’ and address inequalities</a:t>
            </a:r>
            <a:r>
              <a:rPr lang="en-GB" sz="2400" dirty="0" smtClean="0"/>
              <a:t>.</a:t>
            </a:r>
          </a:p>
          <a:p>
            <a:endParaRPr lang="en-GB" sz="2400" dirty="0"/>
          </a:p>
          <a:p>
            <a:pPr marL="0" indent="0">
              <a:buNone/>
            </a:pPr>
            <a:r>
              <a:rPr lang="en-GB" sz="2400" dirty="0" smtClean="0"/>
              <a:t>Please share your examples of </a:t>
            </a:r>
            <a:r>
              <a:rPr lang="en-GB" sz="2400" b="1" u="sng" dirty="0" smtClean="0"/>
              <a:t>job shadowing</a:t>
            </a:r>
            <a:r>
              <a:rPr lang="en-GB" sz="2400" dirty="0" smtClean="0"/>
              <a:t> and </a:t>
            </a:r>
            <a:r>
              <a:rPr lang="en-GB" sz="2400" b="1" u="sng" dirty="0" smtClean="0"/>
              <a:t>career talks</a:t>
            </a:r>
            <a:r>
              <a:rPr lang="en-GB" sz="2400" dirty="0" smtClean="0"/>
              <a:t>.</a:t>
            </a:r>
            <a:endParaRPr lang="en-GB" sz="2400" dirty="0" smtClean="0"/>
          </a:p>
          <a:p>
            <a:pPr marL="0" indent="0">
              <a:buNone/>
            </a:pPr>
            <a:endParaRPr lang="en-GB" sz="2400" dirty="0" smtClean="0"/>
          </a:p>
          <a:p>
            <a:pPr marL="0" indent="0">
              <a:buNone/>
            </a:pPr>
            <a:r>
              <a:rPr lang="en-GB" sz="2400" b="1" dirty="0" smtClean="0"/>
              <a:t>Visit </a:t>
            </a:r>
            <a:r>
              <a:rPr lang="en-GB" sz="2400" b="1" dirty="0"/>
              <a:t>the project website</a:t>
            </a:r>
            <a:r>
              <a:rPr lang="en-GB" sz="2400" dirty="0"/>
              <a:t>: https://www.oecd.org/education/career-readiness/</a:t>
            </a:r>
          </a:p>
          <a:p>
            <a:pPr marL="0" indent="0">
              <a:buNone/>
            </a:pPr>
            <a:r>
              <a:rPr lang="en-GB" sz="2400" b="1" dirty="0" smtClean="0"/>
              <a:t>Sign up to our free monthly newsletter</a:t>
            </a:r>
            <a:r>
              <a:rPr lang="en-GB" sz="2400" dirty="0" smtClean="0"/>
              <a:t>: career.readiness@oecd.org </a:t>
            </a:r>
          </a:p>
          <a:p>
            <a:pPr marL="0" indent="0">
              <a:buNone/>
            </a:pPr>
            <a:r>
              <a:rPr lang="en-GB" sz="2400" b="1" dirty="0" smtClean="0"/>
              <a:t>Follow me on twitter</a:t>
            </a:r>
            <a:r>
              <a:rPr lang="en-GB" sz="2400" dirty="0" smtClean="0"/>
              <a:t>: @</a:t>
            </a:r>
            <a:r>
              <a:rPr lang="en-GB" sz="2400" dirty="0" err="1" smtClean="0"/>
              <a:t>AnthonyMannOECD</a:t>
            </a:r>
            <a:endParaRPr lang="en-GB" sz="2400" dirty="0"/>
          </a:p>
          <a:p>
            <a:pPr marL="0" indent="0">
              <a:buNone/>
            </a:pPr>
            <a:r>
              <a:rPr lang="en-GB" sz="2400" b="1" dirty="0" smtClean="0"/>
              <a:t>Contact me</a:t>
            </a:r>
            <a:r>
              <a:rPr lang="en-GB" sz="2400" dirty="0" smtClean="0"/>
              <a:t>: Anthony.Mann@oecd.org</a:t>
            </a:r>
          </a:p>
          <a:p>
            <a:pPr marL="0" indent="0">
              <a:buNone/>
            </a:pPr>
            <a:endParaRPr lang="en-GB" sz="2400" dirty="0"/>
          </a:p>
        </p:txBody>
      </p:sp>
    </p:spTree>
    <p:extLst>
      <p:ext uri="{BB962C8B-B14F-4D97-AF65-F5344CB8AC3E}">
        <p14:creationId xmlns:p14="http://schemas.microsoft.com/office/powerpoint/2010/main" val="343375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the next forty minutes or so…</a:t>
            </a:r>
            <a:endParaRPr lang="en-GB" dirty="0"/>
          </a:p>
        </p:txBody>
      </p:sp>
      <p:sp>
        <p:nvSpPr>
          <p:cNvPr id="3" name="Content Placeholder 2"/>
          <p:cNvSpPr>
            <a:spLocks noGrp="1"/>
          </p:cNvSpPr>
          <p:nvPr>
            <p:ph idx="1"/>
          </p:nvPr>
        </p:nvSpPr>
        <p:spPr>
          <a:xfrm>
            <a:off x="181548" y="1560872"/>
            <a:ext cx="10958400" cy="4525963"/>
          </a:xfrm>
        </p:spPr>
        <p:txBody>
          <a:bodyPr>
            <a:normAutofit fontScale="92500" lnSpcReduction="10000"/>
          </a:bodyPr>
          <a:lstStyle/>
          <a:p>
            <a:r>
              <a:rPr lang="en-GB" dirty="0" smtClean="0"/>
              <a:t>The youth employment challenge </a:t>
            </a:r>
          </a:p>
          <a:p>
            <a:r>
              <a:rPr lang="en-GB" dirty="0" smtClean="0"/>
              <a:t>New OECD work on how career guidance activities can be seen to improve employment outcomes for young people</a:t>
            </a:r>
            <a:endParaRPr lang="en-GB" dirty="0"/>
          </a:p>
          <a:p>
            <a:pPr lvl="1"/>
            <a:r>
              <a:rPr lang="en-GB" dirty="0" smtClean="0"/>
              <a:t>What we did</a:t>
            </a:r>
          </a:p>
          <a:p>
            <a:pPr lvl="1"/>
            <a:r>
              <a:rPr lang="en-GB" dirty="0" smtClean="0"/>
              <a:t>What we found</a:t>
            </a:r>
          </a:p>
          <a:p>
            <a:pPr lvl="1"/>
            <a:r>
              <a:rPr lang="en-GB" dirty="0" smtClean="0"/>
              <a:t>What we see as the implications are for schools</a:t>
            </a:r>
          </a:p>
          <a:p>
            <a:pPr marL="0" indent="0">
              <a:buNone/>
            </a:pPr>
            <a:endParaRPr lang="en-GB" dirty="0"/>
          </a:p>
          <a:p>
            <a:pPr marL="0" indent="0">
              <a:buNone/>
            </a:pPr>
            <a:r>
              <a:rPr lang="en-GB" sz="2600" dirty="0"/>
              <a:t>Project website</a:t>
            </a:r>
            <a:r>
              <a:rPr lang="en-GB" sz="2600" dirty="0" smtClean="0"/>
              <a:t>: https</a:t>
            </a:r>
            <a:r>
              <a:rPr lang="en-GB" sz="2600" dirty="0"/>
              <a:t>://www.oecd.org/education/career-readiness</a:t>
            </a:r>
            <a:r>
              <a:rPr lang="en-GB" sz="2600" dirty="0" smtClean="0"/>
              <a:t>/ </a:t>
            </a:r>
          </a:p>
          <a:p>
            <a:pPr marL="0" indent="0">
              <a:buNone/>
            </a:pPr>
            <a:r>
              <a:rPr lang="en-GB" sz="2600" dirty="0" smtClean="0"/>
              <a:t>Twitter: @</a:t>
            </a:r>
            <a:r>
              <a:rPr lang="en-GB" sz="2600" dirty="0" err="1" smtClean="0"/>
              <a:t>AnthonyMannOECD</a:t>
            </a:r>
            <a:endParaRPr lang="en-GB" sz="2600" dirty="0" smtClean="0"/>
          </a:p>
          <a:p>
            <a:pPr marL="0" indent="0">
              <a:buNone/>
            </a:pPr>
            <a:r>
              <a:rPr lang="en-GB" sz="2600" dirty="0" smtClean="0"/>
              <a:t>Linked-In: Anthony Mann</a:t>
            </a:r>
            <a:endParaRPr lang="en-GB" sz="2600" dirty="0"/>
          </a:p>
        </p:txBody>
      </p:sp>
    </p:spTree>
    <p:extLst>
      <p:ext uri="{BB962C8B-B14F-4D97-AF65-F5344CB8AC3E}">
        <p14:creationId xmlns:p14="http://schemas.microsoft.com/office/powerpoint/2010/main" val="3373976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Young people in the UK are more educated than ever</a:t>
            </a:r>
            <a:endParaRPr lang="en-GB" dirty="0"/>
          </a:p>
        </p:txBody>
      </p:sp>
      <p:pic>
        <p:nvPicPr>
          <p:cNvPr id="4" name="Content Placeholder 3"/>
          <p:cNvPicPr>
            <a:picLocks noGrp="1" noChangeAspect="1"/>
          </p:cNvPicPr>
          <p:nvPr>
            <p:ph idx="1"/>
          </p:nvPr>
        </p:nvPicPr>
        <p:blipFill>
          <a:blip r:embed="rId2"/>
          <a:stretch>
            <a:fillRect/>
          </a:stretch>
        </p:blipFill>
        <p:spPr>
          <a:xfrm>
            <a:off x="772027" y="1332829"/>
            <a:ext cx="10417083" cy="5462322"/>
          </a:xfrm>
          <a:prstGeom prst="rect">
            <a:avLst/>
          </a:prstGeom>
        </p:spPr>
      </p:pic>
    </p:spTree>
    <p:extLst>
      <p:ext uri="{BB962C8B-B14F-4D97-AF65-F5344CB8AC3E}">
        <p14:creationId xmlns:p14="http://schemas.microsoft.com/office/powerpoint/2010/main" val="67659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their competiveness for available jobs is weak…</a:t>
            </a:r>
            <a:endParaRPr lang="en-GB" dirty="0"/>
          </a:p>
        </p:txBody>
      </p:sp>
      <p:graphicFrame>
        <p:nvGraphicFramePr>
          <p:cNvPr id="5" name="Content Placeholder 4"/>
          <p:cNvGraphicFramePr>
            <a:graphicFrameLocks noGrp="1"/>
          </p:cNvGraphicFramePr>
          <p:nvPr>
            <p:ph idx="1"/>
            <p:extLst/>
          </p:nvPr>
        </p:nvGraphicFramePr>
        <p:xfrm>
          <a:off x="0" y="1347020"/>
          <a:ext cx="12192000" cy="5510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608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they are especially vulnerable in a crisis.</a:t>
            </a:r>
            <a:endParaRPr lang="en-GB" dirty="0"/>
          </a:p>
        </p:txBody>
      </p:sp>
      <p:graphicFrame>
        <p:nvGraphicFramePr>
          <p:cNvPr id="4" name="Content Placeholder 3"/>
          <p:cNvGraphicFramePr>
            <a:graphicFrameLocks noGrp="1"/>
          </p:cNvGraphicFramePr>
          <p:nvPr>
            <p:ph idx="1"/>
            <p:extLst/>
          </p:nvPr>
        </p:nvGraphicFramePr>
        <p:xfrm>
          <a:off x="0" y="1376516"/>
          <a:ext cx="12192000" cy="5481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134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important than ever: </a:t>
            </a:r>
            <a:br>
              <a:rPr lang="en-GB" dirty="0" smtClean="0"/>
            </a:br>
            <a:r>
              <a:rPr lang="en-GB" dirty="0" smtClean="0"/>
              <a:t>the case for career guidance. </a:t>
            </a:r>
            <a:endParaRPr lang="en-GB" dirty="0"/>
          </a:p>
        </p:txBody>
      </p:sp>
      <p:sp>
        <p:nvSpPr>
          <p:cNvPr id="3" name="Content Placeholder 2"/>
          <p:cNvSpPr>
            <a:spLocks noGrp="1"/>
          </p:cNvSpPr>
          <p:nvPr>
            <p:ph idx="1"/>
          </p:nvPr>
        </p:nvSpPr>
        <p:spPr/>
        <p:txBody>
          <a:bodyPr>
            <a:normAutofit/>
          </a:bodyPr>
          <a:lstStyle/>
          <a:p>
            <a:pPr marL="0" lvl="0" indent="0">
              <a:lnSpc>
                <a:spcPct val="120000"/>
              </a:lnSpc>
              <a:spcBef>
                <a:spcPts val="0"/>
              </a:spcBef>
              <a:buNone/>
              <a:defRPr/>
            </a:pPr>
            <a:r>
              <a:rPr lang="en-GB" sz="2000" dirty="0">
                <a:solidFill>
                  <a:prstClr val="white"/>
                </a:solidFill>
              </a:rPr>
              <a:t>Globally, young people are staying in education longer </a:t>
            </a:r>
          </a:p>
          <a:p>
            <a:pPr marL="0" lvl="0" indent="0">
              <a:lnSpc>
                <a:spcPct val="120000"/>
              </a:lnSpc>
              <a:spcBef>
                <a:spcPts val="0"/>
              </a:spcBef>
              <a:buNone/>
              <a:defRPr/>
            </a:pPr>
            <a:r>
              <a:rPr lang="en-GB" sz="2000" dirty="0">
                <a:solidFill>
                  <a:prstClr val="white"/>
                </a:solidFill>
              </a:rPr>
              <a:t>than ever. </a:t>
            </a:r>
          </a:p>
          <a:p>
            <a:pPr marL="0" lvl="0" indent="0">
              <a:spcBef>
                <a:spcPts val="0"/>
              </a:spcBef>
              <a:buNone/>
              <a:defRPr/>
            </a:pPr>
            <a:endParaRPr lang="en-GB" sz="2000" dirty="0">
              <a:solidFill>
                <a:prstClr val="white"/>
              </a:solidFill>
            </a:endParaRPr>
          </a:p>
          <a:p>
            <a:pPr marL="0" lvl="0" indent="0">
              <a:spcBef>
                <a:spcPts val="0"/>
              </a:spcBef>
              <a:buNone/>
              <a:defRPr/>
            </a:pPr>
            <a:r>
              <a:rPr lang="en-GB" sz="2000" dirty="0">
                <a:solidFill>
                  <a:prstClr val="white"/>
                </a:solidFill>
              </a:rPr>
              <a:t>They have more decisions to make than ever before.</a:t>
            </a:r>
          </a:p>
          <a:p>
            <a:pPr marL="0" lvl="0" indent="0">
              <a:spcBef>
                <a:spcPts val="0"/>
              </a:spcBef>
              <a:buNone/>
              <a:defRPr/>
            </a:pPr>
            <a:endParaRPr lang="en-GB" sz="2000" dirty="0">
              <a:solidFill>
                <a:prstClr val="white"/>
              </a:solidFill>
            </a:endParaRPr>
          </a:p>
          <a:p>
            <a:pPr marL="0" lvl="0" indent="0">
              <a:lnSpc>
                <a:spcPct val="120000"/>
              </a:lnSpc>
              <a:spcBef>
                <a:spcPts val="0"/>
              </a:spcBef>
              <a:buNone/>
              <a:defRPr/>
            </a:pPr>
            <a:r>
              <a:rPr lang="en-GB" sz="2000" dirty="0">
                <a:solidFill>
                  <a:prstClr val="white"/>
                </a:solidFill>
              </a:rPr>
              <a:t>Those decisions are becoming more difficult </a:t>
            </a:r>
          </a:p>
          <a:p>
            <a:pPr marL="0" lvl="0" indent="0">
              <a:lnSpc>
                <a:spcPct val="120000"/>
              </a:lnSpc>
              <a:spcBef>
                <a:spcPts val="0"/>
              </a:spcBef>
              <a:buNone/>
              <a:defRPr/>
            </a:pPr>
            <a:r>
              <a:rPr lang="en-GB" sz="2000" dirty="0">
                <a:solidFill>
                  <a:prstClr val="white"/>
                </a:solidFill>
              </a:rPr>
              <a:t>because the labour market is becoming more </a:t>
            </a:r>
            <a:r>
              <a:rPr lang="en-GB" sz="2000" dirty="0" smtClean="0">
                <a:solidFill>
                  <a:prstClr val="white"/>
                </a:solidFill>
              </a:rPr>
              <a:t>turbulent &amp; </a:t>
            </a:r>
          </a:p>
          <a:p>
            <a:pPr marL="0" lvl="0" indent="0">
              <a:lnSpc>
                <a:spcPct val="120000"/>
              </a:lnSpc>
              <a:spcBef>
                <a:spcPts val="0"/>
              </a:spcBef>
              <a:buNone/>
              <a:defRPr/>
            </a:pPr>
            <a:r>
              <a:rPr lang="en-GB" sz="2000" dirty="0">
                <a:solidFill>
                  <a:prstClr val="white"/>
                </a:solidFill>
              </a:rPr>
              <a:t>c</a:t>
            </a:r>
            <a:r>
              <a:rPr lang="en-GB" sz="2000" dirty="0" smtClean="0">
                <a:solidFill>
                  <a:prstClr val="white"/>
                </a:solidFill>
              </a:rPr>
              <a:t>ontinuing education more </a:t>
            </a:r>
            <a:r>
              <a:rPr lang="en-GB" sz="2000" dirty="0" err="1" smtClean="0">
                <a:solidFill>
                  <a:prstClr val="white"/>
                </a:solidFill>
              </a:rPr>
              <a:t>marketised</a:t>
            </a:r>
            <a:r>
              <a:rPr lang="en-GB" sz="2000" dirty="0" smtClean="0">
                <a:solidFill>
                  <a:prstClr val="white"/>
                </a:solidFill>
              </a:rPr>
              <a:t>.</a:t>
            </a:r>
          </a:p>
          <a:p>
            <a:pPr marL="0" lvl="0" indent="0">
              <a:lnSpc>
                <a:spcPct val="120000"/>
              </a:lnSpc>
              <a:spcBef>
                <a:spcPts val="0"/>
              </a:spcBef>
              <a:buNone/>
              <a:defRPr/>
            </a:pPr>
            <a:endParaRPr lang="en-GB" sz="2000" dirty="0">
              <a:solidFill>
                <a:prstClr val="white"/>
              </a:solidFill>
            </a:endParaRPr>
          </a:p>
          <a:p>
            <a:pPr marL="0" lvl="0" indent="0">
              <a:lnSpc>
                <a:spcPct val="120000"/>
              </a:lnSpc>
              <a:spcBef>
                <a:spcPts val="0"/>
              </a:spcBef>
              <a:buNone/>
              <a:defRPr/>
            </a:pPr>
            <a:r>
              <a:rPr lang="en-GB" sz="2000" dirty="0" smtClean="0">
                <a:solidFill>
                  <a:prstClr val="white"/>
                </a:solidFill>
              </a:rPr>
              <a:t>We look to career guidance to help students visualise and plan their</a:t>
            </a:r>
          </a:p>
          <a:p>
            <a:pPr marL="0" lvl="0" indent="0">
              <a:lnSpc>
                <a:spcPct val="120000"/>
              </a:lnSpc>
              <a:spcBef>
                <a:spcPts val="0"/>
              </a:spcBef>
              <a:buNone/>
              <a:defRPr/>
            </a:pPr>
            <a:r>
              <a:rPr lang="en-GB" sz="2000" dirty="0">
                <a:solidFill>
                  <a:prstClr val="white"/>
                </a:solidFill>
              </a:rPr>
              <a:t>f</a:t>
            </a:r>
            <a:r>
              <a:rPr lang="en-GB" sz="2000" dirty="0" smtClean="0">
                <a:solidFill>
                  <a:prstClr val="white"/>
                </a:solidFill>
              </a:rPr>
              <a:t>utures …. but what can be relied on to work, especially in </a:t>
            </a:r>
          </a:p>
          <a:p>
            <a:pPr marL="0" lvl="0" indent="0">
              <a:lnSpc>
                <a:spcPct val="120000"/>
              </a:lnSpc>
              <a:spcBef>
                <a:spcPts val="0"/>
              </a:spcBef>
              <a:buNone/>
              <a:defRPr/>
            </a:pPr>
            <a:r>
              <a:rPr lang="en-GB" sz="2000" dirty="0">
                <a:solidFill>
                  <a:prstClr val="white"/>
                </a:solidFill>
              </a:rPr>
              <a:t>p</a:t>
            </a:r>
            <a:r>
              <a:rPr lang="en-GB" sz="2000" dirty="0" smtClean="0">
                <a:solidFill>
                  <a:prstClr val="white"/>
                </a:solidFill>
              </a:rPr>
              <a:t>eriods of economic turbulence?</a:t>
            </a:r>
          </a:p>
          <a:p>
            <a:pPr marL="0" lvl="0" indent="0">
              <a:lnSpc>
                <a:spcPct val="120000"/>
              </a:lnSpc>
              <a:spcBef>
                <a:spcPts val="0"/>
              </a:spcBef>
              <a:buNone/>
              <a:defRPr/>
            </a:pPr>
            <a:endParaRPr lang="en-GB" sz="2000" dirty="0">
              <a:solidFill>
                <a:prstClr val="white"/>
              </a:solidFill>
            </a:endParaRPr>
          </a:p>
          <a:p>
            <a:pPr marL="0" indent="0">
              <a:buNone/>
            </a:pPr>
            <a:endParaRPr lang="en-GB" dirty="0"/>
          </a:p>
          <a:p>
            <a:pPr marL="0" indent="0">
              <a:buNone/>
            </a:pPr>
            <a:endParaRPr lang="en-GB" dirty="0"/>
          </a:p>
        </p:txBody>
      </p:sp>
      <p:pic>
        <p:nvPicPr>
          <p:cNvPr id="4" name="Content Placeholder 3"/>
          <p:cNvPicPr>
            <a:picLocks noChangeAspect="1"/>
          </p:cNvPicPr>
          <p:nvPr/>
        </p:nvPicPr>
        <p:blipFill>
          <a:blip r:embed="rId2"/>
          <a:stretch>
            <a:fillRect/>
          </a:stretch>
        </p:blipFill>
        <p:spPr>
          <a:xfrm>
            <a:off x="8545755" y="1458815"/>
            <a:ext cx="3036645" cy="4571746"/>
          </a:xfrm>
          <a:prstGeom prst="rect">
            <a:avLst/>
          </a:prstGeom>
        </p:spPr>
      </p:pic>
    </p:spTree>
    <p:extLst>
      <p:ext uri="{BB962C8B-B14F-4D97-AF65-F5344CB8AC3E}">
        <p14:creationId xmlns:p14="http://schemas.microsoft.com/office/powerpoint/2010/main" val="3000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used </a:t>
            </a:r>
            <a:r>
              <a:rPr lang="en-GB" b="1" dirty="0"/>
              <a:t>longitudinal data </a:t>
            </a:r>
            <a:r>
              <a:rPr lang="en-GB" dirty="0"/>
              <a:t>to test what </a:t>
            </a:r>
            <a:r>
              <a:rPr lang="en-GB" dirty="0" smtClean="0"/>
              <a:t>works in career guidance </a:t>
            </a:r>
            <a:endParaRPr lang="en-GB" dirty="0"/>
          </a:p>
        </p:txBody>
      </p:sp>
      <p:sp>
        <p:nvSpPr>
          <p:cNvPr id="3" name="Content Placeholder 2"/>
          <p:cNvSpPr>
            <a:spLocks noGrp="1"/>
          </p:cNvSpPr>
          <p:nvPr>
            <p:ph idx="1"/>
          </p:nvPr>
        </p:nvSpPr>
        <p:spPr/>
        <p:txBody>
          <a:bodyPr/>
          <a:lstStyle/>
          <a:p>
            <a:pPr marL="0" indent="0">
              <a:buNone/>
            </a:pPr>
            <a:r>
              <a:rPr lang="en-GB" dirty="0" smtClean="0"/>
              <a:t>To gather information that is seen as most reliable:</a:t>
            </a:r>
          </a:p>
          <a:p>
            <a:pPr>
              <a:buFont typeface="Courier New" panose="02070309020205020404" pitchFamily="49" charset="0"/>
              <a:buChar char="o"/>
            </a:pPr>
            <a:r>
              <a:rPr lang="en-GB" dirty="0" smtClean="0"/>
              <a:t>we need to follow students over time to see if they do better later on than if they hadn’t engaged in guidance</a:t>
            </a:r>
          </a:p>
          <a:p>
            <a:pPr>
              <a:buFont typeface="Courier New" panose="02070309020205020404" pitchFamily="49" charset="0"/>
              <a:buChar char="o"/>
            </a:pPr>
            <a:r>
              <a:rPr lang="en-GB" dirty="0"/>
              <a:t>a</a:t>
            </a:r>
            <a:r>
              <a:rPr lang="en-GB" dirty="0" smtClean="0"/>
              <a:t>fter taking account of the characteristics that influence how people do in work (gender, academic achievement, social background, geographic location), we look for statistically significant relationships (10%) between better outcomes and teenage experiences and attitudes.</a:t>
            </a:r>
            <a:endParaRPr lang="en-GB" dirty="0"/>
          </a:p>
        </p:txBody>
      </p:sp>
    </p:spTree>
    <p:extLst>
      <p:ext uri="{BB962C8B-B14F-4D97-AF65-F5344CB8AC3E}">
        <p14:creationId xmlns:p14="http://schemas.microsoft.com/office/powerpoint/2010/main" val="1735499415"/>
      </p:ext>
    </p:extLst>
  </p:cSld>
  <p:clrMapOvr>
    <a:masterClrMapping/>
  </p:clrMapOvr>
</p:sld>
</file>

<file path=ppt/theme/theme1.xml><?xml version="1.0" encoding="utf-8"?>
<a:theme xmlns:a="http://schemas.openxmlformats.org/drawingml/2006/main" name="OECD_English_blu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2884</TotalTime>
  <Words>3395</Words>
  <Application>Microsoft Office PowerPoint</Application>
  <PresentationFormat>Widescreen</PresentationFormat>
  <Paragraphs>524</Paragraphs>
  <Slides>38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Georgia</vt:lpstr>
      <vt:lpstr>Helvetica 65 Medium</vt:lpstr>
      <vt:lpstr>Times New Roman</vt:lpstr>
      <vt:lpstr>OECD_English_blue</vt:lpstr>
      <vt:lpstr>   preparing young people for work: what really works in career guidance?  Norfolk Careers &amp; work-related network  22 March 2022</vt:lpstr>
      <vt:lpstr>Introduction …over the last 20 years…</vt:lpstr>
      <vt:lpstr>Introduction …over the last decade…</vt:lpstr>
      <vt:lpstr>Over the next forty minutes or so…</vt:lpstr>
      <vt:lpstr>Young people in the UK are more educated than ever</vt:lpstr>
      <vt:lpstr>…but their competiveness for available jobs is weak…</vt:lpstr>
      <vt:lpstr>…and they are especially vulnerable in a crisis.</vt:lpstr>
      <vt:lpstr>More important than ever:  the case for career guidance. </vt:lpstr>
      <vt:lpstr>We used longitudinal data to test what works in career guidance </vt:lpstr>
      <vt:lpstr>We used longitudinal data to test what works in career guidance </vt:lpstr>
      <vt:lpstr>Career Readiness in the Pandemic</vt:lpstr>
      <vt:lpstr>New longitudinal analyses: the datasets</vt:lpstr>
      <vt:lpstr>Longitudinal data: some limitations</vt:lpstr>
      <vt:lpstr>We published our results in three OECD papers</vt:lpstr>
      <vt:lpstr>Overview of results: 11 career readiness indicators</vt:lpstr>
      <vt:lpstr> Exploring the future   </vt:lpstr>
      <vt:lpstr> Experiencing the future  </vt:lpstr>
      <vt:lpstr>Thinking about the future</vt:lpstr>
      <vt:lpstr>PISA 2018</vt:lpstr>
      <vt:lpstr>Career readiness in the UK: insights from PISA 2018 Career expectations at 15-16</vt:lpstr>
      <vt:lpstr>How does the UK compare: exploring through job fairs or career talks (PISA 2018 – by age 15)</vt:lpstr>
      <vt:lpstr>How does the UK compare: exploring through workplace visits and job shadowing (PISA 2018)</vt:lpstr>
      <vt:lpstr>Career Readiness indicators: three core exploration activities (career advisor + workplace visit + job fair) (PISA 2018).</vt:lpstr>
      <vt:lpstr>Career Readiness indicators: thinking as seen in career uncertainty (PISA 2018)</vt:lpstr>
      <vt:lpstr>Aside: participation in career development activities are associated with  lower levels of career uncertainty </vt:lpstr>
      <vt:lpstr>Career Readiness indicators: thinking as seen through career ambition (2000 and 2018 ISCO 1 &amp; 2) (PISA 2018)</vt:lpstr>
      <vt:lpstr>An aside: social disadvantage in the UK is still linked with lower aspirations. (PISA 2018).</vt:lpstr>
      <vt:lpstr>Career Readiness indicators: thinking as seen in career misalignment (by academic performance)</vt:lpstr>
      <vt:lpstr>Participation in career development activities (PISA 2018)</vt:lpstr>
      <vt:lpstr>Career readiness indicators and youth employment</vt:lpstr>
      <vt:lpstr>What seems to be happening…  </vt:lpstr>
      <vt:lpstr>The relation between guidance activities, workplace experiences and more beneficial career thinking</vt:lpstr>
      <vt:lpstr>Career conversations and career thinking</vt:lpstr>
      <vt:lpstr>Conclusions 1</vt:lpstr>
      <vt:lpstr>Conclusions 2</vt:lpstr>
      <vt:lpstr>Fourteen questions for schools</vt:lpstr>
      <vt:lpstr>Fourteen questions for schools</vt:lpstr>
      <vt:lpstr>Thank you! Next steps and keep in touch</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young people for work: what really works in career guidance?  Norfolk Careers &amp; work-related network  22 March 2022</dc:title>
  <dc:creator>MANN Anthony, EDU</dc:creator>
  <cp:lastModifiedBy>MANN Anthony, EDU</cp:lastModifiedBy>
  <cp:revision>27</cp:revision>
  <dcterms:created xsi:type="dcterms:W3CDTF">2022-03-16T14:24:06Z</dcterms:created>
  <dcterms:modified xsi:type="dcterms:W3CDTF">2022-03-21T08:43:10Z</dcterms:modified>
</cp:coreProperties>
</file>