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Helvetica Neue Ligh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10">
          <p15:clr>
            <a:srgbClr val="747775"/>
          </p15:clr>
        </p15:guide>
        <p15:guide id="2" pos="2880">
          <p15:clr>
            <a:srgbClr val="747775"/>
          </p15:clr>
        </p15:guide>
        <p15:guide id="3" orient="horz" pos="718">
          <p15:clr>
            <a:srgbClr val="747775"/>
          </p15:clr>
        </p15:guide>
        <p15:guide id="4" orient="horz" pos="1247">
          <p15:clr>
            <a:srgbClr val="747775"/>
          </p15:clr>
        </p15:guide>
        <p15:guide id="5" orient="horz" pos="2395">
          <p15:clr>
            <a:srgbClr val="747775"/>
          </p15:clr>
        </p15:guide>
        <p15:guide id="6" orient="horz" pos="2769">
          <p15:clr>
            <a:srgbClr val="747775"/>
          </p15:clr>
        </p15:guide>
        <p15:guide id="7" orient="horz" pos="291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10" orient="horz"/>
        <p:guide pos="2880"/>
        <p:guide pos="718" orient="horz"/>
        <p:guide pos="1247" orient="horz"/>
        <p:guide pos="2395" orient="horz"/>
        <p:guide pos="2769" orient="horz"/>
        <p:guide pos="291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Light-regular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5.xml"/><Relationship Id="rId33" Type="http://schemas.openxmlformats.org/officeDocument/2006/relationships/font" Target="fonts/HelveticaNeueLight-italic.fntdata"/><Relationship Id="rId10" Type="http://schemas.openxmlformats.org/officeDocument/2006/relationships/slide" Target="slides/slide4.xml"/><Relationship Id="rId32" Type="http://schemas.openxmlformats.org/officeDocument/2006/relationships/font" Target="fonts/HelveticaNeueLight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HelveticaNeueLight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0ca36780d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e0ca36780d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e0ca36780d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e0ca36780d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Fontos tudatosítani, hogy a SOLARGROUP nem kereskedik értékpapírokkal a „Duyunov Motoro" projekt keretében, bár a jövőben megteheti majd azt. Ezért most a vállalatnak és a partnereinek nincs szükségük az értékpapírpiac engedélyezett résztvevőjének különleges státuszára. Azzal foglalkozunk, hogy a közösségi finanaszírozási mechanizmus segítségével befektetéseket vonzzunk a projektekbe.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e0ca36780d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e0ca36780d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Vállalatunk tevékenysége teljesen legális. Rendelkezik minden szükséges jogi alapokkal — ezeket látják most Önök a saját képernyőiken.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e0ca36780d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e0ca36780d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e0ca36780d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e0ca36780d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A SOLARGROUP társaság nemcsak a vállalat belső folyamatainak javításával, hanem a külső tényezőkkel, az üzleti tevékenységünk feltételeivel is alaposan foglalkozik.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A SOLARGROUP - egy nemzetközi vállalat, amely a földrajzi határok és a politikai kapcsolatok ellenére a világ minden táján egyesíti az embereket.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Mindig is fontos volt számunkra, hogy kedvező feltételeket teremtsünk a tevékenységünk végzéséhez, átláthatóságához és nyitottságához.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Folyamatosan keressük a megoldásokat, hogy a helyes úton haladjunk, és az egyik ilyen megoldás volt vállalatunk áthelyezése a Vanuatu Köztársaságból, ahol a vállalat 2017. óta van bejegyezve, a Comore-szigeteki Unió joghatósága alá 2024-től.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Csapatunk óriási munkát végzett, hogy ez megvalósulhasson.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0ca36780d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e0ca36780d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A Vanuatui Köztársaság folyamatosan szigorította a feltételeket és új korlátozásokat vezetett be az üzleti életre. A Comore-szigeteki Unió joghatósága lehetővé teszi számunkra a független, szabad és költséghatékony üzleti tevékenységet.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0ca36780d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e0ca36780d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A mai napig társaságunk elvégezte az összes szükséges regisztrációs tevékenységet az új joghatóságban, és megszerezte a speciális nemzetközi bróker- és elszámolási engedélyt. Ez az engedély többek között lehetővé teszi számunkra, hogy értékpapírokat bocsássunk ki és tranzakciókat hajtsunk végre velük. Jelenleg a társaság nem folytat ilyen tevékenységet, de a jövőben ez lehetséges lesz. A közeljövőben tervezzük, hogy az áttelepülésünkkel kapcsolatos összes jogi formalitást lezárjuk. A befektetők és a partnerek számára semmi sem fog változni. A SOLARGROUP ugyanaz a vállalat marad, csak a bejegyzés helye változik.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e0ca36780d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e0ca36780d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Minden befektető aláírja a befektetési szerződést a SOLARGROUP vállalat weboldalán található webirodában. Előzetesen megismerkedhetnek vele, és az aláírást követően bármikor megtekinthetik a szerződést a profiljukban, a „Dokumentumok" menüpontban. A befektetések - mindig jelentenek valamilyen bizonyos kockázatot. Erre is figyelmeztetünk a weboldalunkon. Igyekszünk a lehető legnyíltabbak és legőszintébbek lenni befektetőinkkel és partnereinkkel.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e0ca36780d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e0ca36780d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A partner — a vállalat olyan megbízottja, aki önként és a nemzetközi jog alapján a projekt tanácsadójaként jár el. Ez a személy a független kereskedelmi ügynökökről szóló 86/653/EGK irányelv, az emberi jogok és alapvető szabadságok védelméről szóló egyezmény 10. és 11. cikke, a megbízó kereskedelmi ajánlatainak átadása során a képviselők (ügynökök) tevékenységét szabályozó hágai egyezmény 1. cikke, a szerződéskötési eljárásról és a közvetítők hatásköréről szóló Unidroit-i egyezmény, a Benelux Egyezmény (1973.11.23.) alapján jár el. Jogosult törvényes díjazásra a társasággal kapcsolatos információk terjesztéséért.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0ca36780d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e0ca36780d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A partner nem értékesít semmit, nem kereskedik értékpapírokkal. Nem alkalmazottja, valamint nem hivatalos személye a társaságnak. A partner nem kaphat közvetlenül pénzt a projekt befektetőitől sem a saját, sem a SOLARGROUP vállalat javára. A befektetők pénzeszközei közvetlenül a vállalathoz kerülnek, majd ezek után a vállalat fizet díjazást a partnernek.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Minden partner a saját érdekei és a partneri díjazás lehetőségének figyelembevételével jár el. A partner saját akaratából és önkéntes alapon végzi ezt a tevékenységet, valamint a független kereskedelmi ügynökökről szóló irányelv, az emberi jogok és alapvető szabadságok védelméről szóló egyezmény 10. és 11. cikke, a megbízó kereskedelmi ajánlatainak átadása során az ügynökök tevékenységét szabályozó hágai egyezmény 1. cikke és más nemzetközi dokumentumok alapján.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Mindezeknek köszönhetően a partner mentesül a jogi felelősség alól, és jogszerűen kapja meg a díjazását.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e0ca36780d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e0ca36780d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A partner és a vállalat közötti kapcsolatokat a szerződés szabályozza, amely a SOLARGROUP vállalat weboldalán a webirodában érhető el.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0ca36780d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e0ca36780d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A szerződés feljogosítja a partnert arra, hogy különböző módon tájékoztassa az embereket a projektről, tanácsadást nyújtson, és részt vegyen a marketingtevékenységekben.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по центру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66750" y="17002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 lnSpcReduction="20000"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по центру 4">
  <p:cSld name="TITLE_AND_BODY_7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666750" y="17002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 lnSpcReduction="20000"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7">
  <p:cSld name="TITLE_7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по центру 5">
  <p:cSld name="TITLE_AND_BODY_8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666750" y="17002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 lnSpcReduction="20000"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8">
  <p:cSld name="TITLE_8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5" name="Google Shape;65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3" name="Google Shape;73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2" name="Google Shape;92;p2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3" name="Google Shape;9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6" name="Google Shape;9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0" name="Google Shape;100;p2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1" name="Google Shape;101;p2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5" name="Google Shape;10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8" name="Google Shape;108;p2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по центру">
  <p:cSld name="TITLE_AND_BODY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0"/>
          <p:cNvSpPr txBox="1"/>
          <p:nvPr>
            <p:ph type="title"/>
          </p:nvPr>
        </p:nvSpPr>
        <p:spPr>
          <a:xfrm>
            <a:off x="666750" y="17002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114" name="Google Shape;114;p30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hyperlink" Target="https://cdn.solargroup.pro/e6c7170a-1806-4cc7-8f5c-91314f50db8f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4.jpg"/><Relationship Id="rId5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200" y="680291"/>
            <a:ext cx="4665600" cy="38886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1"/>
          <p:cNvSpPr txBox="1"/>
          <p:nvPr/>
        </p:nvSpPr>
        <p:spPr>
          <a:xfrm>
            <a:off x="0" y="1463550"/>
            <a:ext cx="9144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rgbClr val="2678E0"/>
                </a:solidFill>
                <a:latin typeface="Montserrat"/>
                <a:ea typeface="Montserrat"/>
                <a:cs typeface="Montserrat"/>
                <a:sym typeface="Montserrat"/>
              </a:rPr>
              <a:t>JOGI OLDALAK </a:t>
            </a:r>
            <a:endParaRPr b="1" sz="4000">
              <a:solidFill>
                <a:srgbClr val="2678E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A SOLARGROUP VÁLLALAT </a:t>
            </a:r>
            <a:endParaRPr b="1" sz="40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ru" sz="40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MUNKÁJÁBAN</a:t>
            </a:r>
            <a:endParaRPr b="1" sz="40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8025" y="4691000"/>
            <a:ext cx="1207949" cy="2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"/>
          <p:cNvSpPr txBox="1"/>
          <p:nvPr/>
        </p:nvSpPr>
        <p:spPr>
          <a:xfrm>
            <a:off x="289200" y="4596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A SOLARGROUP ÉS AZ ÉRTÉKPAPÍRPIAC</a:t>
            </a:r>
            <a:endParaRPr b="1"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3" name="Google Shape;21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0"/>
          <p:cNvSpPr txBox="1"/>
          <p:nvPr/>
        </p:nvSpPr>
        <p:spPr>
          <a:xfrm>
            <a:off x="865725" y="1846175"/>
            <a:ext cx="7989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SOLARGROUP A KÖZÖSSÉGI FINANSZÍROZÁS MECHANIZMUSÁNAK SEGÍTSÉGÉVEL BEFEKTETÉSEKET VONZ A PROJEKTEKBE 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5" name="Google Shape;215;p40"/>
          <p:cNvSpPr/>
          <p:nvPr/>
        </p:nvSpPr>
        <p:spPr>
          <a:xfrm>
            <a:off x="348450" y="1847813"/>
            <a:ext cx="381000" cy="381000"/>
          </a:xfrm>
          <a:prstGeom prst="rect">
            <a:avLst/>
          </a:prstGeom>
          <a:solidFill>
            <a:srgbClr val="2677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8EEE"/>
              </a:solidFill>
            </a:endParaRPr>
          </a:p>
        </p:txBody>
      </p:sp>
      <p:sp>
        <p:nvSpPr>
          <p:cNvPr id="216" name="Google Shape;216;p40"/>
          <p:cNvSpPr/>
          <p:nvPr/>
        </p:nvSpPr>
        <p:spPr>
          <a:xfrm rot="5400000">
            <a:off x="456350" y="1961513"/>
            <a:ext cx="200400" cy="153600"/>
          </a:xfrm>
          <a:prstGeom prst="triangle">
            <a:avLst>
              <a:gd fmla="val 4927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0"/>
          <p:cNvSpPr txBox="1"/>
          <p:nvPr/>
        </p:nvSpPr>
        <p:spPr>
          <a:xfrm>
            <a:off x="865725" y="2608175"/>
            <a:ext cx="7989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SOLARGROUP NEM KERESKEDIK ÉRTÉKPAPÍROKKAL, EZÉRT NEM KELL ENGEDÉLYEZETT PIACI SZEREPLŐNEK LENNIE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8" name="Google Shape;218;p40"/>
          <p:cNvSpPr/>
          <p:nvPr/>
        </p:nvSpPr>
        <p:spPr>
          <a:xfrm>
            <a:off x="348450" y="2609813"/>
            <a:ext cx="381000" cy="381000"/>
          </a:xfrm>
          <a:prstGeom prst="rect">
            <a:avLst/>
          </a:prstGeom>
          <a:solidFill>
            <a:srgbClr val="2677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8EEE"/>
              </a:solidFill>
            </a:endParaRPr>
          </a:p>
        </p:txBody>
      </p:sp>
      <p:sp>
        <p:nvSpPr>
          <p:cNvPr id="219" name="Google Shape;219;p40"/>
          <p:cNvSpPr/>
          <p:nvPr/>
        </p:nvSpPr>
        <p:spPr>
          <a:xfrm rot="5400000">
            <a:off x="456350" y="2723513"/>
            <a:ext cx="200400" cy="153600"/>
          </a:xfrm>
          <a:prstGeom prst="triangle">
            <a:avLst>
              <a:gd fmla="val 4927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40"/>
          <p:cNvSpPr txBox="1"/>
          <p:nvPr/>
        </p:nvSpPr>
        <p:spPr>
          <a:xfrm>
            <a:off x="865725" y="3370175"/>
            <a:ext cx="7989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SOLARGROUP PARTNEREK NEM ENGEDÉLYEZETT BRÓKEREK, ÉS TEVÉKENYSÉGÜK NEM ENGEDÉLYKÖTELES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1" name="Google Shape;221;p40"/>
          <p:cNvSpPr/>
          <p:nvPr/>
        </p:nvSpPr>
        <p:spPr>
          <a:xfrm>
            <a:off x="348450" y="3371813"/>
            <a:ext cx="381000" cy="381000"/>
          </a:xfrm>
          <a:prstGeom prst="rect">
            <a:avLst/>
          </a:prstGeom>
          <a:solidFill>
            <a:srgbClr val="2677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8EEE"/>
              </a:solidFill>
            </a:endParaRPr>
          </a:p>
        </p:txBody>
      </p:sp>
      <p:sp>
        <p:nvSpPr>
          <p:cNvPr id="222" name="Google Shape;222;p40"/>
          <p:cNvSpPr/>
          <p:nvPr/>
        </p:nvSpPr>
        <p:spPr>
          <a:xfrm rot="5400000">
            <a:off x="456350" y="3485513"/>
            <a:ext cx="200400" cy="153600"/>
          </a:xfrm>
          <a:prstGeom prst="triangle">
            <a:avLst>
              <a:gd fmla="val 4927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 txBox="1"/>
          <p:nvPr/>
        </p:nvSpPr>
        <p:spPr>
          <a:xfrm>
            <a:off x="289200" y="4138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A SOLARGROUP TEVÉKENYSÉGÉNEK  </a:t>
            </a:r>
            <a:endParaRPr b="1" sz="2600">
              <a:solidFill>
                <a:srgbClr val="2677E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JOGI ALAPJAI</a:t>
            </a:r>
            <a:endParaRPr b="1" sz="2600">
              <a:solidFill>
                <a:srgbClr val="2677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8" name="Google Shape;22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1"/>
          <p:cNvSpPr txBox="1"/>
          <p:nvPr/>
        </p:nvSpPr>
        <p:spPr>
          <a:xfrm>
            <a:off x="311200" y="1452238"/>
            <a:ext cx="82326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VÁLLALAT ÉS PARTNEREINK TEVÉKENYSÉGEI TELJESEN LEGÁLISAK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0" name="Google Shape;230;p41"/>
          <p:cNvSpPr/>
          <p:nvPr/>
        </p:nvSpPr>
        <p:spPr>
          <a:xfrm>
            <a:off x="659937" y="3015388"/>
            <a:ext cx="8191500" cy="729300"/>
          </a:xfrm>
          <a:prstGeom prst="rect">
            <a:avLst/>
          </a:prstGeom>
          <a:solidFill>
            <a:srgbClr val="7CA5DB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1" name="Google Shape;231;p41"/>
          <p:cNvSpPr/>
          <p:nvPr/>
        </p:nvSpPr>
        <p:spPr>
          <a:xfrm>
            <a:off x="659724" y="2218750"/>
            <a:ext cx="8191500" cy="735900"/>
          </a:xfrm>
          <a:prstGeom prst="rect">
            <a:avLst/>
          </a:prstGeom>
          <a:solidFill>
            <a:srgbClr val="7CA5DB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2" name="Google Shape;232;p41"/>
          <p:cNvSpPr/>
          <p:nvPr/>
        </p:nvSpPr>
        <p:spPr>
          <a:xfrm>
            <a:off x="663244" y="3809569"/>
            <a:ext cx="8191500" cy="729300"/>
          </a:xfrm>
          <a:prstGeom prst="rect">
            <a:avLst/>
          </a:prstGeom>
          <a:solidFill>
            <a:srgbClr val="7CA5DB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3" name="Google Shape;233;p41"/>
          <p:cNvSpPr/>
          <p:nvPr/>
        </p:nvSpPr>
        <p:spPr>
          <a:xfrm>
            <a:off x="289200" y="2218701"/>
            <a:ext cx="736200" cy="735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4" name="Google Shape;234;p41"/>
          <p:cNvSpPr txBox="1"/>
          <p:nvPr/>
        </p:nvSpPr>
        <p:spPr>
          <a:xfrm>
            <a:off x="1172950" y="2449275"/>
            <a:ext cx="75228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2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AZ EGYESÜLT NEMZETEK KÖZGYŰLÉSÉNEK 1974. DECEMBER 12-I 3281 (XXIX) HATÁROZATÁVAL ELFOGADOTT, AZ ÁLLAMOK GAZDASÁGI JOGAINAK ÉS KÖTELEZETTSÉGEINEK CHARTÁJA </a:t>
            </a:r>
            <a:endParaRPr sz="12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5" name="Google Shape;235;p41"/>
          <p:cNvSpPr/>
          <p:nvPr/>
        </p:nvSpPr>
        <p:spPr>
          <a:xfrm>
            <a:off x="289273" y="3012067"/>
            <a:ext cx="736200" cy="735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6" name="Google Shape;236;p41"/>
          <p:cNvSpPr txBox="1"/>
          <p:nvPr/>
        </p:nvSpPr>
        <p:spPr>
          <a:xfrm>
            <a:off x="1176467" y="4051825"/>
            <a:ext cx="74823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2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 TÁRSASÁG BELSŐ ALAPÍTÓ DOKUMENTUMAI</a:t>
            </a:r>
            <a:endParaRPr sz="12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7" name="Google Shape;237;p41"/>
          <p:cNvSpPr/>
          <p:nvPr/>
        </p:nvSpPr>
        <p:spPr>
          <a:xfrm>
            <a:off x="291728" y="3806241"/>
            <a:ext cx="736200" cy="735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8" name="Google Shape;238;p41"/>
          <p:cNvSpPr txBox="1"/>
          <p:nvPr/>
        </p:nvSpPr>
        <p:spPr>
          <a:xfrm>
            <a:off x="1172950" y="3125043"/>
            <a:ext cx="72858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2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NEMZETKÖZI BRÓKER- ÉS ELSZÁMOLÁSI ENGEDÉLY</a:t>
            </a:r>
            <a:endParaRPr sz="12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9" name="Google Shape;239;p41"/>
          <p:cNvSpPr txBox="1"/>
          <p:nvPr/>
        </p:nvSpPr>
        <p:spPr>
          <a:xfrm>
            <a:off x="291727" y="2355449"/>
            <a:ext cx="736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8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</a:t>
            </a:r>
            <a:endParaRPr sz="28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0" name="Google Shape;240;p41"/>
          <p:cNvSpPr txBox="1"/>
          <p:nvPr/>
        </p:nvSpPr>
        <p:spPr>
          <a:xfrm>
            <a:off x="289201" y="3152067"/>
            <a:ext cx="736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8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</a:t>
            </a:r>
            <a:endParaRPr sz="28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1" name="Google Shape;241;p41"/>
          <p:cNvSpPr txBox="1"/>
          <p:nvPr/>
        </p:nvSpPr>
        <p:spPr>
          <a:xfrm>
            <a:off x="289201" y="3942063"/>
            <a:ext cx="736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8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</a:t>
            </a:r>
            <a:endParaRPr sz="28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2" name="Google Shape;242;p41"/>
          <p:cNvSpPr txBox="1"/>
          <p:nvPr/>
        </p:nvSpPr>
        <p:spPr>
          <a:xfrm>
            <a:off x="289200" y="1758700"/>
            <a:ext cx="3348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200" y="680291"/>
            <a:ext cx="4665600" cy="388867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2"/>
          <p:cNvSpPr txBox="1"/>
          <p:nvPr/>
        </p:nvSpPr>
        <p:spPr>
          <a:xfrm>
            <a:off x="673000" y="2224438"/>
            <a:ext cx="7692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40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KÉRDÉSEK ÉS VÁLASZOK</a:t>
            </a:r>
            <a:endParaRPr sz="4000"/>
          </a:p>
        </p:txBody>
      </p:sp>
      <p:pic>
        <p:nvPicPr>
          <p:cNvPr id="249" name="Google Shape;24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8025" y="4691000"/>
            <a:ext cx="1207949" cy="2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1000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2"/>
          <p:cNvSpPr txBox="1"/>
          <p:nvPr/>
        </p:nvSpPr>
        <p:spPr>
          <a:xfrm>
            <a:off x="289200" y="3289650"/>
            <a:ext cx="8565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2017. — NYILVÁNTARTÁSBA VÉTEL A VANUATUI KÖZTÁRSASÁGBAN.  </a:t>
            </a:r>
            <a:endParaRPr b="1"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32"/>
          <p:cNvSpPr txBox="1"/>
          <p:nvPr/>
        </p:nvSpPr>
        <p:spPr>
          <a:xfrm>
            <a:off x="289200" y="448675"/>
            <a:ext cx="85656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77E0"/>
              </a:buClr>
              <a:buSzPts val="8000"/>
              <a:buFont typeface="Helvetica Neue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A SOLARGROUP BEJEGYZÉSÉNEK HELYE</a:t>
            </a:r>
            <a:endParaRPr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32"/>
          <p:cNvSpPr txBox="1"/>
          <p:nvPr/>
        </p:nvSpPr>
        <p:spPr>
          <a:xfrm>
            <a:off x="289200" y="3594450"/>
            <a:ext cx="8565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2024. —  A JOGHATÓSÁGNAK A COMORE-SZIGETEKI UNIÓRA VALÓ ÁTRUHÁZÁSA.</a:t>
            </a:r>
            <a:endParaRPr b="1"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32"/>
          <p:cNvSpPr txBox="1"/>
          <p:nvPr/>
        </p:nvSpPr>
        <p:spPr>
          <a:xfrm>
            <a:off x="289200" y="3899250"/>
            <a:ext cx="8565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OK — VONZÓBB FELTÉTELEK AZ ÜZLETI TEVÉKENYSÉGHEZ A VÁLLALAT TOVÁBBI FEJLESZTÉSI STRATÉGIÁJÁNAK KERETEIN BELÜL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31" name="Google Shape;13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9437" y="823526"/>
            <a:ext cx="3585126" cy="256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3"/>
          <p:cNvSpPr txBox="1"/>
          <p:nvPr/>
        </p:nvSpPr>
        <p:spPr>
          <a:xfrm>
            <a:off x="289200" y="447500"/>
            <a:ext cx="85656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MIÉRT A COMORE-SZIGETEK</a:t>
            </a:r>
            <a:endParaRPr b="1" sz="2600">
              <a:solidFill>
                <a:srgbClr val="2677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33"/>
          <p:cNvSpPr txBox="1"/>
          <p:nvPr/>
        </p:nvSpPr>
        <p:spPr>
          <a:xfrm>
            <a:off x="484790" y="2702275"/>
            <a:ext cx="30501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JOGI FELTÉTELEK ÉS A KÖZÖSSÉGI FINANSZÍROZÁS LEHETŐSÉGEINEK SZÉLES SKÁLÁJA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9" name="Google Shape;139;p33"/>
          <p:cNvSpPr txBox="1"/>
          <p:nvPr/>
        </p:nvSpPr>
        <p:spPr>
          <a:xfrm>
            <a:off x="3368275" y="2702264"/>
            <a:ext cx="23400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MAXIMÁLIS GAZDASÁGI HATÉKONYSÁG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0" name="Google Shape;140;p33"/>
          <p:cNvSpPr txBox="1"/>
          <p:nvPr/>
        </p:nvSpPr>
        <p:spPr>
          <a:xfrm>
            <a:off x="5691925" y="2702275"/>
            <a:ext cx="2884500" cy="11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BEFEKTETÉSEK VILÁGSZERTE TÖRTÉNŐ LEGÁLIS ELFOGADÁSÁNAK KÉPESSÉGE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41" name="Google Shape;14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7942" y="1944413"/>
            <a:ext cx="603793" cy="65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0092" y="1944413"/>
            <a:ext cx="590294" cy="6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1513" y="1944413"/>
            <a:ext cx="685301" cy="65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"/>
          <p:cNvSpPr txBox="1"/>
          <p:nvPr/>
        </p:nvSpPr>
        <p:spPr>
          <a:xfrm>
            <a:off x="289200" y="4596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A SOLARGROUP LICENC</a:t>
            </a:r>
            <a:endParaRPr b="1"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4"/>
          <p:cNvSpPr txBox="1"/>
          <p:nvPr/>
        </p:nvSpPr>
        <p:spPr>
          <a:xfrm>
            <a:off x="289200" y="2123200"/>
            <a:ext cx="5604600" cy="19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A TÁRSASÁG NEMZETKÖZI BRÓKER- ÉS ELSZÁMOLÁSI ENGEDÉLLYEL RENDELKEZIK L15658 / SG SZÁMÚ, 2024. MÁRCIUS 1-JÉN KELT ENGEDÉLYE, AMELYET AZ ANJOUAN AUTONÓM SZIGETÉNEK PÉNZÜGYI HATÓSÁGA A 2005. ÉVI 005. SZ. KORMÁNYRENDELET ÉRTELMÉBEN BOCSÁTOTT KI</a:t>
            </a:r>
            <a:endParaRPr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34"/>
          <p:cNvPicPr preferRelativeResize="0"/>
          <p:nvPr/>
        </p:nvPicPr>
        <p:blipFill rotWithShape="1">
          <a:blip r:embed="rId4">
            <a:alphaModFix/>
          </a:blip>
          <a:srcRect b="0" l="29" r="29" t="0"/>
          <a:stretch/>
        </p:blipFill>
        <p:spPr>
          <a:xfrm>
            <a:off x="6276353" y="1382042"/>
            <a:ext cx="2252851" cy="3186002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381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/>
        </p:nvSpPr>
        <p:spPr>
          <a:xfrm>
            <a:off x="289200" y="4596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A PROJEKTBEFEKTETŐK ÉS A SOLARGROUP KÖZÖTTI KAPCSOLATOK SZABÁLYOZÁSA</a:t>
            </a:r>
            <a:endParaRPr b="1"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5"/>
          <p:cNvSpPr txBox="1"/>
          <p:nvPr/>
        </p:nvSpPr>
        <p:spPr>
          <a:xfrm>
            <a:off x="289200" y="1868632"/>
            <a:ext cx="52332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MINDEN BEFEKTETŐ ALÁÍRJA (ELFOGADJA) A BEFEKTETÉSI SZERZŐDÉST A WEBIRODÁBAN</a:t>
            </a:r>
            <a:endParaRPr b="1" sz="1500">
              <a:solidFill>
                <a:srgbClr val="2678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9" name="Google Shape;15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4566" y="1803613"/>
            <a:ext cx="1656656" cy="2342834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28575">
              <a:srgbClr val="000000">
                <a:alpha val="50000"/>
              </a:srgbClr>
            </a:outerShdw>
          </a:effectLst>
        </p:spPr>
      </p:pic>
      <p:pic>
        <p:nvPicPr>
          <p:cNvPr id="160" name="Google Shape;16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3392" y="2061754"/>
            <a:ext cx="1656656" cy="2342834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38100">
              <a:srgbClr val="000000">
                <a:alpha val="50000"/>
              </a:srgbClr>
            </a:outerShdw>
          </a:effectLst>
        </p:spPr>
      </p:pic>
      <p:sp>
        <p:nvSpPr>
          <p:cNvPr id="161" name="Google Shape;161;p35"/>
          <p:cNvSpPr txBox="1"/>
          <p:nvPr/>
        </p:nvSpPr>
        <p:spPr>
          <a:xfrm>
            <a:off x="289200" y="2783031"/>
            <a:ext cx="5233200" cy="11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VÁLLALAT HIVATALOS HONLAPJÁN NYILVÁNOSAN ELÉRHETŐEK </a:t>
            </a:r>
            <a:r>
              <a:rPr lang="ru" sz="1500" u="sng">
                <a:solidFill>
                  <a:srgbClr val="2677E0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BEFEKTETÉS LEHETSÉGES KOCKÁZATAIRÓL</a:t>
            </a: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SZÓLÓ INFORMÁCIÓK</a:t>
            </a:r>
            <a:endParaRPr b="1" sz="1500">
              <a:solidFill>
                <a:srgbClr val="2678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6"/>
          <p:cNvPicPr preferRelativeResize="0"/>
          <p:nvPr/>
        </p:nvPicPr>
        <p:blipFill rotWithShape="1">
          <a:blip r:embed="rId3">
            <a:alphaModFix amt="27000"/>
          </a:blip>
          <a:srcRect b="-46355" l="-10914" r="-10902" t="-10409"/>
          <a:stretch/>
        </p:blipFill>
        <p:spPr>
          <a:xfrm>
            <a:off x="1012230" y="1264100"/>
            <a:ext cx="7119539" cy="35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6"/>
          <p:cNvSpPr txBox="1"/>
          <p:nvPr/>
        </p:nvSpPr>
        <p:spPr>
          <a:xfrm>
            <a:off x="433800" y="1781175"/>
            <a:ext cx="82764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1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A PARTNER — A VÁLLALAT OLYAN KÉPVISELŐJE, AKI ÖNKÉNT ÉS A NEMZETKÖZI JOGSZABÁLYOK ALAPJÁN TANÁCSADÓKÉNT MŰKÖDIK KÖZRE A PROJEKTBEN </a:t>
            </a:r>
            <a:endParaRPr b="1" sz="21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8" name="Google Shape;16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8025" y="4691000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6"/>
          <p:cNvSpPr txBox="1"/>
          <p:nvPr/>
        </p:nvSpPr>
        <p:spPr>
          <a:xfrm>
            <a:off x="289200" y="459650"/>
            <a:ext cx="85656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A SOLARGROUP PARTNER JOGI STÁTUSZA</a:t>
            </a:r>
            <a:endParaRPr b="1" sz="2600">
              <a:solidFill>
                <a:srgbClr val="2677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36"/>
          <p:cNvSpPr txBox="1"/>
          <p:nvPr/>
        </p:nvSpPr>
        <p:spPr>
          <a:xfrm>
            <a:off x="289200" y="3586600"/>
            <a:ext cx="85656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TÖRVÉNYES PÉNZJUTALOMBAN RÉSZESÜL A VÁLLALATRÓL SZÓLÓ INFORMÁCIÓK TERJESZTÉSÉÉRT 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7"/>
          <p:cNvSpPr/>
          <p:nvPr/>
        </p:nvSpPr>
        <p:spPr>
          <a:xfrm>
            <a:off x="289200" y="1483500"/>
            <a:ext cx="6180900" cy="2484000"/>
          </a:xfrm>
          <a:prstGeom prst="rect">
            <a:avLst/>
          </a:prstGeom>
          <a:solidFill>
            <a:srgbClr val="7CA5DB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76" name="Google Shape;176;p37"/>
          <p:cNvPicPr preferRelativeResize="0"/>
          <p:nvPr/>
        </p:nvPicPr>
        <p:blipFill rotWithShape="1">
          <a:blip r:embed="rId3">
            <a:alphaModFix/>
          </a:blip>
          <a:srcRect b="0" l="8130" r="0" t="0"/>
          <a:stretch/>
        </p:blipFill>
        <p:spPr>
          <a:xfrm>
            <a:off x="6470100" y="1185050"/>
            <a:ext cx="2291451" cy="293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7"/>
          <p:cNvSpPr txBox="1"/>
          <p:nvPr/>
        </p:nvSpPr>
        <p:spPr>
          <a:xfrm>
            <a:off x="289200" y="459650"/>
            <a:ext cx="85656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A SOLARGROUP PARTNER JOGI STÁTUSZA</a:t>
            </a:r>
            <a:endParaRPr b="1" sz="2600">
              <a:solidFill>
                <a:srgbClr val="2677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37"/>
          <p:cNvSpPr txBox="1"/>
          <p:nvPr/>
        </p:nvSpPr>
        <p:spPr>
          <a:xfrm>
            <a:off x="289200" y="1864500"/>
            <a:ext cx="6180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670"/>
              </a:buClr>
              <a:buSzPts val="1000"/>
              <a:buFont typeface="Montserrat Medium"/>
              <a:buChar char="●"/>
            </a:pPr>
            <a:r>
              <a:rPr lang="ru" sz="10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NEM FELELŐS A TÁRSASÁG TEVÉKENYSÉGÉÉRT</a:t>
            </a:r>
            <a:endParaRPr sz="10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0" name="Google Shape;180;p37"/>
          <p:cNvSpPr txBox="1"/>
          <p:nvPr/>
        </p:nvSpPr>
        <p:spPr>
          <a:xfrm>
            <a:off x="289200" y="3967600"/>
            <a:ext cx="85656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 PARTNER EZÁLTAL MENTESÜL A JOGI FELELŐSSÉG ALÓL, ÉS JOGSZERŰEN KAPJA MEG A DÍJAZÁSÁT</a:t>
            </a:r>
            <a:endParaRPr sz="1500">
              <a:solidFill>
                <a:srgbClr val="3F567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1" name="Google Shape;181;p37"/>
          <p:cNvSpPr txBox="1"/>
          <p:nvPr/>
        </p:nvSpPr>
        <p:spPr>
          <a:xfrm>
            <a:off x="289200" y="1483500"/>
            <a:ext cx="46116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A PARTNER</a:t>
            </a:r>
            <a:endParaRPr sz="12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p37"/>
          <p:cNvSpPr txBox="1"/>
          <p:nvPr/>
        </p:nvSpPr>
        <p:spPr>
          <a:xfrm>
            <a:off x="289200" y="2245500"/>
            <a:ext cx="6180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670"/>
              </a:buClr>
              <a:buSzPts val="1000"/>
              <a:buFont typeface="Montserrat Medium"/>
              <a:buChar char="●"/>
            </a:pPr>
            <a:r>
              <a:rPr lang="ru" sz="10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NEM KAPHAT PÉNZT A BEFEKTETŐKTŐL A SAJÁT JAVÁRA</a:t>
            </a:r>
            <a:endParaRPr sz="10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3" name="Google Shape;183;p37"/>
          <p:cNvSpPr txBox="1"/>
          <p:nvPr/>
        </p:nvSpPr>
        <p:spPr>
          <a:xfrm>
            <a:off x="289200" y="2626500"/>
            <a:ext cx="6180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670"/>
              </a:buClr>
              <a:buSzPts val="1000"/>
              <a:buFont typeface="Montserrat Medium"/>
              <a:buChar char="●"/>
            </a:pPr>
            <a:r>
              <a:rPr lang="ru" sz="10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NEM MINŐSÜL A SOLARGROUP ALKALMAZOTTJÁNAK</a:t>
            </a:r>
            <a:endParaRPr sz="10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4" name="Google Shape;184;p37"/>
          <p:cNvSpPr txBox="1"/>
          <p:nvPr/>
        </p:nvSpPr>
        <p:spPr>
          <a:xfrm>
            <a:off x="289200" y="3007500"/>
            <a:ext cx="6180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670"/>
              </a:buClr>
              <a:buSzPts val="1000"/>
              <a:buFont typeface="Montserrat Medium"/>
              <a:buChar char="●"/>
            </a:pPr>
            <a:r>
              <a:rPr lang="ru" sz="10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NEM KAP FIZETÉST A VÁLLALATTÓL</a:t>
            </a:r>
            <a:endParaRPr sz="10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5" name="Google Shape;185;p37"/>
          <p:cNvSpPr txBox="1"/>
          <p:nvPr/>
        </p:nvSpPr>
        <p:spPr>
          <a:xfrm>
            <a:off x="289200" y="3388500"/>
            <a:ext cx="6180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670"/>
              </a:buClr>
              <a:buSzPts val="1000"/>
              <a:buFont typeface="Montserrat Medium"/>
              <a:buChar char="●"/>
            </a:pPr>
            <a:r>
              <a:rPr lang="ru" sz="10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NEM RENDELKEZIK FELHATALMAZÁSSAL A TÁRSASÁG FIÓKTELEPEINEK ÉS KÉPVISELETI IRODÁINAK MEGNYITÁSA TEKINTETÉBEN</a:t>
            </a:r>
            <a:endParaRPr sz="10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/>
          <p:nvPr/>
        </p:nvSpPr>
        <p:spPr>
          <a:xfrm>
            <a:off x="289200" y="4596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A PARTNEREK ÉS A SOLARGROUP KÖZÖTTI KAPCSOLATOK SZABÁLYOZÁSA</a:t>
            </a:r>
            <a:endParaRPr b="1"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8"/>
          <p:cNvSpPr txBox="1"/>
          <p:nvPr/>
        </p:nvSpPr>
        <p:spPr>
          <a:xfrm>
            <a:off x="289200" y="2236288"/>
            <a:ext cx="5233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MINDEN PARTNER SZOLGÁLTATÁSI SZERZŐDÉST KÖT A SOLARGROUP HONLAP FELHASZNÁLÓINAK MEGNYERÉSÉRE, AMELY ALAPJÁN DÍJAZÁSBAN RÉSZESÜLNEK</a:t>
            </a:r>
            <a:endParaRPr b="1"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3" name="Google Shape;19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4566" y="1803613"/>
            <a:ext cx="1656657" cy="2342835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28575">
              <a:srgbClr val="000000">
                <a:alpha val="50000"/>
              </a:srgbClr>
            </a:outerShdw>
          </a:effectLst>
        </p:spPr>
      </p:pic>
      <p:pic>
        <p:nvPicPr>
          <p:cNvPr id="194" name="Google Shape;194;p38"/>
          <p:cNvPicPr preferRelativeResize="0"/>
          <p:nvPr/>
        </p:nvPicPr>
        <p:blipFill rotWithShape="1">
          <a:blip r:embed="rId5">
            <a:alphaModFix/>
          </a:blip>
          <a:srcRect b="0" l="0" r="0" t="-1389"/>
          <a:stretch/>
        </p:blipFill>
        <p:spPr>
          <a:xfrm>
            <a:off x="5843392" y="2061754"/>
            <a:ext cx="1656657" cy="2342835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381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9"/>
          <p:cNvSpPr txBox="1"/>
          <p:nvPr/>
        </p:nvSpPr>
        <p:spPr>
          <a:xfrm>
            <a:off x="289200" y="4596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A PARTNEREK ÉS A SOLARGROUP KÖZÖTTI KAPCSOLATOK SZABÁLYOZÁSA</a:t>
            </a:r>
            <a:endParaRPr b="1"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0" name="Google Shape;20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9"/>
          <p:cNvSpPr txBox="1"/>
          <p:nvPr/>
        </p:nvSpPr>
        <p:spPr>
          <a:xfrm>
            <a:off x="771600" y="1530100"/>
            <a:ext cx="760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A SZERZŐDÉS FELJOGOSÍTJA A PARTNERT</a:t>
            </a:r>
            <a:endParaRPr b="1"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39"/>
          <p:cNvSpPr txBox="1"/>
          <p:nvPr/>
        </p:nvSpPr>
        <p:spPr>
          <a:xfrm>
            <a:off x="767724" y="2854675"/>
            <a:ext cx="21966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TÁJÉKOZTATÁS NYÚJTANI A SOLARGROUP PROJEKTRŐL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3" name="Google Shape;203;p39"/>
          <p:cNvSpPr txBox="1"/>
          <p:nvPr/>
        </p:nvSpPr>
        <p:spPr>
          <a:xfrm>
            <a:off x="2834250" y="2854675"/>
            <a:ext cx="34755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MARKETINGTEVÉKENYSÉGEKBEN VALÓ RÉSZVÉTELRE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4" name="Google Shape;204;p39"/>
          <p:cNvSpPr txBox="1"/>
          <p:nvPr/>
        </p:nvSpPr>
        <p:spPr>
          <a:xfrm>
            <a:off x="6038450" y="2854675"/>
            <a:ext cx="24867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JUTALÉKBAN RÉSZESÜLNI A TÁRSASÁGTÓL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05" name="Google Shape;20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9750" y="2174813"/>
            <a:ext cx="495925" cy="4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0313" y="2174813"/>
            <a:ext cx="495925" cy="4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8313" y="2174813"/>
            <a:ext cx="495925" cy="4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