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0">
          <p15:clr>
            <a:srgbClr val="747775"/>
          </p15:clr>
        </p15:guide>
        <p15:guide id="2" pos="2880">
          <p15:clr>
            <a:srgbClr val="747775"/>
          </p15:clr>
        </p15:guide>
        <p15:guide id="3" orient="horz" pos="718">
          <p15:clr>
            <a:srgbClr val="747775"/>
          </p15:clr>
        </p15:guide>
        <p15:guide id="4" orient="horz" pos="1247">
          <p15:clr>
            <a:srgbClr val="747775"/>
          </p15:clr>
        </p15:guide>
        <p15:guide id="5" orient="horz" pos="2395">
          <p15:clr>
            <a:srgbClr val="747775"/>
          </p15:clr>
        </p15:guide>
        <p15:guide id="6" orient="horz" pos="2769">
          <p15:clr>
            <a:srgbClr val="747775"/>
          </p15:clr>
        </p15:guide>
        <p15:guide id="7" orient="horz" pos="29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orient="horz"/>
        <p:guide pos="2880"/>
        <p:guide pos="718" orient="horz"/>
        <p:guide pos="1247" orient="horz"/>
        <p:guide pos="2395" orient="horz"/>
        <p:guide pos="2769" orient="horz"/>
        <p:guide pos="29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regular.fntdata"/><Relationship Id="rId30" Type="http://schemas.openxmlformats.org/officeDocument/2006/relationships/font" Target="fonts/MontserratMedium-boldItalic.fntdata"/><Relationship Id="rId11" Type="http://schemas.openxmlformats.org/officeDocument/2006/relationships/slide" Target="slides/slide5.xml"/><Relationship Id="rId33" Type="http://schemas.openxmlformats.org/officeDocument/2006/relationships/font" Target="fonts/HelveticaNeueLight-italic.fntdata"/><Relationship Id="rId10" Type="http://schemas.openxmlformats.org/officeDocument/2006/relationships/slide" Target="slides/slide4.xml"/><Relationship Id="rId32"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HelveticaNeue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0ca36780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0ca36780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0ca36780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0ca36780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यह जानना ज़रूरी है कि SOLARGROUP "Duyunov की मोटरें" प्रोजेक्ट के ढांचे के भीतर प्रतिभूतियों में व्यापार नहीं करता है, पर शायद यह आने वाले समय में ऐसा कर सकता है। इसलिए, अब कंपनी और उसके सहभागियों को प्रतिभूति बाजार में अधिकृत भागीदार की विशेष पद की ज़रूरत नहीं है। हम क्राउडइनवेस्टिंग के जरिए प्रोजेक्ट में निवेश इकट्ठा करने में लगे हुए हैं।</a:t>
            </a:r>
            <a:endParaRPr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0ca36780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0ca36780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हमारी कंपनी की गतिविधियां पूरी तरह वैध हैं। उनके पास सभी आवश्यक कानूनी आधार हैं - आप उन्हें अभी अपनी स्क्रीन पर देख सकते हैं।</a:t>
            </a:r>
            <a:endParaRPr sz="12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0ca36780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0ca36780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0ca36780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0ca36780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SOLARGROUP न केवल कंपनी के अंदर होने वाले संचालन को बेहतर बनाने के लिए प्रतिबद्ध है, बल्कि बाहरी कारकों, उन स्थितियों को भी बेहतर करने के लिए प्रतिबद्ध है जिनमें हम व्यवसाय करते हैं।</a:t>
            </a:r>
            <a:endParaRPr sz="1200">
              <a:solidFill>
                <a:schemeClr val="dk1"/>
              </a:solidFill>
            </a:endParaRPr>
          </a:p>
          <a:p>
            <a:pPr indent="0" lvl="0" marL="0" rtl="0" algn="l">
              <a:spcBef>
                <a:spcPts val="0"/>
              </a:spcBef>
              <a:spcAft>
                <a:spcPts val="0"/>
              </a:spcAft>
              <a:buNone/>
            </a:pPr>
            <a:r>
              <a:rPr lang="ru" sz="1200">
                <a:solidFill>
                  <a:schemeClr val="dk1"/>
                </a:solidFill>
              </a:rPr>
              <a:t>SOLARGROUP एक अंतरराष्ट्रीय कंपनी है जो बिना देश की सीमाओं और राजनीतिक संबंधों को देखे, दुनिया भर के लोगों को एकजुट करती है।</a:t>
            </a:r>
            <a:endParaRPr sz="1200">
              <a:solidFill>
                <a:schemeClr val="dk1"/>
              </a:solidFill>
            </a:endParaRPr>
          </a:p>
          <a:p>
            <a:pPr indent="0" lvl="0" marL="0" rtl="0" algn="l">
              <a:spcBef>
                <a:spcPts val="0"/>
              </a:spcBef>
              <a:spcAft>
                <a:spcPts val="0"/>
              </a:spcAft>
              <a:buNone/>
            </a:pPr>
            <a:r>
              <a:rPr lang="ru" sz="1200">
                <a:solidFill>
                  <a:schemeClr val="dk1"/>
                </a:solidFill>
              </a:rPr>
              <a:t>हमारी कंपनी में ईमानदारी और पहुंच के साथ-साथ अपने परिचालन को चलाने के लिए फ़ायदेमंद वातावरण देना हमारे लिए हमेशा महत्वपूर्ण रहा है।</a:t>
            </a:r>
            <a:endParaRPr sz="1200">
              <a:solidFill>
                <a:schemeClr val="dk1"/>
              </a:solidFill>
            </a:endParaRPr>
          </a:p>
          <a:p>
            <a:pPr indent="0" lvl="0" marL="0" rtl="0" algn="l">
              <a:spcBef>
                <a:spcPts val="0"/>
              </a:spcBef>
              <a:spcAft>
                <a:spcPts val="0"/>
              </a:spcAft>
              <a:buNone/>
            </a:pPr>
            <a:r>
              <a:rPr lang="ru" sz="1200">
                <a:solidFill>
                  <a:schemeClr val="dk1"/>
                </a:solidFill>
              </a:rPr>
              <a:t>हमारी कंपनी वानुअतु गणराज्य से, जहां यह 2017 से पंजीकृत थी, 2024 तक कोमोरोस संघ में स्थानांतरित हो गई, वहां से हम हमेशा ट्रैक पर बने रहने के तरीकों की खोज कर रहे हैं, और यह उन तरीकों में से एक था।</a:t>
            </a:r>
            <a:endParaRPr sz="1200">
              <a:solidFill>
                <a:schemeClr val="dk1"/>
              </a:solidFill>
            </a:endParaRPr>
          </a:p>
          <a:p>
            <a:pPr indent="0" lvl="0" marL="0" rtl="0" algn="l">
              <a:spcBef>
                <a:spcPts val="0"/>
              </a:spcBef>
              <a:spcAft>
                <a:spcPts val="0"/>
              </a:spcAft>
              <a:buNone/>
            </a:pPr>
            <a:r>
              <a:rPr lang="ru" sz="1200">
                <a:solidFill>
                  <a:schemeClr val="dk1"/>
                </a:solidFill>
              </a:rPr>
              <a:t>हमारी टीम ने इसे संभव बनाने के लिए जबरदस्त तरीके से काम किया है।</a:t>
            </a: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0ca36780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0ca36780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वानुअतु गणराज्य नियमित आधार पर व्यापार पर नई सीमाएं लगा रहा था और सख्त नियम लागू कर रहा था। स्वतंत्र रूप से, खुले तौर पर और आर्थिक रूप से व्यापार करने की हमारी क्षमता कोमोरोस संघ के अंदर हमारे अधिकार क्षेत्र द्वारा संभव बनाई गई है।</a:t>
            </a:r>
            <a:endParaRPr sz="12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0ca36780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0ca36780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आज तक, हमारी कंपनी ने नए अधिकार क्षेत्र में सभी आवश्यक पंजीकरण गतिविधियां पूरी कर ली हैं और एक विशेष अंतरराष्ट्रीय ब्रोकरेज और क्लियरिंग लाइसेंस प्राप्त कर लिया है। यह लाइसेंस हमें प्रतिभूतियों को जारी करने और उनके लेनदेन सहित कई गतिविधियां करने की अनुमति देता है। वर्तमान में, कंपनी अब इन कार्यों में संलग्न नहीं है, लेकिन आने वाले समय में, यह संभव है। हम जल्द से जल्द अपने स्थानांतरण से संबंधित सभी कानूनी औपचारिकताओं को समाप्त करने की योजना बना रहे हैं। हमारे निवेशकों और सहभागियों के लिए कुछ भी नहीं बदलेगा। SOLARGROUP वही कंपनी रहेगी, केवल पंजीकरण का स्थान बदल जाएगा।</a:t>
            </a:r>
            <a:endParaRPr sz="12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0ca36780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0ca36780d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हर एक निवेशक SOLARGROUP कंपनी की वेबसाइट पर बैक ऑफ़िस में निवेश अनुबंध पर हस्ताक्षर करता है। आप इसे पहले भी पढ़ सकते हैं, और हस्ताक्षर करने के बाद किसी भी समय अपने प्रोफ़ाइल, "दस्तावेज़" अनुभाग में समझौते को भी देख सकते हैं। निवेश में हमेशा कुछ जोखिम होता है। हम अपनी वेबसाइट पर इसके बारे में चेतावनी भी देते हैं। हम अपने निवेशकों और सहभागियों के साथ जितना हो सके उचित और ईमानदार रहने की कोशिश करते हैं।</a:t>
            </a:r>
            <a:endParaRPr sz="12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0ca36780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0ca36780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सहभागी एक कंपनी का एजेंट होता है, जो अपनी इच्छा से और अंतरराष्ट्रीय कानून के अनुसार प्रोजेक्ट पर सलाहकार के रूप में कार्य करता है। सहभागी स्वतंत्र वाणिज्यिक एजेंटों से संबंधित निर्देश 86/653/ईईसी, मानव अधिकारों और मौलिक स्वतंत्रता की सुरक्षा के लिए कन्वेंशन के अनुच्छेद 10 और अनुच्छेद 11, हेग कन्वेंशन के अनुच्छेद 1, प्रिंसिपल के वाणिज्यिक प्रस्तावों के हस्तांतरण में प्रतिनिधियों (एजेंटों) की गतिविधियों को विनियमित करते हैं, अनुबंध समाप्त करने की प्रक्रिया पर यूनिड्रॉइट कन्वेंशन और मध्यस्थों की शक्तियों, बेनेलक्स कन्वेंशन (23.11.1973) के तहत कार्य करते हैं। कोई भी सहभागी कंपनी के बारे में जानकारी प्रसारित करने के लिए वैध पारितोषिक प्राप्त करने का हकदार है।</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0ca36780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0ca36780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कोई सहभागी कुछ भी नहीं बेचता और प्रतिभूतियों में व्यापार नहीं करता। वह कंपनी का न तो कर्मचारी है और न ही अधिकारी। कोई भी सहभागी अपने लाभ के लिए या SOLARGROUP के लाभ के लिए प्रोजेक्ट निवेशकों से सीधे पैसा प्राप्त नहीं कर सकता है। निवेशकों का फंड सीधे कंपनी के पास जाता है, और फिर कंपनी सहभागी को पारितोषिक देती है।</a:t>
            </a:r>
            <a:endParaRPr sz="1200">
              <a:solidFill>
                <a:schemeClr val="dk1"/>
              </a:solidFill>
            </a:endParaRPr>
          </a:p>
          <a:p>
            <a:pPr indent="0" lvl="0" marL="0" rtl="0" algn="l">
              <a:spcBef>
                <a:spcPts val="0"/>
              </a:spcBef>
              <a:spcAft>
                <a:spcPts val="0"/>
              </a:spcAft>
              <a:buNone/>
            </a:pPr>
            <a:r>
              <a:rPr lang="ru" sz="1200">
                <a:solidFill>
                  <a:schemeClr val="dk1"/>
                </a:solidFill>
              </a:rPr>
              <a:t>हर एक सहभागी अपने स्वयं के हितों और भागीदार पारितोषिक प्राप्त करने की संभावना के आधार पर कार्य करता है। एक सहभागी अपनी इच्छा से और स्वैच्छिक आधार पर इस गतिविधि में शामिल होता है, और स्वतंत्र वाणिज्यिक एजेंटों पर निर्देश के अनुसार, मानव अधिकारों और मौलिक स्वतंत्रता की सुरक्षा के लिए कन्वेंशन के अनुच्छेद 10 और अनुच्छेद 11, हेग कन्वेंशन के अनुच्छेद 1, प्रिंसिपल और अन्य अंतरराष्ट्रीय दस्तावेज़ के वाणिज्यिक प्रस्तावों को स्थानांतरित करते समय एजेंटों की गतिविधियों को विनियमित करते हैं।</a:t>
            </a:r>
            <a:endParaRPr sz="1200">
              <a:solidFill>
                <a:schemeClr val="dk1"/>
              </a:solidFill>
            </a:endParaRPr>
          </a:p>
          <a:p>
            <a:pPr indent="0" lvl="0" marL="0" rtl="0" algn="l">
              <a:spcBef>
                <a:spcPts val="0"/>
              </a:spcBef>
              <a:spcAft>
                <a:spcPts val="0"/>
              </a:spcAft>
              <a:buNone/>
            </a:pPr>
            <a:r>
              <a:rPr lang="ru" sz="1200">
                <a:solidFill>
                  <a:schemeClr val="dk1"/>
                </a:solidFill>
              </a:rPr>
              <a:t>इस प्रकार किसी सहभागी को कानूनी दायित्व से छूट मिल जाती है और उसे उचित पारितोषिक प्राप्त होता है।</a:t>
            </a:r>
            <a:endParaRPr sz="1200">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0ca36780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0ca36780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किसी सहभागी और कंपनी के बीच संबंध समझौते द्वारा विनियमित होते हैं, जो SOLARGROUP कंपनी की वेबसाइट पर बैक ऑफ़िस में उपलब्ध है।</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0ca36780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0ca36780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यह समझौता किसी भागीदार को विभिन्न तरीकों से लोगों को प्रोजेक्ट के बारे में बताने, सलाह प्रदान करने और मार्केटिंग से जुड़े कार्यक्रमों में भाग लेने के लिए अधिकृत करता है।</a:t>
            </a:r>
            <a:endParaRPr sz="12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2" name="Google Shape;52;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4">
  <p:cSld name="TITLE_AND_BODY_7">
    <p:spTree>
      <p:nvGrpSpPr>
        <p:cNvPr id="53" name="Shape 53"/>
        <p:cNvGrpSpPr/>
        <p:nvPr/>
      </p:nvGrpSpPr>
      <p:grpSpPr>
        <a:xfrm>
          <a:off x="0" y="0"/>
          <a:ext cx="0" cy="0"/>
          <a:chOff x="0" y="0"/>
          <a:chExt cx="0" cy="0"/>
        </a:xfrm>
      </p:grpSpPr>
      <p:sp>
        <p:nvSpPr>
          <p:cNvPr id="54" name="Google Shape;54;p14"/>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56" name="Shape 56"/>
        <p:cNvGrpSpPr/>
        <p:nvPr/>
      </p:nvGrpSpPr>
      <p:grpSpPr>
        <a:xfrm>
          <a:off x="0" y="0"/>
          <a:ext cx="0" cy="0"/>
          <a:chOff x="0" y="0"/>
          <a:chExt cx="0" cy="0"/>
        </a:xfrm>
      </p:grpSpPr>
      <p:sp>
        <p:nvSpPr>
          <p:cNvPr id="57" name="Google Shape;5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5">
  <p:cSld name="TITLE_AND_BODY_8">
    <p:spTree>
      <p:nvGrpSpPr>
        <p:cNvPr id="60" name="Shape 60"/>
        <p:cNvGrpSpPr/>
        <p:nvPr/>
      </p:nvGrpSpPr>
      <p:grpSpPr>
        <a:xfrm>
          <a:off x="0" y="0"/>
          <a:ext cx="0" cy="0"/>
          <a:chOff x="0" y="0"/>
          <a:chExt cx="0" cy="0"/>
        </a:xfrm>
      </p:grpSpPr>
      <p:sp>
        <p:nvSpPr>
          <p:cNvPr id="61" name="Google Shape;61;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62" name="Google Shape;62;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8">
  <p:cSld name="TITLE_8">
    <p:spTree>
      <p:nvGrpSpPr>
        <p:cNvPr id="63" name="Shape 63"/>
        <p:cNvGrpSpPr/>
        <p:nvPr/>
      </p:nvGrpSpPr>
      <p:grpSpPr>
        <a:xfrm>
          <a:off x="0" y="0"/>
          <a:ext cx="0" cy="0"/>
          <a:chOff x="0" y="0"/>
          <a:chExt cx="0" cy="0"/>
        </a:xfrm>
      </p:grpSpPr>
      <p:sp>
        <p:nvSpPr>
          <p:cNvPr id="64" name="Google Shape;6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112" name="Shape 112"/>
        <p:cNvGrpSpPr/>
        <p:nvPr/>
      </p:nvGrpSpPr>
      <p:grpSpPr>
        <a:xfrm>
          <a:off x="0" y="0"/>
          <a:ext cx="0" cy="0"/>
          <a:chOff x="0" y="0"/>
          <a:chExt cx="0" cy="0"/>
        </a:xfrm>
      </p:grpSpPr>
      <p:sp>
        <p:nvSpPr>
          <p:cNvPr id="113" name="Google Shape;113;p30"/>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114" name="Google Shape;114;p30"/>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2.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hyperlink" Target="https://cdn.solargroup.pro/e6c7170a-1806-4cc7-8f5c-91314f50db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31"/>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120" name="Google Shape;120;p31"/>
          <p:cNvSpPr txBox="1"/>
          <p:nvPr/>
        </p:nvSpPr>
        <p:spPr>
          <a:xfrm>
            <a:off x="0" y="1463550"/>
            <a:ext cx="9144000" cy="203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ru" sz="4000">
                <a:solidFill>
                  <a:srgbClr val="2678E0"/>
                </a:solidFill>
                <a:latin typeface="Montserrat"/>
                <a:ea typeface="Montserrat"/>
                <a:cs typeface="Montserrat"/>
                <a:sym typeface="Montserrat"/>
              </a:rPr>
              <a:t>कानूनी पहलू</a:t>
            </a:r>
            <a:endParaRPr b="1" sz="4000">
              <a:solidFill>
                <a:srgbClr val="2678E0"/>
              </a:solidFill>
              <a:latin typeface="Montserrat"/>
              <a:ea typeface="Montserrat"/>
              <a:cs typeface="Montserrat"/>
              <a:sym typeface="Montserrat"/>
            </a:endParaRPr>
          </a:p>
          <a:p>
            <a:pPr indent="0" lvl="0" marL="0" rtl="0" algn="ctr">
              <a:lnSpc>
                <a:spcPct val="100000"/>
              </a:lnSpc>
              <a:spcBef>
                <a:spcPts val="1000"/>
              </a:spcBef>
              <a:spcAft>
                <a:spcPts val="0"/>
              </a:spcAft>
              <a:buNone/>
            </a:pPr>
            <a:r>
              <a:rPr b="1" lang="ru" sz="4000">
                <a:solidFill>
                  <a:srgbClr val="3F5670"/>
                </a:solidFill>
                <a:latin typeface="Montserrat"/>
                <a:ea typeface="Montserrat"/>
                <a:cs typeface="Montserrat"/>
                <a:sym typeface="Montserrat"/>
              </a:rPr>
              <a:t>कंपनी के संचालन में</a:t>
            </a:r>
            <a:endParaRPr b="1" sz="4000">
              <a:solidFill>
                <a:srgbClr val="3F5670"/>
              </a:solidFill>
              <a:latin typeface="Montserrat"/>
              <a:ea typeface="Montserrat"/>
              <a:cs typeface="Montserrat"/>
              <a:sym typeface="Montserrat"/>
            </a:endParaRPr>
          </a:p>
          <a:p>
            <a:pPr indent="0" lvl="0" marL="0" rtl="0" algn="ctr">
              <a:lnSpc>
                <a:spcPct val="100000"/>
              </a:lnSpc>
              <a:spcBef>
                <a:spcPts val="1000"/>
              </a:spcBef>
              <a:spcAft>
                <a:spcPts val="1000"/>
              </a:spcAft>
              <a:buNone/>
            </a:pPr>
            <a:r>
              <a:rPr b="1" lang="ru" sz="4000">
                <a:solidFill>
                  <a:srgbClr val="3F5670"/>
                </a:solidFill>
                <a:latin typeface="Montserrat"/>
                <a:ea typeface="Montserrat"/>
                <a:cs typeface="Montserrat"/>
                <a:sym typeface="Montserrat"/>
              </a:rPr>
              <a:t>SOLARGROUP</a:t>
            </a:r>
            <a:endParaRPr b="1" sz="4000">
              <a:solidFill>
                <a:srgbClr val="3F5670"/>
              </a:solidFill>
              <a:latin typeface="Montserrat"/>
              <a:ea typeface="Montserrat"/>
              <a:cs typeface="Montserrat"/>
              <a:sym typeface="Montserrat"/>
            </a:endParaRPr>
          </a:p>
        </p:txBody>
      </p:sp>
      <p:pic>
        <p:nvPicPr>
          <p:cNvPr id="121" name="Google Shape;121;p31"/>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40"/>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और प्रतिभूति बाजार</a:t>
            </a:r>
            <a:endParaRPr b="1" sz="2600">
              <a:solidFill>
                <a:srgbClr val="3F5670"/>
              </a:solidFill>
              <a:latin typeface="Montserrat"/>
              <a:ea typeface="Montserrat"/>
              <a:cs typeface="Montserrat"/>
              <a:sym typeface="Montserrat"/>
            </a:endParaRPr>
          </a:p>
        </p:txBody>
      </p:sp>
      <p:pic>
        <p:nvPicPr>
          <p:cNvPr id="213" name="Google Shape;213;p40"/>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14" name="Google Shape;214;p40"/>
          <p:cNvSpPr txBox="1"/>
          <p:nvPr/>
        </p:nvSpPr>
        <p:spPr>
          <a:xfrm>
            <a:off x="865725" y="1846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क्राउडइनवेस्टिंग तंत्र का इस्तेमाल करके प्रोजेक्ट में निवेश इकट्ठा करने में लगा हुआ है</a:t>
            </a:r>
            <a:endParaRPr sz="1500">
              <a:solidFill>
                <a:srgbClr val="3F5670"/>
              </a:solidFill>
              <a:latin typeface="Montserrat Medium"/>
              <a:ea typeface="Montserrat Medium"/>
              <a:cs typeface="Montserrat Medium"/>
              <a:sym typeface="Montserrat Medium"/>
            </a:endParaRPr>
          </a:p>
        </p:txBody>
      </p:sp>
      <p:sp>
        <p:nvSpPr>
          <p:cNvPr id="215" name="Google Shape;215;p40"/>
          <p:cNvSpPr/>
          <p:nvPr/>
        </p:nvSpPr>
        <p:spPr>
          <a:xfrm>
            <a:off x="348450" y="1847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6" name="Google Shape;216;p40"/>
          <p:cNvSpPr/>
          <p:nvPr/>
        </p:nvSpPr>
        <p:spPr>
          <a:xfrm rot="5400000">
            <a:off x="456350" y="1961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txBox="1"/>
          <p:nvPr/>
        </p:nvSpPr>
        <p:spPr>
          <a:xfrm>
            <a:off x="865725" y="2608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प्रतिभूतियों में ट्रेड नहीं करता है और इसलिए उसे अधिकृत बाजार भागीदार की स्थिति की ज़रूरत नहीं है</a:t>
            </a:r>
            <a:endParaRPr sz="1500">
              <a:solidFill>
                <a:srgbClr val="3F5670"/>
              </a:solidFill>
              <a:latin typeface="Montserrat Medium"/>
              <a:ea typeface="Montserrat Medium"/>
              <a:cs typeface="Montserrat Medium"/>
              <a:sym typeface="Montserrat Medium"/>
            </a:endParaRPr>
          </a:p>
        </p:txBody>
      </p:sp>
      <p:sp>
        <p:nvSpPr>
          <p:cNvPr id="218" name="Google Shape;218;p40"/>
          <p:cNvSpPr/>
          <p:nvPr/>
        </p:nvSpPr>
        <p:spPr>
          <a:xfrm>
            <a:off x="348450" y="2609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9" name="Google Shape;219;p40"/>
          <p:cNvSpPr/>
          <p:nvPr/>
        </p:nvSpPr>
        <p:spPr>
          <a:xfrm rot="5400000">
            <a:off x="456350" y="2723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txBox="1"/>
          <p:nvPr/>
        </p:nvSpPr>
        <p:spPr>
          <a:xfrm>
            <a:off x="865725" y="3370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के सहभागी अधिकार प्राप्त ब्रोकर नहीं हैं और उनकी गतिविधियों के लिए लाइसेंस की ज़रूरत नहीं है</a:t>
            </a:r>
            <a:endParaRPr sz="1500">
              <a:solidFill>
                <a:srgbClr val="3F5670"/>
              </a:solidFill>
              <a:latin typeface="Montserrat Medium"/>
              <a:ea typeface="Montserrat Medium"/>
              <a:cs typeface="Montserrat Medium"/>
              <a:sym typeface="Montserrat Medium"/>
            </a:endParaRPr>
          </a:p>
        </p:txBody>
      </p:sp>
      <p:sp>
        <p:nvSpPr>
          <p:cNvPr id="221" name="Google Shape;221;p40"/>
          <p:cNvSpPr/>
          <p:nvPr/>
        </p:nvSpPr>
        <p:spPr>
          <a:xfrm>
            <a:off x="348450" y="3371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22" name="Google Shape;222;p40"/>
          <p:cNvSpPr/>
          <p:nvPr/>
        </p:nvSpPr>
        <p:spPr>
          <a:xfrm rot="5400000">
            <a:off x="456350" y="3485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1"/>
          <p:cNvSpPr txBox="1"/>
          <p:nvPr/>
        </p:nvSpPr>
        <p:spPr>
          <a:xfrm>
            <a:off x="289200" y="4138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कानूनी आधार  </a:t>
            </a:r>
            <a:endParaRPr b="1" sz="2600">
              <a:solidFill>
                <a:srgbClr val="2677E0"/>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गतिविधियों के लिए</a:t>
            </a:r>
            <a:endParaRPr b="1" sz="2600">
              <a:solidFill>
                <a:srgbClr val="2677E0"/>
              </a:solidFill>
              <a:latin typeface="Montserrat"/>
              <a:ea typeface="Montserrat"/>
              <a:cs typeface="Montserrat"/>
              <a:sym typeface="Montserrat"/>
            </a:endParaRPr>
          </a:p>
        </p:txBody>
      </p:sp>
      <p:pic>
        <p:nvPicPr>
          <p:cNvPr id="228" name="Google Shape;228;p41"/>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29" name="Google Shape;229;p41"/>
          <p:cNvSpPr txBox="1"/>
          <p:nvPr/>
        </p:nvSpPr>
        <p:spPr>
          <a:xfrm>
            <a:off x="311200" y="1452238"/>
            <a:ext cx="8232600" cy="531000"/>
          </a:xfrm>
          <a:prstGeom prst="rect">
            <a:avLst/>
          </a:prstGeom>
          <a:noFill/>
          <a:ln>
            <a:noFill/>
          </a:ln>
        </p:spPr>
        <p:txBody>
          <a:bodyPr anchorCtr="0" anchor="t" bIns="36000" lIns="36000" spcFirstLastPara="1" rIns="36000" wrap="square" tIns="36000">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कंपनी और हमारे सहभागियों की गतिविधियां पूरी तरह से कानूनी हैं</a:t>
            </a:r>
            <a:endParaRPr sz="1500">
              <a:solidFill>
                <a:srgbClr val="3F5670"/>
              </a:solidFill>
              <a:latin typeface="Montserrat Medium"/>
              <a:ea typeface="Montserrat Medium"/>
              <a:cs typeface="Montserrat Medium"/>
              <a:sym typeface="Montserrat Medium"/>
            </a:endParaRPr>
          </a:p>
        </p:txBody>
      </p:sp>
      <p:sp>
        <p:nvSpPr>
          <p:cNvPr id="230" name="Google Shape;230;p41"/>
          <p:cNvSpPr/>
          <p:nvPr/>
        </p:nvSpPr>
        <p:spPr>
          <a:xfrm>
            <a:off x="659937" y="3015388"/>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1" name="Google Shape;231;p41"/>
          <p:cNvSpPr/>
          <p:nvPr/>
        </p:nvSpPr>
        <p:spPr>
          <a:xfrm>
            <a:off x="659724" y="2218750"/>
            <a:ext cx="8191500" cy="7359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2" name="Google Shape;232;p41"/>
          <p:cNvSpPr/>
          <p:nvPr/>
        </p:nvSpPr>
        <p:spPr>
          <a:xfrm>
            <a:off x="663244" y="3809569"/>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3" name="Google Shape;233;p41"/>
          <p:cNvSpPr/>
          <p:nvPr/>
        </p:nvSpPr>
        <p:spPr>
          <a:xfrm>
            <a:off x="289200" y="221870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41"/>
          <p:cNvSpPr txBox="1"/>
          <p:nvPr/>
        </p:nvSpPr>
        <p:spPr>
          <a:xfrm>
            <a:off x="1172950" y="2449275"/>
            <a:ext cx="7522800" cy="275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12 दिसंबर 1974 के संयुक्त राष्ट्र महासभा संकल्प 3281 (XXIX) द्वारा अपनाया गया राज्यों के आर्थिक अधिकारों और उत्तरदायित्वों का चार्टर</a:t>
            </a:r>
            <a:endParaRPr sz="1200">
              <a:solidFill>
                <a:srgbClr val="2677E0"/>
              </a:solidFill>
              <a:latin typeface="Montserrat SemiBold"/>
              <a:ea typeface="Montserrat SemiBold"/>
              <a:cs typeface="Montserrat SemiBold"/>
              <a:sym typeface="Montserrat SemiBold"/>
            </a:endParaRPr>
          </a:p>
        </p:txBody>
      </p:sp>
      <p:sp>
        <p:nvSpPr>
          <p:cNvPr id="235" name="Google Shape;235;p41"/>
          <p:cNvSpPr/>
          <p:nvPr/>
        </p:nvSpPr>
        <p:spPr>
          <a:xfrm>
            <a:off x="289273" y="3012067"/>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6" name="Google Shape;236;p41"/>
          <p:cNvSpPr txBox="1"/>
          <p:nvPr/>
        </p:nvSpPr>
        <p:spPr>
          <a:xfrm>
            <a:off x="1176467" y="4051825"/>
            <a:ext cx="7482300" cy="248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कंपनी के आंतरिक संवैधानिक दस्तावेज़</a:t>
            </a:r>
            <a:endParaRPr sz="1200">
              <a:solidFill>
                <a:srgbClr val="2677E0"/>
              </a:solidFill>
              <a:latin typeface="Montserrat SemiBold"/>
              <a:ea typeface="Montserrat SemiBold"/>
              <a:cs typeface="Montserrat SemiBold"/>
              <a:sym typeface="Montserrat SemiBold"/>
            </a:endParaRPr>
          </a:p>
        </p:txBody>
      </p:sp>
      <p:sp>
        <p:nvSpPr>
          <p:cNvPr id="237" name="Google Shape;237;p41"/>
          <p:cNvSpPr/>
          <p:nvPr/>
        </p:nvSpPr>
        <p:spPr>
          <a:xfrm>
            <a:off x="291728" y="380624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8" name="Google Shape;238;p41"/>
          <p:cNvSpPr txBox="1"/>
          <p:nvPr/>
        </p:nvSpPr>
        <p:spPr>
          <a:xfrm>
            <a:off x="1172950" y="3125043"/>
            <a:ext cx="7285800" cy="5109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अंतरराष्ट्रीय ब्रोकरेज और क्लियरिंग लाइसेंस</a:t>
            </a:r>
            <a:endParaRPr sz="1200">
              <a:solidFill>
                <a:srgbClr val="2677E0"/>
              </a:solidFill>
              <a:latin typeface="Montserrat SemiBold"/>
              <a:ea typeface="Montserrat SemiBold"/>
              <a:cs typeface="Montserrat SemiBold"/>
              <a:sym typeface="Montserrat SemiBold"/>
            </a:endParaRPr>
          </a:p>
        </p:txBody>
      </p:sp>
      <p:sp>
        <p:nvSpPr>
          <p:cNvPr id="239" name="Google Shape;239;p41"/>
          <p:cNvSpPr txBox="1"/>
          <p:nvPr/>
        </p:nvSpPr>
        <p:spPr>
          <a:xfrm>
            <a:off x="291727" y="2355449"/>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1</a:t>
            </a:r>
            <a:endParaRPr sz="2800">
              <a:solidFill>
                <a:srgbClr val="2677E0"/>
              </a:solidFill>
              <a:latin typeface="Montserrat SemiBold"/>
              <a:ea typeface="Montserrat SemiBold"/>
              <a:cs typeface="Montserrat SemiBold"/>
              <a:sym typeface="Montserrat SemiBold"/>
            </a:endParaRPr>
          </a:p>
        </p:txBody>
      </p:sp>
      <p:sp>
        <p:nvSpPr>
          <p:cNvPr id="240" name="Google Shape;240;p41"/>
          <p:cNvSpPr txBox="1"/>
          <p:nvPr/>
        </p:nvSpPr>
        <p:spPr>
          <a:xfrm>
            <a:off x="289201" y="3152067"/>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2</a:t>
            </a:r>
            <a:endParaRPr sz="2800">
              <a:solidFill>
                <a:srgbClr val="2677E0"/>
              </a:solidFill>
              <a:latin typeface="Montserrat SemiBold"/>
              <a:ea typeface="Montserrat SemiBold"/>
              <a:cs typeface="Montserrat SemiBold"/>
              <a:sym typeface="Montserrat SemiBold"/>
            </a:endParaRPr>
          </a:p>
        </p:txBody>
      </p:sp>
      <p:sp>
        <p:nvSpPr>
          <p:cNvPr id="241" name="Google Shape;241;p41"/>
          <p:cNvSpPr txBox="1"/>
          <p:nvPr/>
        </p:nvSpPr>
        <p:spPr>
          <a:xfrm>
            <a:off x="289201" y="3942063"/>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3</a:t>
            </a:r>
            <a:endParaRPr sz="2800">
              <a:solidFill>
                <a:srgbClr val="2677E0"/>
              </a:solidFill>
              <a:latin typeface="Montserrat SemiBold"/>
              <a:ea typeface="Montserrat SemiBold"/>
              <a:cs typeface="Montserrat SemiBold"/>
              <a:sym typeface="Montserrat SemiBold"/>
            </a:endParaRPr>
          </a:p>
        </p:txBody>
      </p:sp>
      <p:sp>
        <p:nvSpPr>
          <p:cNvPr id="242" name="Google Shape;242;p41"/>
          <p:cNvSpPr txBox="1"/>
          <p:nvPr/>
        </p:nvSpPr>
        <p:spPr>
          <a:xfrm>
            <a:off x="289200" y="1758700"/>
            <a:ext cx="3348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rgbClr val="3F567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2"/>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248" name="Google Shape;248;p42"/>
          <p:cNvSpPr txBox="1"/>
          <p:nvPr/>
        </p:nvSpPr>
        <p:spPr>
          <a:xfrm>
            <a:off x="673000" y="2224438"/>
            <a:ext cx="7692300" cy="8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ru" sz="4000">
                <a:solidFill>
                  <a:srgbClr val="3F5670"/>
                </a:solidFill>
                <a:latin typeface="Montserrat"/>
                <a:ea typeface="Montserrat"/>
                <a:cs typeface="Montserrat"/>
                <a:sym typeface="Montserrat"/>
              </a:rPr>
              <a:t>प्रश्न और उत्तर</a:t>
            </a:r>
            <a:endParaRPr sz="4000"/>
          </a:p>
        </p:txBody>
      </p:sp>
      <p:pic>
        <p:nvPicPr>
          <p:cNvPr id="249" name="Google Shape;249;p42"/>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2"/>
          <p:cNvPicPr preferRelativeResize="0"/>
          <p:nvPr/>
        </p:nvPicPr>
        <p:blipFill>
          <a:blip r:embed="rId3">
            <a:alphaModFix/>
          </a:blip>
          <a:stretch>
            <a:fillRect/>
          </a:stretch>
        </p:blipFill>
        <p:spPr>
          <a:xfrm>
            <a:off x="3968025" y="4691000"/>
            <a:ext cx="1207949" cy="262000"/>
          </a:xfrm>
          <a:prstGeom prst="rect">
            <a:avLst/>
          </a:prstGeom>
          <a:noFill/>
          <a:ln>
            <a:noFill/>
          </a:ln>
        </p:spPr>
      </p:pic>
      <p:sp>
        <p:nvSpPr>
          <p:cNvPr id="127" name="Google Shape;127;p32"/>
          <p:cNvSpPr txBox="1"/>
          <p:nvPr/>
        </p:nvSpPr>
        <p:spPr>
          <a:xfrm>
            <a:off x="289200" y="32896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2017 — वानुअतु गणराज्य में पंजीकरण।</a:t>
            </a:r>
            <a:endParaRPr b="1" sz="1500">
              <a:solidFill>
                <a:srgbClr val="3F5670"/>
              </a:solidFill>
              <a:latin typeface="Montserrat"/>
              <a:ea typeface="Montserrat"/>
              <a:cs typeface="Montserrat"/>
              <a:sym typeface="Montserrat"/>
            </a:endParaRPr>
          </a:p>
        </p:txBody>
      </p:sp>
      <p:sp>
        <p:nvSpPr>
          <p:cNvPr id="128" name="Google Shape;128;p32"/>
          <p:cNvSpPr txBox="1"/>
          <p:nvPr/>
        </p:nvSpPr>
        <p:spPr>
          <a:xfrm>
            <a:off x="289200" y="448675"/>
            <a:ext cx="8565600" cy="465300"/>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Clr>
                <a:srgbClr val="2677E0"/>
              </a:buClr>
              <a:buSzPts val="8000"/>
              <a:buFont typeface="Helvetica Neue"/>
              <a:buNone/>
            </a:pPr>
            <a:r>
              <a:rPr b="1" lang="ru" sz="2600">
                <a:solidFill>
                  <a:srgbClr val="2677E0"/>
                </a:solidFill>
                <a:latin typeface="Montserrat"/>
                <a:ea typeface="Montserrat"/>
                <a:cs typeface="Montserrat"/>
                <a:sym typeface="Montserrat"/>
              </a:rPr>
              <a:t>SOLARGROUP निगमन का स्थान</a:t>
            </a:r>
            <a:endParaRPr sz="2600">
              <a:solidFill>
                <a:srgbClr val="3F5670"/>
              </a:solidFill>
              <a:latin typeface="Montserrat"/>
              <a:ea typeface="Montserrat"/>
              <a:cs typeface="Montserrat"/>
              <a:sym typeface="Montserrat"/>
            </a:endParaRPr>
          </a:p>
        </p:txBody>
      </p:sp>
      <p:sp>
        <p:nvSpPr>
          <p:cNvPr id="129" name="Google Shape;129;p32"/>
          <p:cNvSpPr txBox="1"/>
          <p:nvPr/>
        </p:nvSpPr>
        <p:spPr>
          <a:xfrm>
            <a:off x="289200" y="35944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2024 — कोमोरोस संघ के अधिकार क्षेत्र में बदलाव।</a:t>
            </a:r>
            <a:endParaRPr b="1" sz="1500">
              <a:solidFill>
                <a:srgbClr val="3F5670"/>
              </a:solidFill>
              <a:latin typeface="Montserrat"/>
              <a:ea typeface="Montserrat"/>
              <a:cs typeface="Montserrat"/>
              <a:sym typeface="Montserrat"/>
            </a:endParaRPr>
          </a:p>
        </p:txBody>
      </p:sp>
      <p:sp>
        <p:nvSpPr>
          <p:cNvPr id="130" name="Google Shape;130;p32"/>
          <p:cNvSpPr txBox="1"/>
          <p:nvPr/>
        </p:nvSpPr>
        <p:spPr>
          <a:xfrm>
            <a:off x="289200" y="38992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lang="ru" sz="1500">
                <a:solidFill>
                  <a:srgbClr val="3F5670"/>
                </a:solidFill>
                <a:latin typeface="Montserrat Medium"/>
                <a:ea typeface="Montserrat Medium"/>
                <a:cs typeface="Montserrat Medium"/>
                <a:sym typeface="Montserrat Medium"/>
              </a:rPr>
              <a:t>इसका कारण कंपनी की आगे की विकास रणनीति के ढांचे के भीतर व्यापार करने के लिए अधिक आकर्षक शर्तें हैं।</a:t>
            </a:r>
            <a:endParaRPr sz="1500">
              <a:solidFill>
                <a:srgbClr val="3F5670"/>
              </a:solidFill>
              <a:latin typeface="Montserrat Medium"/>
              <a:ea typeface="Montserrat Medium"/>
              <a:cs typeface="Montserrat Medium"/>
              <a:sym typeface="Montserrat Medium"/>
            </a:endParaRPr>
          </a:p>
        </p:txBody>
      </p:sp>
      <p:pic>
        <p:nvPicPr>
          <p:cNvPr id="131" name="Google Shape;131;p32"/>
          <p:cNvPicPr preferRelativeResize="0"/>
          <p:nvPr/>
        </p:nvPicPr>
        <p:blipFill rotWithShape="1">
          <a:blip r:embed="rId4">
            <a:alphaModFix/>
          </a:blip>
          <a:srcRect b="0" l="0" r="0" t="0"/>
          <a:stretch/>
        </p:blipFill>
        <p:spPr>
          <a:xfrm>
            <a:off x="2779437" y="823526"/>
            <a:ext cx="3585126" cy="2561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37" name="Google Shape;137;p33"/>
          <p:cNvSpPr txBox="1"/>
          <p:nvPr/>
        </p:nvSpPr>
        <p:spPr>
          <a:xfrm>
            <a:off x="289200" y="447500"/>
            <a:ext cx="8565600" cy="5028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कोमोरोस क्यों?</a:t>
            </a:r>
            <a:endParaRPr b="1" sz="2600">
              <a:solidFill>
                <a:srgbClr val="2677E0"/>
              </a:solidFill>
              <a:latin typeface="Montserrat"/>
              <a:ea typeface="Montserrat"/>
              <a:cs typeface="Montserrat"/>
              <a:sym typeface="Montserrat"/>
            </a:endParaRPr>
          </a:p>
        </p:txBody>
      </p:sp>
      <p:sp>
        <p:nvSpPr>
          <p:cNvPr id="138" name="Google Shape;138;p33"/>
          <p:cNvSpPr txBox="1"/>
          <p:nvPr/>
        </p:nvSpPr>
        <p:spPr>
          <a:xfrm>
            <a:off x="484790" y="2702275"/>
            <a:ext cx="3050100" cy="9483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कानूनी शर्तें और क्राउडइन्वेस्टिंग के लिए संपूर्ण अवसर</a:t>
            </a:r>
            <a:endParaRPr>
              <a:solidFill>
                <a:srgbClr val="3F5670"/>
              </a:solidFill>
              <a:latin typeface="Montserrat Medium"/>
              <a:ea typeface="Montserrat Medium"/>
              <a:cs typeface="Montserrat Medium"/>
              <a:sym typeface="Montserrat Medium"/>
            </a:endParaRPr>
          </a:p>
        </p:txBody>
      </p:sp>
      <p:sp>
        <p:nvSpPr>
          <p:cNvPr id="139" name="Google Shape;139;p33"/>
          <p:cNvSpPr txBox="1"/>
          <p:nvPr/>
        </p:nvSpPr>
        <p:spPr>
          <a:xfrm>
            <a:off x="3368275" y="27022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सर्वोत्तम आर्थिक सफलता</a:t>
            </a:r>
            <a:endParaRPr>
              <a:solidFill>
                <a:srgbClr val="3F5670"/>
              </a:solidFill>
              <a:latin typeface="Montserrat Medium"/>
              <a:ea typeface="Montserrat Medium"/>
              <a:cs typeface="Montserrat Medium"/>
              <a:sym typeface="Montserrat Medium"/>
            </a:endParaRPr>
          </a:p>
        </p:txBody>
      </p:sp>
      <p:sp>
        <p:nvSpPr>
          <p:cNvPr id="140" name="Google Shape;140;p33"/>
          <p:cNvSpPr txBox="1"/>
          <p:nvPr/>
        </p:nvSpPr>
        <p:spPr>
          <a:xfrm>
            <a:off x="5691925" y="2702275"/>
            <a:ext cx="2884500" cy="1184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दुनिया भर में कानूनी तौर पर निवेश स्वीकार करने का अवसर</a:t>
            </a:r>
            <a:endParaRPr>
              <a:solidFill>
                <a:srgbClr val="3F5670"/>
              </a:solidFill>
              <a:latin typeface="Montserrat Medium"/>
              <a:ea typeface="Montserrat Medium"/>
              <a:cs typeface="Montserrat Medium"/>
              <a:sym typeface="Montserrat Medium"/>
            </a:endParaRPr>
          </a:p>
        </p:txBody>
      </p:sp>
      <p:pic>
        <p:nvPicPr>
          <p:cNvPr id="141" name="Google Shape;141;p33"/>
          <p:cNvPicPr preferRelativeResize="0"/>
          <p:nvPr/>
        </p:nvPicPr>
        <p:blipFill>
          <a:blip r:embed="rId4">
            <a:alphaModFix/>
          </a:blip>
          <a:stretch>
            <a:fillRect/>
          </a:stretch>
        </p:blipFill>
        <p:spPr>
          <a:xfrm>
            <a:off x="1707942" y="1944413"/>
            <a:ext cx="603793" cy="651899"/>
          </a:xfrm>
          <a:prstGeom prst="rect">
            <a:avLst/>
          </a:prstGeom>
          <a:noFill/>
          <a:ln>
            <a:noFill/>
          </a:ln>
        </p:spPr>
      </p:pic>
      <p:pic>
        <p:nvPicPr>
          <p:cNvPr id="142" name="Google Shape;142;p33"/>
          <p:cNvPicPr preferRelativeResize="0"/>
          <p:nvPr/>
        </p:nvPicPr>
        <p:blipFill>
          <a:blip r:embed="rId5">
            <a:alphaModFix/>
          </a:blip>
          <a:stretch>
            <a:fillRect/>
          </a:stretch>
        </p:blipFill>
        <p:spPr>
          <a:xfrm>
            <a:off x="4270092" y="1944413"/>
            <a:ext cx="590294" cy="651900"/>
          </a:xfrm>
          <a:prstGeom prst="rect">
            <a:avLst/>
          </a:prstGeom>
          <a:noFill/>
          <a:ln>
            <a:noFill/>
          </a:ln>
        </p:spPr>
      </p:pic>
      <p:pic>
        <p:nvPicPr>
          <p:cNvPr id="143" name="Google Shape;143;p33"/>
          <p:cNvPicPr preferRelativeResize="0"/>
          <p:nvPr/>
        </p:nvPicPr>
        <p:blipFill>
          <a:blip r:embed="rId6">
            <a:alphaModFix/>
          </a:blip>
          <a:stretch>
            <a:fillRect/>
          </a:stretch>
        </p:blipFill>
        <p:spPr>
          <a:xfrm>
            <a:off x="6791513" y="1944413"/>
            <a:ext cx="685301" cy="65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4"/>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लाइसेंस</a:t>
            </a:r>
            <a:endParaRPr b="1" sz="2600">
              <a:solidFill>
                <a:srgbClr val="3F5670"/>
              </a:solidFill>
              <a:latin typeface="Montserrat"/>
              <a:ea typeface="Montserrat"/>
              <a:cs typeface="Montserrat"/>
              <a:sym typeface="Montserrat"/>
            </a:endParaRPr>
          </a:p>
        </p:txBody>
      </p:sp>
      <p:pic>
        <p:nvPicPr>
          <p:cNvPr id="149" name="Google Shape;149;p34"/>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0" name="Google Shape;150;p34"/>
          <p:cNvSpPr txBox="1"/>
          <p:nvPr/>
        </p:nvSpPr>
        <p:spPr>
          <a:xfrm>
            <a:off x="289200" y="2123200"/>
            <a:ext cx="5604600" cy="19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कंपनी के पास अंतरराष्ट्रीय ब्रोकरेज और क्लियरिंग लाइसेंस है</a:t>
            </a:r>
            <a:endParaRPr sz="1500">
              <a:solidFill>
                <a:srgbClr val="3F5670"/>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जिसका नंबर L15658 / SG है और जिसे दिनांक 1 मार्च 2024,</a:t>
            </a:r>
            <a:endParaRPr sz="1500">
              <a:solidFill>
                <a:srgbClr val="3F5670"/>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सरकारी डिक्री नंबर 005 2005 के अनुसार अंजुआन के स्वतंत्र द्वीप के वित्तीय प्राधिकरण द्वारा जारी किया गया।</a:t>
            </a:r>
            <a:endParaRPr sz="1500">
              <a:solidFill>
                <a:srgbClr val="3F5670"/>
              </a:solidFill>
              <a:latin typeface="Montserrat"/>
              <a:ea typeface="Montserrat"/>
              <a:cs typeface="Montserrat"/>
              <a:sym typeface="Montserrat"/>
            </a:endParaRPr>
          </a:p>
        </p:txBody>
      </p:sp>
      <p:pic>
        <p:nvPicPr>
          <p:cNvPr id="151" name="Google Shape;151;p34"/>
          <p:cNvPicPr preferRelativeResize="0"/>
          <p:nvPr/>
        </p:nvPicPr>
        <p:blipFill rotWithShape="1">
          <a:blip r:embed="rId4">
            <a:alphaModFix/>
          </a:blip>
          <a:srcRect b="0" l="29" r="29" t="0"/>
          <a:stretch/>
        </p:blipFill>
        <p:spPr>
          <a:xfrm>
            <a:off x="6276353" y="1382042"/>
            <a:ext cx="2252851" cy="3186002"/>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5"/>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प्रोजेक्ट के निवेशकों और SOLARGROUP के बीच संबंधों का विनियमन</a:t>
            </a:r>
            <a:endParaRPr b="1" sz="2600">
              <a:solidFill>
                <a:srgbClr val="3F5670"/>
              </a:solidFill>
              <a:latin typeface="Montserrat"/>
              <a:ea typeface="Montserrat"/>
              <a:cs typeface="Montserrat"/>
              <a:sym typeface="Montserrat"/>
            </a:endParaRPr>
          </a:p>
        </p:txBody>
      </p:sp>
      <p:pic>
        <p:nvPicPr>
          <p:cNvPr id="157" name="Google Shape;157;p35"/>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8" name="Google Shape;158;p35"/>
          <p:cNvSpPr txBox="1"/>
          <p:nvPr/>
        </p:nvSpPr>
        <p:spPr>
          <a:xfrm>
            <a:off x="289200" y="1868632"/>
            <a:ext cx="5233200" cy="9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ru" sz="1500">
                <a:solidFill>
                  <a:srgbClr val="3F5670"/>
                </a:solidFill>
                <a:latin typeface="Montserrat"/>
                <a:ea typeface="Montserrat"/>
                <a:cs typeface="Montserrat"/>
                <a:sym typeface="Montserrat"/>
              </a:rPr>
              <a:t>प्रत्येक निवेशक बैक ऑफ़िस में निवेश समझौते पर हस्ताक्षर (स्वीकार) करता है</a:t>
            </a:r>
            <a:endParaRPr b="1" sz="1500">
              <a:solidFill>
                <a:srgbClr val="2678E0"/>
              </a:solidFill>
              <a:latin typeface="Montserrat"/>
              <a:ea typeface="Montserrat"/>
              <a:cs typeface="Montserrat"/>
              <a:sym typeface="Montserrat"/>
            </a:endParaRPr>
          </a:p>
        </p:txBody>
      </p:sp>
      <p:pic>
        <p:nvPicPr>
          <p:cNvPr id="159" name="Google Shape;159;p35"/>
          <p:cNvPicPr preferRelativeResize="0"/>
          <p:nvPr/>
        </p:nvPicPr>
        <p:blipFill>
          <a:blip r:embed="rId4">
            <a:alphaModFix/>
          </a:blip>
          <a:stretch>
            <a:fillRect/>
          </a:stretch>
        </p:blipFill>
        <p:spPr>
          <a:xfrm>
            <a:off x="6774566" y="1803613"/>
            <a:ext cx="1656656" cy="2342834"/>
          </a:xfrm>
          <a:prstGeom prst="rect">
            <a:avLst/>
          </a:prstGeom>
          <a:noFill/>
          <a:ln>
            <a:noFill/>
          </a:ln>
          <a:effectLst>
            <a:outerShdw blurRad="85725" rotWithShape="0" algn="bl" dir="5400000" dist="28575">
              <a:srgbClr val="000000">
                <a:alpha val="50000"/>
              </a:srgbClr>
            </a:outerShdw>
          </a:effectLst>
        </p:spPr>
      </p:pic>
      <p:pic>
        <p:nvPicPr>
          <p:cNvPr id="160" name="Google Shape;160;p35"/>
          <p:cNvPicPr preferRelativeResize="0"/>
          <p:nvPr/>
        </p:nvPicPr>
        <p:blipFill>
          <a:blip r:embed="rId4">
            <a:alphaModFix/>
          </a:blip>
          <a:stretch>
            <a:fillRect/>
          </a:stretch>
        </p:blipFill>
        <p:spPr>
          <a:xfrm>
            <a:off x="5843392" y="2061754"/>
            <a:ext cx="1656656" cy="2342834"/>
          </a:xfrm>
          <a:prstGeom prst="rect">
            <a:avLst/>
          </a:prstGeom>
          <a:noFill/>
          <a:ln>
            <a:noFill/>
          </a:ln>
          <a:effectLst>
            <a:outerShdw blurRad="142875" rotWithShape="0" algn="bl" dir="5400000" dist="38100">
              <a:srgbClr val="000000">
                <a:alpha val="50000"/>
              </a:srgbClr>
            </a:outerShdw>
          </a:effectLst>
        </p:spPr>
      </p:pic>
      <p:sp>
        <p:nvSpPr>
          <p:cNvPr id="161" name="Google Shape;161;p35"/>
          <p:cNvSpPr txBox="1"/>
          <p:nvPr/>
        </p:nvSpPr>
        <p:spPr>
          <a:xfrm>
            <a:off x="289200" y="2783031"/>
            <a:ext cx="5233200" cy="117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u="sng">
                <a:solidFill>
                  <a:srgbClr val="2677E0"/>
                </a:solidFill>
                <a:latin typeface="Montserrat Medium"/>
                <a:ea typeface="Montserrat Medium"/>
                <a:cs typeface="Montserrat Medium"/>
                <a:sym typeface="Montserrat Medium"/>
                <a:hlinkClick r:id="rId5">
                  <a:extLst>
                    <a:ext uri="{A12FA001-AC4F-418D-AE19-62706E023703}">
                      <ahyp:hlinkClr val="tx"/>
                    </a:ext>
                  </a:extLst>
                </a:hlinkClick>
              </a:rPr>
              <a:t>निवेश के संभावित जोखिमों के बारे में जानकारी</a:t>
            </a:r>
            <a:r>
              <a:rPr lang="ru" sz="1500">
                <a:solidFill>
                  <a:srgbClr val="3F5670"/>
                </a:solidFill>
                <a:latin typeface="Montserrat Medium"/>
                <a:ea typeface="Montserrat Medium"/>
                <a:cs typeface="Montserrat Medium"/>
                <a:sym typeface="Montserrat Medium"/>
              </a:rPr>
              <a:t> सार्वजनिक रूप से कंपनी की आधिकारिक वेबसाइट पर उपलब्ध है</a:t>
            </a:r>
            <a:endParaRPr b="1" sz="1500">
              <a:solidFill>
                <a:srgbClr val="2678E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6"/>
          <p:cNvPicPr preferRelativeResize="0"/>
          <p:nvPr/>
        </p:nvPicPr>
        <p:blipFill rotWithShape="1">
          <a:blip r:embed="rId3">
            <a:alphaModFix amt="27000"/>
          </a:blip>
          <a:srcRect b="-46355" l="-10914" r="-10902" t="-10409"/>
          <a:stretch/>
        </p:blipFill>
        <p:spPr>
          <a:xfrm>
            <a:off x="1012230" y="1264100"/>
            <a:ext cx="7119539" cy="3574600"/>
          </a:xfrm>
          <a:prstGeom prst="rect">
            <a:avLst/>
          </a:prstGeom>
          <a:noFill/>
          <a:ln>
            <a:noFill/>
          </a:ln>
        </p:spPr>
      </p:pic>
      <p:sp>
        <p:nvSpPr>
          <p:cNvPr id="167" name="Google Shape;167;p36"/>
          <p:cNvSpPr txBox="1"/>
          <p:nvPr/>
        </p:nvSpPr>
        <p:spPr>
          <a:xfrm>
            <a:off x="433800" y="1781175"/>
            <a:ext cx="8276400" cy="1771800"/>
          </a:xfrm>
          <a:prstGeom prst="rect">
            <a:avLst/>
          </a:prstGeom>
          <a:noFill/>
          <a:ln>
            <a:noFill/>
          </a:ln>
        </p:spPr>
        <p:txBody>
          <a:bodyPr anchorCtr="0" anchor="ctr"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100">
                <a:solidFill>
                  <a:srgbClr val="3F5670"/>
                </a:solidFill>
                <a:latin typeface="Montserrat"/>
                <a:ea typeface="Montserrat"/>
                <a:cs typeface="Montserrat"/>
                <a:sym typeface="Montserrat"/>
              </a:rPr>
              <a:t>सहभागी कंपनी का एक एजेंट होता है, जो अपनी इच्छा से और अंतरराष्ट्रीय कानून के अनुसार, प्रोजेक्ट पर सलाहकार के रूप में कार्य करता है</a:t>
            </a:r>
            <a:endParaRPr b="1" sz="2100">
              <a:solidFill>
                <a:srgbClr val="3F5670"/>
              </a:solidFill>
              <a:latin typeface="Montserrat"/>
              <a:ea typeface="Montserrat"/>
              <a:cs typeface="Montserrat"/>
              <a:sym typeface="Montserrat"/>
            </a:endParaRPr>
          </a:p>
        </p:txBody>
      </p:sp>
      <p:pic>
        <p:nvPicPr>
          <p:cNvPr id="168" name="Google Shape;168;p36"/>
          <p:cNvPicPr preferRelativeResize="0"/>
          <p:nvPr/>
        </p:nvPicPr>
        <p:blipFill>
          <a:blip r:embed="rId4">
            <a:alphaModFix/>
          </a:blip>
          <a:stretch>
            <a:fillRect/>
          </a:stretch>
        </p:blipFill>
        <p:spPr>
          <a:xfrm>
            <a:off x="3968025" y="4691000"/>
            <a:ext cx="1207949" cy="262000"/>
          </a:xfrm>
          <a:prstGeom prst="rect">
            <a:avLst/>
          </a:prstGeom>
          <a:noFill/>
          <a:ln>
            <a:noFill/>
          </a:ln>
        </p:spPr>
      </p:pic>
      <p:sp>
        <p:nvSpPr>
          <p:cNvPr id="169" name="Google Shape;169;p36"/>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SOLARGROUP सहभागी का कानूनी स्थिति</a:t>
            </a:r>
            <a:endParaRPr b="1" sz="2600">
              <a:solidFill>
                <a:srgbClr val="2677E0"/>
              </a:solidFill>
              <a:latin typeface="Montserrat"/>
              <a:ea typeface="Montserrat"/>
              <a:cs typeface="Montserrat"/>
              <a:sym typeface="Montserrat"/>
            </a:endParaRPr>
          </a:p>
        </p:txBody>
      </p:sp>
      <p:sp>
        <p:nvSpPr>
          <p:cNvPr id="170" name="Google Shape;170;p36"/>
          <p:cNvSpPr txBox="1"/>
          <p:nvPr/>
        </p:nvSpPr>
        <p:spPr>
          <a:xfrm>
            <a:off x="289200" y="3586600"/>
            <a:ext cx="8565600" cy="104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कंपनी के बारे में जानकारी प्रसारित करने के लिए एक भागीदार को वैध नकद पारितोषिक मिलता है</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37"/>
          <p:cNvSpPr/>
          <p:nvPr/>
        </p:nvSpPr>
        <p:spPr>
          <a:xfrm>
            <a:off x="289200" y="1483500"/>
            <a:ext cx="6180900" cy="24840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176" name="Google Shape;176;p37"/>
          <p:cNvPicPr preferRelativeResize="0"/>
          <p:nvPr/>
        </p:nvPicPr>
        <p:blipFill rotWithShape="1">
          <a:blip r:embed="rId3">
            <a:alphaModFix/>
          </a:blip>
          <a:srcRect b="0" l="8130" r="0" t="0"/>
          <a:stretch/>
        </p:blipFill>
        <p:spPr>
          <a:xfrm>
            <a:off x="6470100" y="1185050"/>
            <a:ext cx="2291451" cy="2930750"/>
          </a:xfrm>
          <a:prstGeom prst="rect">
            <a:avLst/>
          </a:prstGeom>
          <a:noFill/>
          <a:ln>
            <a:noFill/>
          </a:ln>
        </p:spPr>
      </p:pic>
      <p:pic>
        <p:nvPicPr>
          <p:cNvPr id="177" name="Google Shape;177;p37"/>
          <p:cNvPicPr preferRelativeResize="0"/>
          <p:nvPr/>
        </p:nvPicPr>
        <p:blipFill>
          <a:blip r:embed="rId4">
            <a:alphaModFix/>
          </a:blip>
          <a:stretch>
            <a:fillRect/>
          </a:stretch>
        </p:blipFill>
        <p:spPr>
          <a:xfrm>
            <a:off x="3968025" y="4693825"/>
            <a:ext cx="1207949" cy="262000"/>
          </a:xfrm>
          <a:prstGeom prst="rect">
            <a:avLst/>
          </a:prstGeom>
          <a:noFill/>
          <a:ln>
            <a:noFill/>
          </a:ln>
        </p:spPr>
      </p:pic>
      <p:sp>
        <p:nvSpPr>
          <p:cNvPr id="178" name="Google Shape;178;p37"/>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SOLARGROUP सहभागी का कानूनी स्थिति</a:t>
            </a:r>
            <a:endParaRPr b="1" sz="2600">
              <a:solidFill>
                <a:srgbClr val="2677E0"/>
              </a:solidFill>
              <a:latin typeface="Montserrat"/>
              <a:ea typeface="Montserrat"/>
              <a:cs typeface="Montserrat"/>
              <a:sym typeface="Montserrat"/>
            </a:endParaRPr>
          </a:p>
        </p:txBody>
      </p:sp>
      <p:sp>
        <p:nvSpPr>
          <p:cNvPr id="179" name="Google Shape;179;p37"/>
          <p:cNvSpPr txBox="1"/>
          <p:nvPr/>
        </p:nvSpPr>
        <p:spPr>
          <a:xfrm>
            <a:off x="289200" y="1864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कंपनी की गतिविधियों के लिए ज़िम्मेदार नहीं होता है</a:t>
            </a:r>
            <a:endParaRPr sz="1000">
              <a:solidFill>
                <a:srgbClr val="3F5670"/>
              </a:solidFill>
              <a:latin typeface="Montserrat Medium"/>
              <a:ea typeface="Montserrat Medium"/>
              <a:cs typeface="Montserrat Medium"/>
              <a:sym typeface="Montserrat Medium"/>
            </a:endParaRPr>
          </a:p>
        </p:txBody>
      </p:sp>
      <p:sp>
        <p:nvSpPr>
          <p:cNvPr id="180" name="Google Shape;180;p37"/>
          <p:cNvSpPr txBox="1"/>
          <p:nvPr/>
        </p:nvSpPr>
        <p:spPr>
          <a:xfrm>
            <a:off x="289200" y="3967600"/>
            <a:ext cx="8565600" cy="66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SemiBold"/>
                <a:ea typeface="Montserrat SemiBold"/>
                <a:cs typeface="Montserrat SemiBold"/>
                <a:sym typeface="Montserrat SemiBold"/>
              </a:rPr>
              <a:t>इसके द्वारा सहभागी को कानूनी दायित्व से छूट मिल जाती है और उसे कानून के अनुसार अपना पारितोषिक मिलता है</a:t>
            </a:r>
            <a:endParaRPr sz="1500">
              <a:solidFill>
                <a:srgbClr val="3F5670"/>
              </a:solidFill>
              <a:latin typeface="Montserrat SemiBold"/>
              <a:ea typeface="Montserrat SemiBold"/>
              <a:cs typeface="Montserrat SemiBold"/>
              <a:sym typeface="Montserrat SemiBold"/>
            </a:endParaRPr>
          </a:p>
        </p:txBody>
      </p:sp>
      <p:sp>
        <p:nvSpPr>
          <p:cNvPr id="181" name="Google Shape;181;p37"/>
          <p:cNvSpPr txBox="1"/>
          <p:nvPr/>
        </p:nvSpPr>
        <p:spPr>
          <a:xfrm>
            <a:off x="289200" y="1483500"/>
            <a:ext cx="4611600" cy="37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ru" sz="1500">
                <a:solidFill>
                  <a:srgbClr val="3F5670"/>
                </a:solidFill>
                <a:latin typeface="Montserrat"/>
                <a:ea typeface="Montserrat"/>
                <a:cs typeface="Montserrat"/>
                <a:sym typeface="Montserrat"/>
              </a:rPr>
              <a:t>कोई  सहभागी</a:t>
            </a:r>
            <a:endParaRPr sz="1200">
              <a:solidFill>
                <a:srgbClr val="3F5670"/>
              </a:solidFill>
              <a:latin typeface="Montserrat Medium"/>
              <a:ea typeface="Montserrat Medium"/>
              <a:cs typeface="Montserrat Medium"/>
              <a:sym typeface="Montserrat Medium"/>
            </a:endParaRPr>
          </a:p>
        </p:txBody>
      </p:sp>
      <p:sp>
        <p:nvSpPr>
          <p:cNvPr id="182" name="Google Shape;182;p37"/>
          <p:cNvSpPr txBox="1"/>
          <p:nvPr/>
        </p:nvSpPr>
        <p:spPr>
          <a:xfrm>
            <a:off x="289200" y="2245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अपने स्वयं के लाभ के लिए निवेशकों से पैसे नहीं ले सकते हैं</a:t>
            </a:r>
            <a:endParaRPr sz="1000">
              <a:solidFill>
                <a:srgbClr val="3F5670"/>
              </a:solidFill>
              <a:latin typeface="Montserrat Medium"/>
              <a:ea typeface="Montserrat Medium"/>
              <a:cs typeface="Montserrat Medium"/>
              <a:sym typeface="Montserrat Medium"/>
            </a:endParaRPr>
          </a:p>
        </p:txBody>
      </p:sp>
      <p:sp>
        <p:nvSpPr>
          <p:cNvPr id="183" name="Google Shape;183;p37"/>
          <p:cNvSpPr txBox="1"/>
          <p:nvPr/>
        </p:nvSpPr>
        <p:spPr>
          <a:xfrm>
            <a:off x="289200" y="2626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SOLARGROUP का कर्मचारी नहीं होता है</a:t>
            </a:r>
            <a:endParaRPr sz="1000">
              <a:solidFill>
                <a:srgbClr val="3F5670"/>
              </a:solidFill>
              <a:latin typeface="Montserrat Medium"/>
              <a:ea typeface="Montserrat Medium"/>
              <a:cs typeface="Montserrat Medium"/>
              <a:sym typeface="Montserrat Medium"/>
            </a:endParaRPr>
          </a:p>
        </p:txBody>
      </p:sp>
      <p:sp>
        <p:nvSpPr>
          <p:cNvPr id="184" name="Google Shape;184;p37"/>
          <p:cNvSpPr txBox="1"/>
          <p:nvPr/>
        </p:nvSpPr>
        <p:spPr>
          <a:xfrm>
            <a:off x="289200" y="3007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कंपनी द्वारा वेतन नहीं दिया जाता है</a:t>
            </a:r>
            <a:endParaRPr sz="1000">
              <a:solidFill>
                <a:srgbClr val="3F5670"/>
              </a:solidFill>
              <a:latin typeface="Montserrat Medium"/>
              <a:ea typeface="Montserrat Medium"/>
              <a:cs typeface="Montserrat Medium"/>
              <a:sym typeface="Montserrat Medium"/>
            </a:endParaRPr>
          </a:p>
        </p:txBody>
      </p:sp>
      <p:sp>
        <p:nvSpPr>
          <p:cNvPr id="185" name="Google Shape;185;p37"/>
          <p:cNvSpPr txBox="1"/>
          <p:nvPr/>
        </p:nvSpPr>
        <p:spPr>
          <a:xfrm>
            <a:off x="289200" y="3388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वह कंपनी की शाखाएं और प्रतिनिधि कार्यालय खोलने के संबंध में अधिकृत व्यक्ति नहीं होता है</a:t>
            </a:r>
            <a:endParaRPr sz="10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8"/>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प्रोजेक्ट के सहभागियों और SOLARGROUP के बीच संबंधों का विनियमन</a:t>
            </a:r>
            <a:endParaRPr b="1" sz="2600">
              <a:solidFill>
                <a:srgbClr val="3F5670"/>
              </a:solidFill>
              <a:latin typeface="Montserrat"/>
              <a:ea typeface="Montserrat"/>
              <a:cs typeface="Montserrat"/>
              <a:sym typeface="Montserrat"/>
            </a:endParaRPr>
          </a:p>
        </p:txBody>
      </p:sp>
      <p:pic>
        <p:nvPicPr>
          <p:cNvPr id="191" name="Google Shape;191;p38"/>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92" name="Google Shape;192;p38"/>
          <p:cNvSpPr txBox="1"/>
          <p:nvPr/>
        </p:nvSpPr>
        <p:spPr>
          <a:xfrm>
            <a:off x="289200" y="2236288"/>
            <a:ext cx="5233200" cy="147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ru" sz="1500">
                <a:solidFill>
                  <a:srgbClr val="3F5670"/>
                </a:solidFill>
                <a:latin typeface="Montserrat"/>
                <a:ea typeface="Montserrat"/>
                <a:cs typeface="Montserrat"/>
                <a:sym typeface="Montserrat"/>
              </a:rPr>
              <a:t>हर सहभागी SOLARGROUP वेबसाइट के उपयोगकर्ताओं को आकर्षित करने के लिए एक सेवा प्रावधान समझौते पर हस्ताक्षर करता है, जिसके आधार पर एक सहभागी को उसका पारितोषिक मिलता है।</a:t>
            </a:r>
            <a:endParaRPr b="1" sz="1500">
              <a:solidFill>
                <a:srgbClr val="3F5670"/>
              </a:solidFill>
              <a:latin typeface="Montserrat"/>
              <a:ea typeface="Montserrat"/>
              <a:cs typeface="Montserrat"/>
              <a:sym typeface="Montserrat"/>
            </a:endParaRPr>
          </a:p>
        </p:txBody>
      </p:sp>
      <p:pic>
        <p:nvPicPr>
          <p:cNvPr id="193" name="Google Shape;193;p38"/>
          <p:cNvPicPr preferRelativeResize="0"/>
          <p:nvPr/>
        </p:nvPicPr>
        <p:blipFill rotWithShape="1">
          <a:blip r:embed="rId4">
            <a:alphaModFix/>
          </a:blip>
          <a:srcRect b="0" l="0" r="0" t="0"/>
          <a:stretch/>
        </p:blipFill>
        <p:spPr>
          <a:xfrm>
            <a:off x="6774566" y="1803613"/>
            <a:ext cx="1656657" cy="2342835"/>
          </a:xfrm>
          <a:prstGeom prst="rect">
            <a:avLst/>
          </a:prstGeom>
          <a:noFill/>
          <a:ln>
            <a:noFill/>
          </a:ln>
          <a:effectLst>
            <a:outerShdw blurRad="85725" rotWithShape="0" algn="bl" dir="5400000" dist="28575">
              <a:srgbClr val="000000">
                <a:alpha val="50000"/>
              </a:srgbClr>
            </a:outerShdw>
          </a:effectLst>
        </p:spPr>
      </p:pic>
      <p:pic>
        <p:nvPicPr>
          <p:cNvPr id="194" name="Google Shape;194;p38"/>
          <p:cNvPicPr preferRelativeResize="0"/>
          <p:nvPr/>
        </p:nvPicPr>
        <p:blipFill rotWithShape="1">
          <a:blip r:embed="rId5">
            <a:alphaModFix/>
          </a:blip>
          <a:srcRect b="0" l="0" r="0" t="-1389"/>
          <a:stretch/>
        </p:blipFill>
        <p:spPr>
          <a:xfrm>
            <a:off x="5843392" y="2061754"/>
            <a:ext cx="1656657" cy="2342835"/>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9"/>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प्रोजेक्ट के सहभागियों और SOLARGROUP के बीच संबंधों का विनियमन</a:t>
            </a:r>
            <a:endParaRPr b="1" sz="2600">
              <a:solidFill>
                <a:srgbClr val="3F5670"/>
              </a:solidFill>
              <a:latin typeface="Montserrat"/>
              <a:ea typeface="Montserrat"/>
              <a:cs typeface="Montserrat"/>
              <a:sym typeface="Montserrat"/>
            </a:endParaRPr>
          </a:p>
        </p:txBody>
      </p:sp>
      <p:pic>
        <p:nvPicPr>
          <p:cNvPr id="200" name="Google Shape;200;p39"/>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01" name="Google Shape;201;p39"/>
          <p:cNvSpPr txBox="1"/>
          <p:nvPr/>
        </p:nvSpPr>
        <p:spPr>
          <a:xfrm>
            <a:off x="771600" y="1530100"/>
            <a:ext cx="7600800" cy="4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ru" sz="1500">
                <a:solidFill>
                  <a:srgbClr val="3F5670"/>
                </a:solidFill>
                <a:latin typeface="Montserrat"/>
                <a:ea typeface="Montserrat"/>
                <a:cs typeface="Montserrat"/>
                <a:sym typeface="Montserrat"/>
              </a:rPr>
              <a:t>यह समझौता एक सहभागी को इसका अधिकार देता है</a:t>
            </a:r>
            <a:endParaRPr b="1" sz="1500">
              <a:solidFill>
                <a:srgbClr val="3F5670"/>
              </a:solidFill>
              <a:latin typeface="Montserrat"/>
              <a:ea typeface="Montserrat"/>
              <a:cs typeface="Montserrat"/>
              <a:sym typeface="Montserrat"/>
            </a:endParaRPr>
          </a:p>
        </p:txBody>
      </p:sp>
      <p:sp>
        <p:nvSpPr>
          <p:cNvPr id="202" name="Google Shape;202;p39"/>
          <p:cNvSpPr txBox="1"/>
          <p:nvPr/>
        </p:nvSpPr>
        <p:spPr>
          <a:xfrm>
            <a:off x="767724" y="2854675"/>
            <a:ext cx="21966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SOLARGROUP प्रोजेक्ट के बारे में जानकारी देना</a:t>
            </a:r>
            <a:endParaRPr>
              <a:solidFill>
                <a:srgbClr val="3F5670"/>
              </a:solidFill>
              <a:latin typeface="Montserrat Medium"/>
              <a:ea typeface="Montserrat Medium"/>
              <a:cs typeface="Montserrat Medium"/>
              <a:sym typeface="Montserrat Medium"/>
            </a:endParaRPr>
          </a:p>
        </p:txBody>
      </p:sp>
      <p:sp>
        <p:nvSpPr>
          <p:cNvPr id="203" name="Google Shape;203;p39"/>
          <p:cNvSpPr txBox="1"/>
          <p:nvPr/>
        </p:nvSpPr>
        <p:spPr>
          <a:xfrm>
            <a:off x="3368275" y="28546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मार्केटिंग संबंधी कार्यक्रमों में भाग लेना</a:t>
            </a:r>
            <a:endParaRPr>
              <a:solidFill>
                <a:srgbClr val="3F5670"/>
              </a:solidFill>
              <a:latin typeface="Montserrat Medium"/>
              <a:ea typeface="Montserrat Medium"/>
              <a:cs typeface="Montserrat Medium"/>
              <a:sym typeface="Montserrat Medium"/>
            </a:endParaRPr>
          </a:p>
        </p:txBody>
      </p:sp>
      <p:sp>
        <p:nvSpPr>
          <p:cNvPr id="204" name="Google Shape;204;p39"/>
          <p:cNvSpPr txBox="1"/>
          <p:nvPr/>
        </p:nvSpPr>
        <p:spPr>
          <a:xfrm>
            <a:off x="6038450" y="2854675"/>
            <a:ext cx="24867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कंपनी से पारितोषिक लेना</a:t>
            </a:r>
            <a:endParaRPr>
              <a:solidFill>
                <a:srgbClr val="3F5670"/>
              </a:solidFill>
              <a:latin typeface="Montserrat Medium"/>
              <a:ea typeface="Montserrat Medium"/>
              <a:cs typeface="Montserrat Medium"/>
              <a:sym typeface="Montserrat Medium"/>
            </a:endParaRPr>
          </a:p>
        </p:txBody>
      </p:sp>
      <p:pic>
        <p:nvPicPr>
          <p:cNvPr id="205" name="Google Shape;205;p39"/>
          <p:cNvPicPr preferRelativeResize="0"/>
          <p:nvPr/>
        </p:nvPicPr>
        <p:blipFill>
          <a:blip r:embed="rId4">
            <a:alphaModFix/>
          </a:blip>
          <a:stretch>
            <a:fillRect/>
          </a:stretch>
        </p:blipFill>
        <p:spPr>
          <a:xfrm>
            <a:off x="1689750" y="2174813"/>
            <a:ext cx="495925" cy="495925"/>
          </a:xfrm>
          <a:prstGeom prst="rect">
            <a:avLst/>
          </a:prstGeom>
          <a:noFill/>
          <a:ln>
            <a:noFill/>
          </a:ln>
        </p:spPr>
      </p:pic>
      <p:pic>
        <p:nvPicPr>
          <p:cNvPr id="206" name="Google Shape;206;p39"/>
          <p:cNvPicPr preferRelativeResize="0"/>
          <p:nvPr/>
        </p:nvPicPr>
        <p:blipFill>
          <a:blip r:embed="rId4">
            <a:alphaModFix/>
          </a:blip>
          <a:stretch>
            <a:fillRect/>
          </a:stretch>
        </p:blipFill>
        <p:spPr>
          <a:xfrm>
            <a:off x="4290313" y="2174813"/>
            <a:ext cx="495925" cy="495925"/>
          </a:xfrm>
          <a:prstGeom prst="rect">
            <a:avLst/>
          </a:prstGeom>
          <a:noFill/>
          <a:ln>
            <a:noFill/>
          </a:ln>
        </p:spPr>
      </p:pic>
      <p:pic>
        <p:nvPicPr>
          <p:cNvPr id="207" name="Google Shape;207;p39"/>
          <p:cNvPicPr preferRelativeResize="0"/>
          <p:nvPr/>
        </p:nvPicPr>
        <p:blipFill>
          <a:blip r:embed="rId4">
            <a:alphaModFix/>
          </a:blip>
          <a:stretch>
            <a:fillRect/>
          </a:stretch>
        </p:blipFill>
        <p:spPr>
          <a:xfrm>
            <a:off x="6958313" y="2174813"/>
            <a:ext cx="495925" cy="49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