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8288000" cy="10287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2" d="100"/>
          <a:sy n="52" d="100"/>
        </p:scale>
        <p:origin x="-120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05/07/23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05/07/23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05/07/23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05/07/23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05/07/23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05/07/23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05/07/23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05/07/23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05/07/23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05/07/23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05/07/23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05/07/23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1" Type="http://schemas.openxmlformats.org/officeDocument/2006/relationships/image" Target="../media/image10.png"/><Relationship Id="rId12" Type="http://schemas.openxmlformats.org/officeDocument/2006/relationships/image" Target="../media/image11.png"/><Relationship Id="rId13" Type="http://schemas.openxmlformats.org/officeDocument/2006/relationships/image" Target="../media/image12.png"/><Relationship Id="rId14" Type="http://schemas.openxmlformats.org/officeDocument/2006/relationships/image" Target="../media/image13.png"/><Relationship Id="rId1" Type="http://schemas.openxmlformats.org/officeDocument/2006/relationships/slideLayout" Target="../slideLayouts/slideLayout7.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image" Target="../media/image5.png"/><Relationship Id="rId7" Type="http://schemas.openxmlformats.org/officeDocument/2006/relationships/image" Target="../media/image6.png"/><Relationship Id="rId8" Type="http://schemas.openxmlformats.org/officeDocument/2006/relationships/image" Target="../media/image7.png"/><Relationship Id="rId9" Type="http://schemas.openxmlformats.org/officeDocument/2006/relationships/image" Target="../media/image8.png"/><Relationship Id="rId10" Type="http://schemas.openxmlformats.org/officeDocument/2006/relationships/image" Target="../media/image9.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9.jpe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15.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5" Type="http://schemas.openxmlformats.org/officeDocument/2006/relationships/image" Target="../media/image16.png"/><Relationship Id="rId6" Type="http://schemas.openxmlformats.org/officeDocument/2006/relationships/image" Target="../media/image17.png"/><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8.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4" Type="http://schemas.openxmlformats.org/officeDocument/2006/relationships/image" Target="../media/image3.png"/><Relationship Id="rId1" Type="http://schemas.openxmlformats.org/officeDocument/2006/relationships/slideLayout" Target="../slideLayouts/slideLayout7.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Freeform 5"/>
          <p:cNvSpPr/>
          <p:nvPr/>
        </p:nvSpPr>
        <p:spPr>
          <a:xfrm>
            <a:off x="181281" y="5143500"/>
            <a:ext cx="2654260" cy="2414729"/>
          </a:xfrm>
          <a:custGeom>
            <a:avLst/>
            <a:gdLst/>
            <a:ahLst/>
            <a:cxnLst/>
            <a:rect l="l" t="t" r="r" b="b"/>
            <a:pathLst>
              <a:path w="2654260" h="2414729">
                <a:moveTo>
                  <a:pt x="0" y="0"/>
                </a:moveTo>
                <a:lnTo>
                  <a:pt x="2654259" y="0"/>
                </a:lnTo>
                <a:lnTo>
                  <a:pt x="2654259" y="2414729"/>
                </a:lnTo>
                <a:lnTo>
                  <a:pt x="0" y="2414729"/>
                </a:lnTo>
                <a:lnTo>
                  <a:pt x="0" y="0"/>
                </a:lnTo>
                <a:close/>
              </a:path>
            </a:pathLst>
          </a:custGeom>
          <a:blipFill>
            <a:blip r:embed="rId5" cstate="email">
              <a:extLst>
                <a:ext uri="{28A0092B-C50C-407E-A947-70E740481C1C}">
                  <a14:useLocalDpi xmlns:a14="http://schemas.microsoft.com/office/drawing/2010/main"/>
                </a:ext>
              </a:extLst>
            </a:blip>
            <a:stretch>
              <a:fillRect/>
            </a:stretch>
          </a:blipFill>
        </p:spPr>
      </p:sp>
      <p:sp>
        <p:nvSpPr>
          <p:cNvPr id="6" name="Freeform 6"/>
          <p:cNvSpPr/>
          <p:nvPr/>
        </p:nvSpPr>
        <p:spPr>
          <a:xfrm>
            <a:off x="14249342" y="7524198"/>
            <a:ext cx="3836340" cy="2538211"/>
          </a:xfrm>
          <a:custGeom>
            <a:avLst/>
            <a:gdLst/>
            <a:ahLst/>
            <a:cxnLst/>
            <a:rect l="l" t="t" r="r" b="b"/>
            <a:pathLst>
              <a:path w="3836340" h="2538211">
                <a:moveTo>
                  <a:pt x="0" y="0"/>
                </a:moveTo>
                <a:lnTo>
                  <a:pt x="3836340" y="0"/>
                </a:lnTo>
                <a:lnTo>
                  <a:pt x="3836340" y="2538212"/>
                </a:lnTo>
                <a:lnTo>
                  <a:pt x="0" y="2538212"/>
                </a:lnTo>
                <a:lnTo>
                  <a:pt x="0" y="0"/>
                </a:lnTo>
                <a:close/>
              </a:path>
            </a:pathLst>
          </a:custGeom>
          <a:blipFill>
            <a:blip r:embed="rId6" cstate="email">
              <a:extLst>
                <a:ext uri="{28A0092B-C50C-407E-A947-70E740481C1C}">
                  <a14:useLocalDpi xmlns:a14="http://schemas.microsoft.com/office/drawing/2010/main"/>
                </a:ext>
              </a:extLst>
            </a:blip>
            <a:stretch>
              <a:fillRect/>
            </a:stretch>
          </a:blipFill>
        </p:spPr>
      </p:sp>
      <p:sp>
        <p:nvSpPr>
          <p:cNvPr id="7" name="Freeform 7"/>
          <p:cNvSpPr/>
          <p:nvPr/>
        </p:nvSpPr>
        <p:spPr>
          <a:xfrm>
            <a:off x="16680087" y="7399404"/>
            <a:ext cx="881027" cy="2213182"/>
          </a:xfrm>
          <a:custGeom>
            <a:avLst/>
            <a:gdLst/>
            <a:ahLst/>
            <a:cxnLst/>
            <a:rect l="l" t="t" r="r" b="b"/>
            <a:pathLst>
              <a:path w="881027" h="2213182">
                <a:moveTo>
                  <a:pt x="0" y="0"/>
                </a:moveTo>
                <a:lnTo>
                  <a:pt x="881027" y="0"/>
                </a:lnTo>
                <a:lnTo>
                  <a:pt x="881027" y="2213181"/>
                </a:lnTo>
                <a:lnTo>
                  <a:pt x="0" y="2213181"/>
                </a:lnTo>
                <a:lnTo>
                  <a:pt x="0" y="0"/>
                </a:lnTo>
                <a:close/>
              </a:path>
            </a:pathLst>
          </a:custGeom>
          <a:blipFill>
            <a:blip r:embed="rId7" cstate="email">
              <a:extLst>
                <a:ext uri="{28A0092B-C50C-407E-A947-70E740481C1C}">
                  <a14:useLocalDpi xmlns:a14="http://schemas.microsoft.com/office/drawing/2010/main"/>
                </a:ext>
              </a:extLst>
            </a:blip>
            <a:stretch>
              <a:fillRect/>
            </a:stretch>
          </a:blipFill>
        </p:spPr>
      </p:sp>
      <p:sp>
        <p:nvSpPr>
          <p:cNvPr id="8" name="Freeform 8"/>
          <p:cNvSpPr/>
          <p:nvPr/>
        </p:nvSpPr>
        <p:spPr>
          <a:xfrm>
            <a:off x="15618123" y="8570867"/>
            <a:ext cx="1803032" cy="1317727"/>
          </a:xfrm>
          <a:custGeom>
            <a:avLst/>
            <a:gdLst/>
            <a:ahLst/>
            <a:cxnLst/>
            <a:rect l="l" t="t" r="r" b="b"/>
            <a:pathLst>
              <a:path w="1803032" h="1317727">
                <a:moveTo>
                  <a:pt x="0" y="0"/>
                </a:moveTo>
                <a:lnTo>
                  <a:pt x="1803032" y="0"/>
                </a:lnTo>
                <a:lnTo>
                  <a:pt x="1803032" y="1317728"/>
                </a:lnTo>
                <a:lnTo>
                  <a:pt x="0" y="1317728"/>
                </a:lnTo>
                <a:lnTo>
                  <a:pt x="0" y="0"/>
                </a:lnTo>
                <a:close/>
              </a:path>
            </a:pathLst>
          </a:custGeom>
          <a:blipFill>
            <a:blip r:embed="rId8" cstate="email">
              <a:extLst>
                <a:ext uri="{28A0092B-C50C-407E-A947-70E740481C1C}">
                  <a14:useLocalDpi xmlns:a14="http://schemas.microsoft.com/office/drawing/2010/main"/>
                </a:ext>
              </a:extLst>
            </a:blip>
            <a:stretch>
              <a:fillRect/>
            </a:stretch>
          </a:blipFill>
        </p:spPr>
      </p:sp>
      <p:sp>
        <p:nvSpPr>
          <p:cNvPr id="9" name="Freeform 9"/>
          <p:cNvSpPr/>
          <p:nvPr/>
        </p:nvSpPr>
        <p:spPr>
          <a:xfrm>
            <a:off x="15412306" y="1711040"/>
            <a:ext cx="1247292" cy="2218367"/>
          </a:xfrm>
          <a:custGeom>
            <a:avLst/>
            <a:gdLst/>
            <a:ahLst/>
            <a:cxnLst/>
            <a:rect l="l" t="t" r="r" b="b"/>
            <a:pathLst>
              <a:path w="1247292" h="2218367">
                <a:moveTo>
                  <a:pt x="0" y="0"/>
                </a:moveTo>
                <a:lnTo>
                  <a:pt x="1247292" y="0"/>
                </a:lnTo>
                <a:lnTo>
                  <a:pt x="1247292" y="2218367"/>
                </a:lnTo>
                <a:lnTo>
                  <a:pt x="0" y="2218367"/>
                </a:lnTo>
                <a:lnTo>
                  <a:pt x="0" y="0"/>
                </a:lnTo>
                <a:close/>
              </a:path>
            </a:pathLst>
          </a:custGeom>
          <a:blipFill>
            <a:blip r:embed="rId9" cstate="email">
              <a:extLst>
                <a:ext uri="{28A0092B-C50C-407E-A947-70E740481C1C}">
                  <a14:useLocalDpi xmlns:a14="http://schemas.microsoft.com/office/drawing/2010/main"/>
                </a:ext>
              </a:extLst>
            </a:blip>
            <a:stretch>
              <a:fillRect/>
            </a:stretch>
          </a:blipFill>
        </p:spPr>
      </p:sp>
      <p:sp>
        <p:nvSpPr>
          <p:cNvPr id="10" name="Freeform 10"/>
          <p:cNvSpPr/>
          <p:nvPr/>
        </p:nvSpPr>
        <p:spPr>
          <a:xfrm>
            <a:off x="3345756" y="8254612"/>
            <a:ext cx="2360998" cy="1797443"/>
          </a:xfrm>
          <a:custGeom>
            <a:avLst/>
            <a:gdLst/>
            <a:ahLst/>
            <a:cxnLst/>
            <a:rect l="l" t="t" r="r" b="b"/>
            <a:pathLst>
              <a:path w="2360998" h="1797443">
                <a:moveTo>
                  <a:pt x="0" y="0"/>
                </a:moveTo>
                <a:lnTo>
                  <a:pt x="2360998" y="0"/>
                </a:lnTo>
                <a:lnTo>
                  <a:pt x="2360998" y="1797443"/>
                </a:lnTo>
                <a:lnTo>
                  <a:pt x="0" y="1797443"/>
                </a:lnTo>
                <a:lnTo>
                  <a:pt x="0" y="0"/>
                </a:lnTo>
                <a:close/>
              </a:path>
            </a:pathLst>
          </a:custGeom>
          <a:blipFill>
            <a:blip r:embed="rId10" cstate="email">
              <a:extLst>
                <a:ext uri="{28A0092B-C50C-407E-A947-70E740481C1C}">
                  <a14:useLocalDpi xmlns:a14="http://schemas.microsoft.com/office/drawing/2010/main"/>
                </a:ext>
              </a:extLst>
            </a:blip>
            <a:stretch>
              <a:fillRect/>
            </a:stretch>
          </a:blipFill>
        </p:spPr>
      </p:sp>
      <p:sp>
        <p:nvSpPr>
          <p:cNvPr id="11" name="Freeform 11"/>
          <p:cNvSpPr/>
          <p:nvPr/>
        </p:nvSpPr>
        <p:spPr>
          <a:xfrm>
            <a:off x="10000864" y="5200773"/>
            <a:ext cx="675962" cy="2605884"/>
          </a:xfrm>
          <a:custGeom>
            <a:avLst/>
            <a:gdLst/>
            <a:ahLst/>
            <a:cxnLst/>
            <a:rect l="l" t="t" r="r" b="b"/>
            <a:pathLst>
              <a:path w="675962" h="2605884">
                <a:moveTo>
                  <a:pt x="0" y="0"/>
                </a:moveTo>
                <a:lnTo>
                  <a:pt x="675962" y="0"/>
                </a:lnTo>
                <a:lnTo>
                  <a:pt x="675962" y="2605884"/>
                </a:lnTo>
                <a:lnTo>
                  <a:pt x="0" y="2605884"/>
                </a:lnTo>
                <a:lnTo>
                  <a:pt x="0" y="0"/>
                </a:lnTo>
                <a:close/>
              </a:path>
            </a:pathLst>
          </a:custGeom>
          <a:blipFill>
            <a:blip r:embed="rId11" cstate="email">
              <a:extLst>
                <a:ext uri="{28A0092B-C50C-407E-A947-70E740481C1C}">
                  <a14:useLocalDpi xmlns:a14="http://schemas.microsoft.com/office/drawing/2010/main"/>
                </a:ext>
              </a:extLst>
            </a:blip>
            <a:stretch>
              <a:fillRect/>
            </a:stretch>
          </a:blipFill>
        </p:spPr>
      </p:sp>
      <p:sp>
        <p:nvSpPr>
          <p:cNvPr id="12" name="Freeform 12"/>
          <p:cNvSpPr/>
          <p:nvPr/>
        </p:nvSpPr>
        <p:spPr>
          <a:xfrm>
            <a:off x="5817802" y="5449201"/>
            <a:ext cx="2133063" cy="2109028"/>
          </a:xfrm>
          <a:custGeom>
            <a:avLst/>
            <a:gdLst/>
            <a:ahLst/>
            <a:cxnLst/>
            <a:rect l="l" t="t" r="r" b="b"/>
            <a:pathLst>
              <a:path w="2133063" h="2109028">
                <a:moveTo>
                  <a:pt x="0" y="0"/>
                </a:moveTo>
                <a:lnTo>
                  <a:pt x="2133062" y="0"/>
                </a:lnTo>
                <a:lnTo>
                  <a:pt x="2133062" y="2109028"/>
                </a:lnTo>
                <a:lnTo>
                  <a:pt x="0" y="2109028"/>
                </a:lnTo>
                <a:lnTo>
                  <a:pt x="0" y="0"/>
                </a:lnTo>
                <a:close/>
              </a:path>
            </a:pathLst>
          </a:custGeom>
          <a:blipFill>
            <a:blip r:embed="rId12" cstate="email">
              <a:extLst>
                <a:ext uri="{28A0092B-C50C-407E-A947-70E740481C1C}">
                  <a14:useLocalDpi xmlns:a14="http://schemas.microsoft.com/office/drawing/2010/main"/>
                </a:ext>
              </a:extLst>
            </a:blip>
            <a:stretch>
              <a:fillRect/>
            </a:stretch>
          </a:blipFill>
        </p:spPr>
      </p:sp>
      <p:sp>
        <p:nvSpPr>
          <p:cNvPr id="13" name="Freeform 13"/>
          <p:cNvSpPr/>
          <p:nvPr/>
        </p:nvSpPr>
        <p:spPr>
          <a:xfrm>
            <a:off x="12235051" y="5143500"/>
            <a:ext cx="2792346" cy="2380698"/>
          </a:xfrm>
          <a:custGeom>
            <a:avLst/>
            <a:gdLst/>
            <a:ahLst/>
            <a:cxnLst/>
            <a:rect l="l" t="t" r="r" b="b"/>
            <a:pathLst>
              <a:path w="2792346" h="2380698">
                <a:moveTo>
                  <a:pt x="0" y="0"/>
                </a:moveTo>
                <a:lnTo>
                  <a:pt x="2792346" y="0"/>
                </a:lnTo>
                <a:lnTo>
                  <a:pt x="2792346" y="2380698"/>
                </a:lnTo>
                <a:lnTo>
                  <a:pt x="0" y="2380698"/>
                </a:lnTo>
                <a:lnTo>
                  <a:pt x="0" y="0"/>
                </a:lnTo>
                <a:close/>
              </a:path>
            </a:pathLst>
          </a:custGeom>
          <a:blipFill>
            <a:blip r:embed="rId13" cstate="email">
              <a:extLst>
                <a:ext uri="{28A0092B-C50C-407E-A947-70E740481C1C}">
                  <a14:useLocalDpi xmlns:a14="http://schemas.microsoft.com/office/drawing/2010/main"/>
                </a:ext>
              </a:extLst>
            </a:blip>
            <a:stretch>
              <a:fillRect/>
            </a:stretch>
          </a:blipFill>
        </p:spPr>
      </p:sp>
      <p:sp>
        <p:nvSpPr>
          <p:cNvPr id="14" name="Freeform 14"/>
          <p:cNvSpPr/>
          <p:nvPr/>
        </p:nvSpPr>
        <p:spPr>
          <a:xfrm>
            <a:off x="7950864" y="7281911"/>
            <a:ext cx="1692965" cy="1947820"/>
          </a:xfrm>
          <a:custGeom>
            <a:avLst/>
            <a:gdLst/>
            <a:ahLst/>
            <a:cxnLst/>
            <a:rect l="l" t="t" r="r" b="b"/>
            <a:pathLst>
              <a:path w="1692965" h="1947820">
                <a:moveTo>
                  <a:pt x="0" y="0"/>
                </a:moveTo>
                <a:lnTo>
                  <a:pt x="1692965" y="0"/>
                </a:lnTo>
                <a:lnTo>
                  <a:pt x="1692965" y="1947820"/>
                </a:lnTo>
                <a:lnTo>
                  <a:pt x="0" y="1947820"/>
                </a:lnTo>
                <a:lnTo>
                  <a:pt x="0" y="0"/>
                </a:lnTo>
                <a:close/>
              </a:path>
            </a:pathLst>
          </a:custGeom>
          <a:blipFill>
            <a:blip r:embed="rId14" cstate="email">
              <a:extLst>
                <a:ext uri="{28A0092B-C50C-407E-A947-70E740481C1C}">
                  <a14:useLocalDpi xmlns:a14="http://schemas.microsoft.com/office/drawing/2010/main"/>
                </a:ext>
              </a:extLst>
            </a:blip>
            <a:stretch>
              <a:fillRect/>
            </a:stretch>
          </a:blipFill>
        </p:spPr>
      </p:sp>
      <p:sp>
        <p:nvSpPr>
          <p:cNvPr id="15" name="TextBox 15"/>
          <p:cNvSpPr txBox="1"/>
          <p:nvPr/>
        </p:nvSpPr>
        <p:spPr>
          <a:xfrm>
            <a:off x="4824290" y="2686952"/>
            <a:ext cx="8125069" cy="863600"/>
          </a:xfrm>
          <a:prstGeom prst="rect">
            <a:avLst/>
          </a:prstGeom>
        </p:spPr>
        <p:txBody>
          <a:bodyPr lIns="0" tIns="0" rIns="0" bIns="0" rtlCol="0" anchor="t">
            <a:spAutoFit/>
          </a:bodyPr>
          <a:lstStyle/>
          <a:p>
            <a:pPr algn="ctr">
              <a:lnSpc>
                <a:spcPts val="7000"/>
              </a:lnSpc>
              <a:spcBef>
                <a:spcPct val="0"/>
              </a:spcBef>
            </a:pPr>
            <a:r>
              <a:rPr lang="en-US" sz="5000">
                <a:solidFill>
                  <a:srgbClr val="000000"/>
                </a:solidFill>
                <a:latin typeface="Canva Sans Bold"/>
              </a:rPr>
              <a:t>Careers in social care </a:t>
            </a:r>
          </a:p>
        </p:txBody>
      </p:sp>
      <p:sp>
        <p:nvSpPr>
          <p:cNvPr id="16" name="TextBox 16"/>
          <p:cNvSpPr txBox="1"/>
          <p:nvPr/>
        </p:nvSpPr>
        <p:spPr>
          <a:xfrm>
            <a:off x="3571384" y="3835401"/>
            <a:ext cx="10630881" cy="688974"/>
          </a:xfrm>
          <a:prstGeom prst="rect">
            <a:avLst/>
          </a:prstGeom>
        </p:spPr>
        <p:txBody>
          <a:bodyPr lIns="0" tIns="0" rIns="0" bIns="0" rtlCol="0" anchor="t">
            <a:spAutoFit/>
          </a:bodyPr>
          <a:lstStyle/>
          <a:p>
            <a:pPr algn="ctr">
              <a:lnSpc>
                <a:spcPts val="5600"/>
              </a:lnSpc>
            </a:pPr>
            <a:r>
              <a:rPr lang="en-US" sz="4000">
                <a:solidFill>
                  <a:srgbClr val="000000"/>
                </a:solidFill>
                <a:latin typeface="Canva Sans Bold"/>
              </a:rPr>
              <a:t>Can be more varied than you may think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TextBox 5"/>
          <p:cNvSpPr txBox="1"/>
          <p:nvPr/>
        </p:nvSpPr>
        <p:spPr>
          <a:xfrm>
            <a:off x="7181523" y="2622919"/>
            <a:ext cx="2700219" cy="887095"/>
          </a:xfrm>
          <a:prstGeom prst="rect">
            <a:avLst/>
          </a:prstGeom>
        </p:spPr>
        <p:txBody>
          <a:bodyPr lIns="0" tIns="0" rIns="0" bIns="0" rtlCol="0" anchor="t">
            <a:spAutoFit/>
          </a:bodyPr>
          <a:lstStyle/>
          <a:p>
            <a:pPr algn="ctr">
              <a:lnSpc>
                <a:spcPts val="7279"/>
              </a:lnSpc>
            </a:pPr>
            <a:r>
              <a:rPr lang="en-US" sz="5199" dirty="0">
                <a:solidFill>
                  <a:srgbClr val="000000"/>
                </a:solidFill>
                <a:latin typeface="Canva Sans Bold"/>
              </a:rPr>
              <a:t>Salaries </a:t>
            </a:r>
          </a:p>
        </p:txBody>
      </p:sp>
      <p:sp>
        <p:nvSpPr>
          <p:cNvPr id="6" name="TextBox 6"/>
          <p:cNvSpPr txBox="1"/>
          <p:nvPr/>
        </p:nvSpPr>
        <p:spPr>
          <a:xfrm>
            <a:off x="4267200" y="3962456"/>
            <a:ext cx="7518528" cy="688974"/>
          </a:xfrm>
          <a:prstGeom prst="rect">
            <a:avLst/>
          </a:prstGeom>
        </p:spPr>
        <p:txBody>
          <a:bodyPr wrap="square"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Care assistant £21.500</a:t>
            </a:r>
          </a:p>
        </p:txBody>
      </p:sp>
      <p:sp>
        <p:nvSpPr>
          <p:cNvPr id="7" name="TextBox 7"/>
          <p:cNvSpPr txBox="1"/>
          <p:nvPr/>
        </p:nvSpPr>
        <p:spPr>
          <a:xfrm>
            <a:off x="4782473" y="4756150"/>
            <a:ext cx="8232339"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Senior care assistant £25.000</a:t>
            </a:r>
          </a:p>
        </p:txBody>
      </p:sp>
      <p:sp>
        <p:nvSpPr>
          <p:cNvPr id="8" name="TextBox 8"/>
          <p:cNvSpPr txBox="1"/>
          <p:nvPr/>
        </p:nvSpPr>
        <p:spPr>
          <a:xfrm>
            <a:off x="4782473" y="5549844"/>
            <a:ext cx="10199132"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Community outreach worker £28.000</a:t>
            </a:r>
          </a:p>
        </p:txBody>
      </p:sp>
      <p:sp>
        <p:nvSpPr>
          <p:cNvPr id="9" name="TextBox 9"/>
          <p:cNvSpPr txBox="1"/>
          <p:nvPr/>
        </p:nvSpPr>
        <p:spPr>
          <a:xfrm>
            <a:off x="4782473" y="6305548"/>
            <a:ext cx="5671542"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Head chef £30.000</a:t>
            </a:r>
          </a:p>
        </p:txBody>
      </p:sp>
      <p:sp>
        <p:nvSpPr>
          <p:cNvPr id="10" name="TextBox 10"/>
          <p:cNvSpPr txBox="1"/>
          <p:nvPr/>
        </p:nvSpPr>
        <p:spPr>
          <a:xfrm>
            <a:off x="4782473" y="7080248"/>
            <a:ext cx="10198537"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 Care home deputy manager £ 35.000</a:t>
            </a:r>
          </a:p>
        </p:txBody>
      </p:sp>
      <p:sp>
        <p:nvSpPr>
          <p:cNvPr id="11" name="TextBox 11"/>
          <p:cNvSpPr txBox="1"/>
          <p:nvPr/>
        </p:nvSpPr>
        <p:spPr>
          <a:xfrm>
            <a:off x="4839743" y="7854948"/>
            <a:ext cx="811780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Care home manager £50.000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4222"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TextBox 5"/>
          <p:cNvSpPr txBox="1"/>
          <p:nvPr/>
        </p:nvSpPr>
        <p:spPr>
          <a:xfrm>
            <a:off x="6031395" y="2476437"/>
            <a:ext cx="5825609" cy="887095"/>
          </a:xfrm>
          <a:prstGeom prst="rect">
            <a:avLst/>
          </a:prstGeom>
        </p:spPr>
        <p:txBody>
          <a:bodyPr lIns="0" tIns="0" rIns="0" bIns="0" rtlCol="0" anchor="t">
            <a:spAutoFit/>
          </a:bodyPr>
          <a:lstStyle/>
          <a:p>
            <a:pPr algn="ctr">
              <a:lnSpc>
                <a:spcPts val="7279"/>
              </a:lnSpc>
            </a:pPr>
            <a:r>
              <a:rPr lang="en-US" sz="5199">
                <a:solidFill>
                  <a:srgbClr val="000000"/>
                </a:solidFill>
                <a:latin typeface="Canva Sans Bold"/>
              </a:rPr>
              <a:t>Earn as you learn  </a:t>
            </a:r>
          </a:p>
        </p:txBody>
      </p:sp>
      <p:sp>
        <p:nvSpPr>
          <p:cNvPr id="6" name="TextBox 6"/>
          <p:cNvSpPr txBox="1"/>
          <p:nvPr/>
        </p:nvSpPr>
        <p:spPr>
          <a:xfrm>
            <a:off x="3768387" y="4637165"/>
            <a:ext cx="10751225"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Link Students with social care providers</a:t>
            </a:r>
          </a:p>
        </p:txBody>
      </p:sp>
      <p:sp>
        <p:nvSpPr>
          <p:cNvPr id="7" name="TextBox 7"/>
          <p:cNvSpPr txBox="1"/>
          <p:nvPr/>
        </p:nvSpPr>
        <p:spPr>
          <a:xfrm>
            <a:off x="3768387" y="5240415"/>
            <a:ext cx="590550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Bank or casual work </a:t>
            </a:r>
          </a:p>
        </p:txBody>
      </p:sp>
      <p:sp>
        <p:nvSpPr>
          <p:cNvPr id="8" name="TextBox 8"/>
          <p:cNvSpPr txBox="1"/>
          <p:nvPr/>
        </p:nvSpPr>
        <p:spPr>
          <a:xfrm>
            <a:off x="3720405" y="5843664"/>
            <a:ext cx="8954691"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Flexible working around studies  </a:t>
            </a:r>
          </a:p>
        </p:txBody>
      </p:sp>
      <p:sp>
        <p:nvSpPr>
          <p:cNvPr id="9" name="TextBox 9"/>
          <p:cNvSpPr txBox="1"/>
          <p:nvPr/>
        </p:nvSpPr>
        <p:spPr>
          <a:xfrm>
            <a:off x="3768387" y="6446913"/>
            <a:ext cx="9585365"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Practical experience for reflection  </a:t>
            </a:r>
          </a:p>
        </p:txBody>
      </p:sp>
      <p:sp>
        <p:nvSpPr>
          <p:cNvPr id="10" name="TextBox 10"/>
          <p:cNvSpPr txBox="1"/>
          <p:nvPr/>
        </p:nvSpPr>
        <p:spPr>
          <a:xfrm>
            <a:off x="3763923" y="7050162"/>
            <a:ext cx="1123700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Experience of work places and employers </a:t>
            </a:r>
          </a:p>
        </p:txBody>
      </p:sp>
      <p:sp>
        <p:nvSpPr>
          <p:cNvPr id="11" name="TextBox 11"/>
          <p:cNvSpPr txBox="1"/>
          <p:nvPr/>
        </p:nvSpPr>
        <p:spPr>
          <a:xfrm>
            <a:off x="3768387" y="4031643"/>
            <a:ext cx="12973884"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Address the needs of each student by screening  </a:t>
            </a:r>
          </a:p>
        </p:txBody>
      </p:sp>
      <p:sp>
        <p:nvSpPr>
          <p:cNvPr id="12" name="TextBox 12"/>
          <p:cNvSpPr txBox="1"/>
          <p:nvPr/>
        </p:nvSpPr>
        <p:spPr>
          <a:xfrm>
            <a:off x="3759944" y="7653412"/>
            <a:ext cx="10759669"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Supports further and higher education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207605" y="296062"/>
            <a:ext cx="5453472" cy="1465276"/>
          </a:xfrm>
          <a:custGeom>
            <a:avLst/>
            <a:gdLst/>
            <a:ahLst/>
            <a:cxnLst/>
            <a:rect l="l" t="t" r="r" b="b"/>
            <a:pathLst>
              <a:path w="5453472" h="1465276">
                <a:moveTo>
                  <a:pt x="0" y="0"/>
                </a:moveTo>
                <a:lnTo>
                  <a:pt x="5453472" y="0"/>
                </a:lnTo>
                <a:lnTo>
                  <a:pt x="5453472" y="1465276"/>
                </a:lnTo>
                <a:lnTo>
                  <a:pt x="0" y="1465276"/>
                </a:lnTo>
                <a:lnTo>
                  <a:pt x="0" y="0"/>
                </a:lnTo>
                <a:close/>
              </a:path>
            </a:pathLst>
          </a:custGeom>
          <a:blipFill>
            <a:blip r:embed="rId2"/>
            <a:stretch>
              <a:fillRect/>
            </a:stretch>
          </a:blipFill>
        </p:spPr>
      </p:sp>
      <p:sp>
        <p:nvSpPr>
          <p:cNvPr id="3" name="Freeform 3"/>
          <p:cNvSpPr/>
          <p:nvPr/>
        </p:nvSpPr>
        <p:spPr>
          <a:xfrm>
            <a:off x="14462746" y="296062"/>
            <a:ext cx="3311772" cy="1008758"/>
          </a:xfrm>
          <a:custGeom>
            <a:avLst/>
            <a:gdLst/>
            <a:ahLst/>
            <a:cxnLst/>
            <a:rect l="l" t="t" r="r" b="b"/>
            <a:pathLst>
              <a:path w="3311772" h="1008758">
                <a:moveTo>
                  <a:pt x="0" y="0"/>
                </a:moveTo>
                <a:lnTo>
                  <a:pt x="3311773" y="0"/>
                </a:lnTo>
                <a:lnTo>
                  <a:pt x="3311773" y="1008758"/>
                </a:lnTo>
                <a:lnTo>
                  <a:pt x="0" y="1008758"/>
                </a:lnTo>
                <a:lnTo>
                  <a:pt x="0" y="0"/>
                </a:lnTo>
                <a:close/>
              </a:path>
            </a:pathLst>
          </a:custGeom>
          <a:blipFill>
            <a:blip r:embed="rId3"/>
            <a:stretch>
              <a:fillRect/>
            </a:stretch>
          </a:blipFill>
        </p:spPr>
      </p:sp>
      <p:sp>
        <p:nvSpPr>
          <p:cNvPr id="4" name="Freeform 4"/>
          <p:cNvSpPr/>
          <p:nvPr/>
        </p:nvSpPr>
        <p:spPr>
          <a:xfrm>
            <a:off x="0" y="9991620"/>
            <a:ext cx="18288000" cy="266488"/>
          </a:xfrm>
          <a:custGeom>
            <a:avLst/>
            <a:gdLst/>
            <a:ahLst/>
            <a:cxnLst/>
            <a:rect l="l" t="t" r="r" b="b"/>
            <a:pathLst>
              <a:path w="18288000" h="266488">
                <a:moveTo>
                  <a:pt x="0" y="0"/>
                </a:moveTo>
                <a:lnTo>
                  <a:pt x="18288000" y="0"/>
                </a:lnTo>
                <a:lnTo>
                  <a:pt x="18288000" y="266488"/>
                </a:lnTo>
                <a:lnTo>
                  <a:pt x="0" y="266488"/>
                </a:lnTo>
                <a:lnTo>
                  <a:pt x="0" y="0"/>
                </a:lnTo>
                <a:close/>
              </a:path>
            </a:pathLst>
          </a:custGeom>
          <a:blipFill>
            <a:blip r:embed="rId4" cstate="email">
              <a:extLst>
                <a:ext uri="{28A0092B-C50C-407E-A947-70E740481C1C}">
                  <a14:useLocalDpi xmlns:a14="http://schemas.microsoft.com/office/drawing/2010/main"/>
                </a:ext>
              </a:extLst>
            </a:blip>
            <a:stretch>
              <a:fillRect l="-4206" t="-52519" r="-4206"/>
            </a:stretch>
          </a:blipFill>
        </p:spPr>
      </p:sp>
      <p:sp>
        <p:nvSpPr>
          <p:cNvPr id="5" name="Freeform 5"/>
          <p:cNvSpPr/>
          <p:nvPr/>
        </p:nvSpPr>
        <p:spPr>
          <a:xfrm>
            <a:off x="3651353" y="1761679"/>
            <a:ext cx="11655980" cy="7773082"/>
          </a:xfrm>
          <a:custGeom>
            <a:avLst/>
            <a:gdLst/>
            <a:ahLst/>
            <a:cxnLst/>
            <a:rect l="l" t="t" r="r" b="b"/>
            <a:pathLst>
              <a:path w="11655980" h="7773082">
                <a:moveTo>
                  <a:pt x="0" y="0"/>
                </a:moveTo>
                <a:lnTo>
                  <a:pt x="11655980" y="0"/>
                </a:lnTo>
                <a:lnTo>
                  <a:pt x="11655980" y="7773082"/>
                </a:lnTo>
                <a:lnTo>
                  <a:pt x="0" y="7773082"/>
                </a:lnTo>
                <a:lnTo>
                  <a:pt x="0" y="0"/>
                </a:lnTo>
                <a:close/>
              </a:path>
            </a:pathLst>
          </a:custGeom>
          <a:blipFill>
            <a:blip r:embed="rId5" cstate="email">
              <a:extLst>
                <a:ext uri="{28A0092B-C50C-407E-A947-70E740481C1C}">
                  <a14:useLocalDpi xmlns:a14="http://schemas.microsoft.com/office/drawing/2010/main"/>
                </a:ext>
              </a:extLst>
            </a:blip>
            <a:stretch>
              <a:fillRect/>
            </a:stretch>
          </a:blipFill>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TextBox 5"/>
          <p:cNvSpPr txBox="1"/>
          <p:nvPr/>
        </p:nvSpPr>
        <p:spPr>
          <a:xfrm>
            <a:off x="4274087" y="2037375"/>
            <a:ext cx="8803196" cy="926932"/>
          </a:xfrm>
          <a:prstGeom prst="rect">
            <a:avLst/>
          </a:prstGeom>
        </p:spPr>
        <p:txBody>
          <a:bodyPr lIns="0" tIns="0" rIns="0" bIns="0" rtlCol="0" anchor="t">
            <a:spAutoFit/>
          </a:bodyPr>
          <a:lstStyle/>
          <a:p>
            <a:pPr algn="ctr">
              <a:lnSpc>
                <a:spcPts val="7584"/>
              </a:lnSpc>
              <a:spcBef>
                <a:spcPct val="0"/>
              </a:spcBef>
            </a:pPr>
            <a:r>
              <a:rPr lang="en-US" sz="5417">
                <a:solidFill>
                  <a:srgbClr val="000000"/>
                </a:solidFill>
                <a:latin typeface="Canva Sans Bold"/>
              </a:rPr>
              <a:t>Types of providers</a:t>
            </a:r>
          </a:p>
        </p:txBody>
      </p:sp>
      <p:sp>
        <p:nvSpPr>
          <p:cNvPr id="6" name="TextBox 6"/>
          <p:cNvSpPr txBox="1"/>
          <p:nvPr/>
        </p:nvSpPr>
        <p:spPr>
          <a:xfrm>
            <a:off x="5191040" y="3435225"/>
            <a:ext cx="6848560" cy="4202295"/>
          </a:xfrm>
          <a:prstGeom prst="rect">
            <a:avLst/>
          </a:prstGeom>
        </p:spPr>
        <p:txBody>
          <a:bodyPr wrap="square" lIns="0" tIns="0" rIns="0" bIns="0" rtlCol="0" anchor="t">
            <a:spAutoFit/>
          </a:bodyPr>
          <a:lstStyle/>
          <a:p>
            <a:pPr marL="1037465" lvl="1" indent="-518732" algn="just">
              <a:lnSpc>
                <a:spcPts val="6727"/>
              </a:lnSpc>
              <a:buFont typeface="Arial"/>
              <a:buChar char="•"/>
            </a:pPr>
            <a:r>
              <a:rPr lang="en-US" sz="4805" dirty="0">
                <a:solidFill>
                  <a:srgbClr val="000000"/>
                </a:solidFill>
                <a:latin typeface="Canva Sans Bold"/>
              </a:rPr>
              <a:t>Residential Homes</a:t>
            </a:r>
          </a:p>
          <a:p>
            <a:pPr marL="1037465" lvl="1" indent="-518732" algn="just">
              <a:lnSpc>
                <a:spcPts val="6727"/>
              </a:lnSpc>
              <a:buFont typeface="Arial"/>
              <a:buChar char="•"/>
            </a:pPr>
            <a:r>
              <a:rPr lang="en-US" sz="4805" dirty="0">
                <a:solidFill>
                  <a:srgbClr val="000000"/>
                </a:solidFill>
                <a:latin typeface="Canva Sans Bold"/>
              </a:rPr>
              <a:t>Nursing Homes</a:t>
            </a:r>
          </a:p>
          <a:p>
            <a:pPr marL="1037465" lvl="1" indent="-518732" algn="just">
              <a:lnSpc>
                <a:spcPts val="6727"/>
              </a:lnSpc>
              <a:buFont typeface="Arial"/>
              <a:buChar char="•"/>
            </a:pPr>
            <a:r>
              <a:rPr lang="en-US" sz="4805" dirty="0">
                <a:solidFill>
                  <a:srgbClr val="000000"/>
                </a:solidFill>
                <a:latin typeface="Canva Sans Bold"/>
              </a:rPr>
              <a:t>Supported living</a:t>
            </a:r>
          </a:p>
          <a:p>
            <a:pPr marL="1037465" lvl="1" indent="-518732" algn="just">
              <a:lnSpc>
                <a:spcPts val="6727"/>
              </a:lnSpc>
              <a:buFont typeface="Arial"/>
              <a:buChar char="•"/>
            </a:pPr>
            <a:r>
              <a:rPr lang="en-US" sz="4805" dirty="0">
                <a:solidFill>
                  <a:srgbClr val="000000"/>
                </a:solidFill>
                <a:latin typeface="Canva Sans Bold"/>
              </a:rPr>
              <a:t>Day </a:t>
            </a:r>
            <a:r>
              <a:rPr lang="en-US" sz="4805" dirty="0" err="1">
                <a:solidFill>
                  <a:srgbClr val="000000"/>
                </a:solidFill>
                <a:latin typeface="Canva Sans Bold"/>
              </a:rPr>
              <a:t>centres</a:t>
            </a:r>
            <a:endParaRPr lang="en-US" sz="4805" dirty="0">
              <a:solidFill>
                <a:srgbClr val="000000"/>
              </a:solidFill>
              <a:latin typeface="Canva Sans Bold"/>
            </a:endParaRPr>
          </a:p>
          <a:p>
            <a:pPr marL="1037465" lvl="1" indent="-518732" algn="just">
              <a:lnSpc>
                <a:spcPts val="6727"/>
              </a:lnSpc>
              <a:buFont typeface="Arial"/>
              <a:buChar char="•"/>
            </a:pPr>
            <a:r>
              <a:rPr lang="en-US" sz="4805" dirty="0">
                <a:solidFill>
                  <a:srgbClr val="000000"/>
                </a:solidFill>
                <a:latin typeface="Canva Sans Bold"/>
              </a:rPr>
              <a:t>Home/Domiciliary</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0"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96406"/>
            <a:ext cx="18288000" cy="190594"/>
          </a:xfrm>
          <a:custGeom>
            <a:avLst/>
            <a:gdLst/>
            <a:ahLst/>
            <a:cxnLst/>
            <a:rect l="l" t="t" r="r" b="b"/>
            <a:pathLst>
              <a:path w="18288000" h="190594">
                <a:moveTo>
                  <a:pt x="0" y="0"/>
                </a:moveTo>
                <a:lnTo>
                  <a:pt x="18288000" y="0"/>
                </a:lnTo>
                <a:lnTo>
                  <a:pt x="18288000" y="190594"/>
                </a:lnTo>
                <a:lnTo>
                  <a:pt x="0" y="190594"/>
                </a:lnTo>
                <a:lnTo>
                  <a:pt x="0" y="0"/>
                </a:lnTo>
                <a:close/>
              </a:path>
            </a:pathLst>
          </a:custGeom>
          <a:blipFill>
            <a:blip r:embed="rId4" cstate="email">
              <a:extLst>
                <a:ext uri="{28A0092B-C50C-407E-A947-70E740481C1C}">
                  <a14:useLocalDpi xmlns:a14="http://schemas.microsoft.com/office/drawing/2010/main"/>
                </a:ext>
              </a:extLst>
            </a:blip>
            <a:stretch>
              <a:fillRect t="-96703"/>
            </a:stretch>
          </a:blipFill>
        </p:spPr>
      </p:sp>
      <p:sp>
        <p:nvSpPr>
          <p:cNvPr id="5" name="TextBox 5"/>
          <p:cNvSpPr txBox="1"/>
          <p:nvPr/>
        </p:nvSpPr>
        <p:spPr>
          <a:xfrm>
            <a:off x="6088244" y="2027850"/>
            <a:ext cx="6111511" cy="985663"/>
          </a:xfrm>
          <a:prstGeom prst="rect">
            <a:avLst/>
          </a:prstGeom>
        </p:spPr>
        <p:txBody>
          <a:bodyPr lIns="0" tIns="0" rIns="0" bIns="0" rtlCol="0" anchor="t">
            <a:spAutoFit/>
          </a:bodyPr>
          <a:lstStyle/>
          <a:p>
            <a:pPr algn="ctr">
              <a:lnSpc>
                <a:spcPts val="8011"/>
              </a:lnSpc>
            </a:pPr>
            <a:r>
              <a:rPr lang="en-US" sz="5722">
                <a:solidFill>
                  <a:srgbClr val="000000"/>
                </a:solidFill>
                <a:latin typeface="Canva Sans Bold"/>
              </a:rPr>
              <a:t>Myth busting  </a:t>
            </a:r>
          </a:p>
        </p:txBody>
      </p:sp>
      <p:sp>
        <p:nvSpPr>
          <p:cNvPr id="6" name="TextBox 6"/>
          <p:cNvSpPr txBox="1"/>
          <p:nvPr/>
        </p:nvSpPr>
        <p:spPr>
          <a:xfrm>
            <a:off x="5182331" y="3527536"/>
            <a:ext cx="7017425"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Poor pay and conditions </a:t>
            </a:r>
          </a:p>
        </p:txBody>
      </p:sp>
      <p:sp>
        <p:nvSpPr>
          <p:cNvPr id="7" name="TextBox 7"/>
          <p:cNvSpPr txBox="1"/>
          <p:nvPr/>
        </p:nvSpPr>
        <p:spPr>
          <a:xfrm>
            <a:off x="7972911" y="6213383"/>
            <a:ext cx="9525" cy="887095"/>
          </a:xfrm>
          <a:prstGeom prst="rect">
            <a:avLst/>
          </a:prstGeom>
        </p:spPr>
        <p:txBody>
          <a:bodyPr lIns="0" tIns="0" rIns="0" bIns="0" rtlCol="0" anchor="t">
            <a:spAutoFit/>
          </a:bodyPr>
          <a:lstStyle/>
          <a:p>
            <a:pPr algn="ctr">
              <a:lnSpc>
                <a:spcPts val="7279"/>
              </a:lnSpc>
            </a:pPr>
            <a:endParaRPr/>
          </a:p>
        </p:txBody>
      </p:sp>
      <p:sp>
        <p:nvSpPr>
          <p:cNvPr id="8" name="TextBox 8"/>
          <p:cNvSpPr txBox="1"/>
          <p:nvPr/>
        </p:nvSpPr>
        <p:spPr>
          <a:xfrm>
            <a:off x="5118142" y="4273724"/>
            <a:ext cx="754633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It's all about personal care </a:t>
            </a:r>
          </a:p>
        </p:txBody>
      </p:sp>
      <p:sp>
        <p:nvSpPr>
          <p:cNvPr id="9" name="TextBox 9"/>
          <p:cNvSpPr txBox="1"/>
          <p:nvPr/>
        </p:nvSpPr>
        <p:spPr>
          <a:xfrm>
            <a:off x="5182331" y="5048158"/>
            <a:ext cx="490850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A job for women</a:t>
            </a:r>
          </a:p>
        </p:txBody>
      </p:sp>
      <p:sp>
        <p:nvSpPr>
          <p:cNvPr id="10" name="TextBox 10"/>
          <p:cNvSpPr txBox="1"/>
          <p:nvPr/>
        </p:nvSpPr>
        <p:spPr>
          <a:xfrm>
            <a:off x="5182331" y="5794283"/>
            <a:ext cx="5180261"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Unsociable hours</a:t>
            </a:r>
          </a:p>
        </p:txBody>
      </p:sp>
      <p:sp>
        <p:nvSpPr>
          <p:cNvPr id="11" name="TextBox 11"/>
          <p:cNvSpPr txBox="1"/>
          <p:nvPr/>
        </p:nvSpPr>
        <p:spPr>
          <a:xfrm>
            <a:off x="5182331" y="6540407"/>
            <a:ext cx="3253829"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No future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0" y="0"/>
            <a:ext cx="18288000" cy="102870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TextBox 5"/>
          <p:cNvSpPr txBox="1"/>
          <p:nvPr/>
        </p:nvSpPr>
        <p:spPr>
          <a:xfrm>
            <a:off x="838200" y="3327381"/>
            <a:ext cx="16094720" cy="927100"/>
          </a:xfrm>
          <a:prstGeom prst="rect">
            <a:avLst/>
          </a:prstGeom>
        </p:spPr>
        <p:txBody>
          <a:bodyPr wrap="square" lIns="0" tIns="0" rIns="0" bIns="0" rtlCol="0" anchor="t">
            <a:spAutoFit/>
          </a:bodyPr>
          <a:lstStyle/>
          <a:p>
            <a:pPr algn="ctr">
              <a:lnSpc>
                <a:spcPts val="7699"/>
              </a:lnSpc>
            </a:pPr>
            <a:r>
              <a:rPr lang="en-US" sz="5499" dirty="0">
                <a:solidFill>
                  <a:srgbClr val="000000"/>
                </a:solidFill>
                <a:latin typeface="Canva Sans Bold"/>
              </a:rPr>
              <a:t>What learning pathways can social care offer?</a:t>
            </a:r>
          </a:p>
        </p:txBody>
      </p:sp>
      <p:sp>
        <p:nvSpPr>
          <p:cNvPr id="6" name="TextBox 6"/>
          <p:cNvSpPr txBox="1"/>
          <p:nvPr/>
        </p:nvSpPr>
        <p:spPr>
          <a:xfrm>
            <a:off x="2692575" y="4563863"/>
            <a:ext cx="10033874"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Apprenticeships one to one support  </a:t>
            </a:r>
          </a:p>
        </p:txBody>
      </p:sp>
      <p:sp>
        <p:nvSpPr>
          <p:cNvPr id="7" name="TextBox 7"/>
          <p:cNvSpPr txBox="1"/>
          <p:nvPr/>
        </p:nvSpPr>
        <p:spPr>
          <a:xfrm>
            <a:off x="2692575" y="5167112"/>
            <a:ext cx="1221745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Earn while you are learning - no student debt  </a:t>
            </a:r>
          </a:p>
        </p:txBody>
      </p:sp>
      <p:sp>
        <p:nvSpPr>
          <p:cNvPr id="8" name="TextBox 8"/>
          <p:cNvSpPr txBox="1"/>
          <p:nvPr/>
        </p:nvSpPr>
        <p:spPr>
          <a:xfrm>
            <a:off x="2692575" y="5863320"/>
            <a:ext cx="10561082"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Career progression can be fast tracked </a:t>
            </a:r>
          </a:p>
        </p:txBody>
      </p:sp>
      <p:sp>
        <p:nvSpPr>
          <p:cNvPr id="9" name="TextBox 9"/>
          <p:cNvSpPr txBox="1"/>
          <p:nvPr/>
        </p:nvSpPr>
        <p:spPr>
          <a:xfrm>
            <a:off x="2692575" y="6466570"/>
            <a:ext cx="795659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Nurse training with the UEA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150060"/>
            <a:ext cx="18288000" cy="136940"/>
          </a:xfrm>
          <a:custGeom>
            <a:avLst/>
            <a:gdLst/>
            <a:ahLst/>
            <a:cxnLst/>
            <a:rect l="l" t="t" r="r" b="b"/>
            <a:pathLst>
              <a:path w="18288000" h="136940">
                <a:moveTo>
                  <a:pt x="0" y="0"/>
                </a:moveTo>
                <a:lnTo>
                  <a:pt x="18288000" y="0"/>
                </a:lnTo>
                <a:lnTo>
                  <a:pt x="18288000" y="136940"/>
                </a:lnTo>
                <a:lnTo>
                  <a:pt x="0" y="136940"/>
                </a:lnTo>
                <a:lnTo>
                  <a:pt x="0" y="0"/>
                </a:lnTo>
                <a:close/>
              </a:path>
            </a:pathLst>
          </a:custGeom>
          <a:blipFill>
            <a:blip r:embed="rId4" cstate="email">
              <a:extLst>
                <a:ext uri="{28A0092B-C50C-407E-A947-70E740481C1C}">
                  <a14:useLocalDpi xmlns:a14="http://schemas.microsoft.com/office/drawing/2010/main"/>
                </a:ext>
              </a:extLst>
            </a:blip>
            <a:stretch>
              <a:fillRect/>
            </a:stretch>
          </a:blipFill>
        </p:spPr>
      </p:sp>
      <p:sp>
        <p:nvSpPr>
          <p:cNvPr id="5" name="TextBox 5"/>
          <p:cNvSpPr txBox="1"/>
          <p:nvPr/>
        </p:nvSpPr>
        <p:spPr>
          <a:xfrm>
            <a:off x="1482115" y="4211174"/>
            <a:ext cx="12394049"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Level 1 apprenticeships GCSE Grade D-G (1-3)  </a:t>
            </a:r>
          </a:p>
        </p:txBody>
      </p:sp>
      <p:sp>
        <p:nvSpPr>
          <p:cNvPr id="6" name="TextBox 6"/>
          <p:cNvSpPr txBox="1"/>
          <p:nvPr/>
        </p:nvSpPr>
        <p:spPr>
          <a:xfrm>
            <a:off x="1482115" y="4756150"/>
            <a:ext cx="14423113"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a:solidFill>
                  <a:srgbClr val="000000"/>
                </a:solidFill>
                <a:latin typeface="Canva Sans Bold"/>
              </a:rPr>
              <a:t>Level 2 apprenticeship is equivalent to a GCSE grade 9 </a:t>
            </a:r>
          </a:p>
        </p:txBody>
      </p:sp>
      <p:sp>
        <p:nvSpPr>
          <p:cNvPr id="7" name="TextBox 7"/>
          <p:cNvSpPr txBox="1"/>
          <p:nvPr/>
        </p:nvSpPr>
        <p:spPr>
          <a:xfrm>
            <a:off x="1246607" y="5369852"/>
            <a:ext cx="15324907" cy="688974"/>
          </a:xfrm>
          <a:prstGeom prst="rect">
            <a:avLst/>
          </a:prstGeom>
        </p:spPr>
        <p:txBody>
          <a:bodyPr wrap="square"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Level 3 apprenticeships contain  level 2 functional skills   </a:t>
            </a:r>
          </a:p>
        </p:txBody>
      </p:sp>
      <p:sp>
        <p:nvSpPr>
          <p:cNvPr id="8" name="TextBox 8"/>
          <p:cNvSpPr txBox="1"/>
          <p:nvPr/>
        </p:nvSpPr>
        <p:spPr>
          <a:xfrm>
            <a:off x="849307" y="2864828"/>
            <a:ext cx="15732443" cy="887095"/>
          </a:xfrm>
          <a:prstGeom prst="rect">
            <a:avLst/>
          </a:prstGeom>
        </p:spPr>
        <p:txBody>
          <a:bodyPr lIns="0" tIns="0" rIns="0" bIns="0" rtlCol="0" anchor="t">
            <a:spAutoFit/>
          </a:bodyPr>
          <a:lstStyle/>
          <a:p>
            <a:pPr marL="0" lvl="0" indent="0" algn="ctr">
              <a:lnSpc>
                <a:spcPts val="7279"/>
              </a:lnSpc>
              <a:spcBef>
                <a:spcPct val="0"/>
              </a:spcBef>
            </a:pPr>
            <a:r>
              <a:rPr lang="en-US" sz="5199">
                <a:solidFill>
                  <a:srgbClr val="000000"/>
                </a:solidFill>
                <a:latin typeface="Canva Sans Bold"/>
              </a:rPr>
              <a:t>Apprenticeships have Maths &amp; English elements  </a:t>
            </a:r>
          </a:p>
        </p:txBody>
      </p:sp>
      <p:sp>
        <p:nvSpPr>
          <p:cNvPr id="9" name="TextBox 9"/>
          <p:cNvSpPr txBox="1"/>
          <p:nvPr/>
        </p:nvSpPr>
        <p:spPr>
          <a:xfrm>
            <a:off x="1482115" y="5962649"/>
            <a:ext cx="14602620"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Level 4 apprenticeships contain level 2 functional skills</a:t>
            </a:r>
          </a:p>
        </p:txBody>
      </p:sp>
      <p:sp>
        <p:nvSpPr>
          <p:cNvPr id="10" name="TextBox 10"/>
          <p:cNvSpPr txBox="1"/>
          <p:nvPr/>
        </p:nvSpPr>
        <p:spPr>
          <a:xfrm>
            <a:off x="1277314" y="6552905"/>
            <a:ext cx="15013424" cy="688974"/>
          </a:xfrm>
          <a:prstGeom prst="rect">
            <a:avLst/>
          </a:prstGeom>
        </p:spPr>
        <p:txBody>
          <a:bodyPr lIns="0" tIns="0" rIns="0" bIns="0" rtlCol="0" anchor="t">
            <a:spAutoFit/>
          </a:bodyPr>
          <a:lstStyle/>
          <a:p>
            <a:pPr marL="863606" lvl="1" indent="-431803" algn="ctr">
              <a:lnSpc>
                <a:spcPts val="5600"/>
              </a:lnSpc>
              <a:buFont typeface="Arial"/>
              <a:buChar char="•"/>
            </a:pPr>
            <a:r>
              <a:rPr lang="en-US" sz="4000" dirty="0">
                <a:solidFill>
                  <a:srgbClr val="000000"/>
                </a:solidFill>
                <a:latin typeface="Canva Sans Bold"/>
              </a:rPr>
              <a:t>Level 5 apprenticeships contain level 2 functional skills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Freeform 5"/>
          <p:cNvSpPr/>
          <p:nvPr/>
        </p:nvSpPr>
        <p:spPr>
          <a:xfrm>
            <a:off x="8843581" y="2142150"/>
            <a:ext cx="6584960" cy="6647674"/>
          </a:xfrm>
          <a:custGeom>
            <a:avLst/>
            <a:gdLst/>
            <a:ahLst/>
            <a:cxnLst/>
            <a:rect l="l" t="t" r="r" b="b"/>
            <a:pathLst>
              <a:path w="6584960" h="6647674">
                <a:moveTo>
                  <a:pt x="0" y="0"/>
                </a:moveTo>
                <a:lnTo>
                  <a:pt x="6584959" y="0"/>
                </a:lnTo>
                <a:lnTo>
                  <a:pt x="6584959" y="6647674"/>
                </a:lnTo>
                <a:lnTo>
                  <a:pt x="0" y="6647674"/>
                </a:lnTo>
                <a:lnTo>
                  <a:pt x="0" y="0"/>
                </a:lnTo>
                <a:close/>
              </a:path>
            </a:pathLst>
          </a:custGeom>
          <a:blipFill>
            <a:blip r:embed="rId5"/>
            <a:stretch>
              <a:fillRect/>
            </a:stretch>
          </a:blipFill>
        </p:spPr>
      </p:sp>
      <p:sp>
        <p:nvSpPr>
          <p:cNvPr id="6" name="Freeform 6"/>
          <p:cNvSpPr/>
          <p:nvPr/>
        </p:nvSpPr>
        <p:spPr>
          <a:xfrm>
            <a:off x="1854527" y="3680435"/>
            <a:ext cx="6989054" cy="6172008"/>
          </a:xfrm>
          <a:custGeom>
            <a:avLst/>
            <a:gdLst/>
            <a:ahLst/>
            <a:cxnLst/>
            <a:rect l="l" t="t" r="r" b="b"/>
            <a:pathLst>
              <a:path w="6989054" h="6172008">
                <a:moveTo>
                  <a:pt x="0" y="0"/>
                </a:moveTo>
                <a:lnTo>
                  <a:pt x="6989054" y="0"/>
                </a:lnTo>
                <a:lnTo>
                  <a:pt x="6989054" y="6172008"/>
                </a:lnTo>
                <a:lnTo>
                  <a:pt x="0" y="6172008"/>
                </a:lnTo>
                <a:lnTo>
                  <a:pt x="0" y="0"/>
                </a:lnTo>
                <a:close/>
              </a:path>
            </a:pathLst>
          </a:custGeom>
          <a:blipFill>
            <a:blip r:embed="rId6"/>
            <a:stretch>
              <a:fillRect/>
            </a:stretch>
          </a:blipFill>
        </p:spPr>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2"/>
          <a:srcRect/>
          <a:stretch>
            <a:fillRect/>
          </a:stretch>
        </p:blipFill>
        <p:spPr>
          <a:xfrm>
            <a:off x="0" y="0"/>
            <a:ext cx="18288000" cy="102870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81281" y="271171"/>
            <a:ext cx="6963420" cy="1870980"/>
          </a:xfrm>
          <a:custGeom>
            <a:avLst/>
            <a:gdLst/>
            <a:ahLst/>
            <a:cxnLst/>
            <a:rect l="l" t="t" r="r" b="b"/>
            <a:pathLst>
              <a:path w="6963420" h="1870980">
                <a:moveTo>
                  <a:pt x="0" y="0"/>
                </a:moveTo>
                <a:lnTo>
                  <a:pt x="6963420" y="0"/>
                </a:lnTo>
                <a:lnTo>
                  <a:pt x="6963420" y="1870979"/>
                </a:lnTo>
                <a:lnTo>
                  <a:pt x="0" y="1870979"/>
                </a:lnTo>
                <a:lnTo>
                  <a:pt x="0" y="0"/>
                </a:lnTo>
                <a:close/>
              </a:path>
            </a:pathLst>
          </a:custGeom>
          <a:blipFill>
            <a:blip r:embed="rId2"/>
            <a:stretch>
              <a:fillRect/>
            </a:stretch>
          </a:blipFill>
        </p:spPr>
      </p:sp>
      <p:sp>
        <p:nvSpPr>
          <p:cNvPr id="3" name="Freeform 3"/>
          <p:cNvSpPr/>
          <p:nvPr/>
        </p:nvSpPr>
        <p:spPr>
          <a:xfrm>
            <a:off x="14249342" y="702281"/>
            <a:ext cx="3311772" cy="1008758"/>
          </a:xfrm>
          <a:custGeom>
            <a:avLst/>
            <a:gdLst/>
            <a:ahLst/>
            <a:cxnLst/>
            <a:rect l="l" t="t" r="r" b="b"/>
            <a:pathLst>
              <a:path w="3311772" h="1008758">
                <a:moveTo>
                  <a:pt x="0" y="0"/>
                </a:moveTo>
                <a:lnTo>
                  <a:pt x="3311772" y="0"/>
                </a:lnTo>
                <a:lnTo>
                  <a:pt x="3311772" y="1008759"/>
                </a:lnTo>
                <a:lnTo>
                  <a:pt x="0" y="1008759"/>
                </a:lnTo>
                <a:lnTo>
                  <a:pt x="0" y="0"/>
                </a:lnTo>
                <a:close/>
              </a:path>
            </a:pathLst>
          </a:custGeom>
          <a:blipFill>
            <a:blip r:embed="rId3"/>
            <a:stretch>
              <a:fillRect/>
            </a:stretch>
          </a:blipFill>
        </p:spPr>
      </p:sp>
      <p:sp>
        <p:nvSpPr>
          <p:cNvPr id="4" name="Freeform 4"/>
          <p:cNvSpPr/>
          <p:nvPr/>
        </p:nvSpPr>
        <p:spPr>
          <a:xfrm>
            <a:off x="0" y="10052055"/>
            <a:ext cx="18288000" cy="234945"/>
          </a:xfrm>
          <a:custGeom>
            <a:avLst/>
            <a:gdLst/>
            <a:ahLst/>
            <a:cxnLst/>
            <a:rect l="l" t="t" r="r" b="b"/>
            <a:pathLst>
              <a:path w="18288000" h="234945">
                <a:moveTo>
                  <a:pt x="0" y="0"/>
                </a:moveTo>
                <a:lnTo>
                  <a:pt x="18288000" y="0"/>
                </a:lnTo>
                <a:lnTo>
                  <a:pt x="18288000" y="234945"/>
                </a:lnTo>
                <a:lnTo>
                  <a:pt x="0" y="234945"/>
                </a:lnTo>
                <a:lnTo>
                  <a:pt x="0" y="0"/>
                </a:lnTo>
                <a:close/>
              </a:path>
            </a:pathLst>
          </a:custGeom>
          <a:blipFill>
            <a:blip r:embed="rId4" cstate="email">
              <a:extLst>
                <a:ext uri="{28A0092B-C50C-407E-A947-70E740481C1C}">
                  <a14:useLocalDpi xmlns:a14="http://schemas.microsoft.com/office/drawing/2010/main"/>
                </a:ext>
              </a:extLst>
            </a:blip>
            <a:stretch>
              <a:fillRect t="-59571"/>
            </a:stretch>
          </a:blipFill>
        </p:spPr>
      </p:sp>
      <p:sp>
        <p:nvSpPr>
          <p:cNvPr id="5" name="TextBox 5"/>
          <p:cNvSpPr txBox="1"/>
          <p:nvPr/>
        </p:nvSpPr>
        <p:spPr>
          <a:xfrm>
            <a:off x="4983582" y="1802155"/>
            <a:ext cx="7853044" cy="1293533"/>
          </a:xfrm>
          <a:prstGeom prst="rect">
            <a:avLst/>
          </a:prstGeom>
        </p:spPr>
        <p:txBody>
          <a:bodyPr lIns="0" tIns="0" rIns="0" bIns="0" rtlCol="0" anchor="t">
            <a:spAutoFit/>
          </a:bodyPr>
          <a:lstStyle/>
          <a:p>
            <a:pPr algn="ctr">
              <a:lnSpc>
                <a:spcPts val="10623"/>
              </a:lnSpc>
            </a:pPr>
            <a:r>
              <a:rPr lang="en-US" sz="7588">
                <a:solidFill>
                  <a:srgbClr val="000000"/>
                </a:solidFill>
                <a:latin typeface="Canva Sans Bold"/>
              </a:rPr>
              <a:t>Values: The 6 C's</a:t>
            </a:r>
          </a:p>
        </p:txBody>
      </p:sp>
      <p:sp>
        <p:nvSpPr>
          <p:cNvPr id="6" name="TextBox 6"/>
          <p:cNvSpPr txBox="1"/>
          <p:nvPr/>
        </p:nvSpPr>
        <p:spPr>
          <a:xfrm>
            <a:off x="308447" y="3229968"/>
            <a:ext cx="17671106" cy="5477508"/>
          </a:xfrm>
          <a:prstGeom prst="rect">
            <a:avLst/>
          </a:prstGeom>
        </p:spPr>
        <p:txBody>
          <a:bodyPr lIns="0" tIns="0" rIns="0" bIns="0" rtlCol="0" anchor="t">
            <a:spAutoFit/>
          </a:bodyPr>
          <a:lstStyle/>
          <a:p>
            <a:pPr>
              <a:lnSpc>
                <a:spcPts val="3640"/>
              </a:lnSpc>
            </a:pPr>
            <a:r>
              <a:rPr lang="en-US" sz="2600">
                <a:solidFill>
                  <a:srgbClr val="01AF3F"/>
                </a:solidFill>
                <a:latin typeface="Canva Sans Bold"/>
              </a:rPr>
              <a:t>Care</a:t>
            </a:r>
            <a:r>
              <a:rPr lang="en-US" sz="2600">
                <a:solidFill>
                  <a:srgbClr val="000000"/>
                </a:solidFill>
                <a:latin typeface="Canva Sans"/>
              </a:rPr>
              <a:t> is our core business and that of our organisations and the care we deliver helps the individual person and improves the health of the whole community. </a:t>
            </a:r>
          </a:p>
          <a:p>
            <a:pPr>
              <a:lnSpc>
                <a:spcPts val="3640"/>
              </a:lnSpc>
            </a:pPr>
            <a:r>
              <a:rPr lang="en-US" sz="2600">
                <a:solidFill>
                  <a:srgbClr val="50B6E3"/>
                </a:solidFill>
                <a:latin typeface="Canva Sans Bold"/>
              </a:rPr>
              <a:t>Compassion</a:t>
            </a:r>
            <a:r>
              <a:rPr lang="en-US" sz="2600">
                <a:solidFill>
                  <a:srgbClr val="000000"/>
                </a:solidFill>
                <a:latin typeface="Canva Sans"/>
              </a:rPr>
              <a:t> is how care is given through relationships based on empathy, respect and dignity - it can also be described as intelligent kindness.</a:t>
            </a:r>
          </a:p>
          <a:p>
            <a:pPr>
              <a:lnSpc>
                <a:spcPts val="3640"/>
              </a:lnSpc>
            </a:pPr>
            <a:r>
              <a:rPr lang="en-US" sz="2600">
                <a:solidFill>
                  <a:srgbClr val="EB7A09"/>
                </a:solidFill>
                <a:latin typeface="Canva Sans Bold"/>
              </a:rPr>
              <a:t>Competence</a:t>
            </a:r>
            <a:r>
              <a:rPr lang="en-US" sz="2600">
                <a:solidFill>
                  <a:srgbClr val="000000"/>
                </a:solidFill>
                <a:latin typeface="Canva Sans"/>
              </a:rPr>
              <a:t> means all those in caring roles must have the ability to understand an individual’s health and social needs and the expertise, clinical and technical knowledge to deliver effective care and treatments. </a:t>
            </a:r>
          </a:p>
          <a:p>
            <a:pPr>
              <a:lnSpc>
                <a:spcPts val="3640"/>
              </a:lnSpc>
            </a:pPr>
            <a:r>
              <a:rPr lang="en-US" sz="2600">
                <a:solidFill>
                  <a:srgbClr val="D52B1E"/>
                </a:solidFill>
                <a:latin typeface="Canva Sans Bold"/>
              </a:rPr>
              <a:t>Communication</a:t>
            </a:r>
            <a:r>
              <a:rPr lang="en-US" sz="2600">
                <a:solidFill>
                  <a:srgbClr val="000000"/>
                </a:solidFill>
                <a:latin typeface="Canva Sans"/>
              </a:rPr>
              <a:t> is central to successful caring relationships and to effective team working. Listening is as important as what we say and do and essential for ‘no decision about me without me’.</a:t>
            </a:r>
          </a:p>
          <a:p>
            <a:pPr>
              <a:lnSpc>
                <a:spcPts val="3640"/>
              </a:lnSpc>
            </a:pPr>
            <a:r>
              <a:rPr lang="en-US" sz="2600">
                <a:solidFill>
                  <a:srgbClr val="249D8B"/>
                </a:solidFill>
                <a:latin typeface="Canva Sans Bold"/>
              </a:rPr>
              <a:t>Courage</a:t>
            </a:r>
            <a:r>
              <a:rPr lang="en-US" sz="2600">
                <a:solidFill>
                  <a:srgbClr val="000000"/>
                </a:solidFill>
                <a:latin typeface="Canva Sans"/>
              </a:rPr>
              <a:t> enables us to do the right thing for the people we care for, to speak up when we have concerns and to have the personal strength and vision to innovate and to embrace new ways of working. </a:t>
            </a:r>
          </a:p>
          <a:p>
            <a:pPr>
              <a:lnSpc>
                <a:spcPts val="3640"/>
              </a:lnSpc>
            </a:pPr>
            <a:r>
              <a:rPr lang="en-US" sz="2600">
                <a:solidFill>
                  <a:srgbClr val="3E8ACF"/>
                </a:solidFill>
                <a:latin typeface="Canva Sans Bold"/>
              </a:rPr>
              <a:t>Commitment</a:t>
            </a:r>
            <a:r>
              <a:rPr lang="en-US" sz="2600">
                <a:solidFill>
                  <a:srgbClr val="000000"/>
                </a:solidFill>
                <a:latin typeface="Canva Sans"/>
              </a:rPr>
              <a:t> to our residents / clients is a cornerstone of what we do. We need to build on our commitment to improve the care and experience of our residents / clients. </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403</Words>
  <Application>Microsoft Macintosh PowerPoint</Application>
  <PresentationFormat>Custom</PresentationFormat>
  <Paragraphs>47</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Add a subheading</dc:title>
  <dc:creator>Jasmine Palmer</dc:creator>
  <cp:lastModifiedBy>Mark Bruhin</cp:lastModifiedBy>
  <cp:revision>3</cp:revision>
  <dcterms:created xsi:type="dcterms:W3CDTF">2006-08-16T00:00:00Z</dcterms:created>
  <dcterms:modified xsi:type="dcterms:W3CDTF">2023-07-05T17:38:02Z</dcterms:modified>
  <dc:identifier>DAFnT5uYngs</dc:identifier>
</cp:coreProperties>
</file>