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699" r:id="rId5"/>
    <p:sldId id="258" r:id="rId6"/>
    <p:sldId id="702" r:id="rId7"/>
    <p:sldId id="703" r:id="rId8"/>
    <p:sldId id="728" r:id="rId9"/>
    <p:sldId id="708" r:id="rId10"/>
    <p:sldId id="729" r:id="rId11"/>
    <p:sldId id="709" r:id="rId12"/>
    <p:sldId id="710" r:id="rId13"/>
    <p:sldId id="713" r:id="rId14"/>
    <p:sldId id="714" r:id="rId15"/>
    <p:sldId id="716" r:id="rId16"/>
    <p:sldId id="717" r:id="rId17"/>
    <p:sldId id="719" r:id="rId18"/>
    <p:sldId id="720" r:id="rId19"/>
    <p:sldId id="722" r:id="rId20"/>
    <p:sldId id="724" r:id="rId21"/>
    <p:sldId id="725" r:id="rId22"/>
    <p:sldId id="73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BABA"/>
    <a:srgbClr val="3FACAF"/>
    <a:srgbClr val="34BAB0"/>
    <a:srgbClr val="4ECDC4"/>
    <a:srgbClr val="6BC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88BA54-7F66-4005-B8A7-A9893E18AA24}" v="1" dt="2022-08-31T18:03:01.8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n Ross" userId="74153bd1-ee26-45df-a814-6cf28f404d9d" providerId="ADAL" clId="{0E88BA54-7F66-4005-B8A7-A9893E18AA24}"/>
    <pc:docChg chg="custSel delSld modSld">
      <pc:chgData name="Erin Ross" userId="74153bd1-ee26-45df-a814-6cf28f404d9d" providerId="ADAL" clId="{0E88BA54-7F66-4005-B8A7-A9893E18AA24}" dt="2022-08-31T18:03:05.629" v="11" actId="1035"/>
      <pc:docMkLst>
        <pc:docMk/>
      </pc:docMkLst>
      <pc:sldChg chg="delSp modSp mod">
        <pc:chgData name="Erin Ross" userId="74153bd1-ee26-45df-a814-6cf28f404d9d" providerId="ADAL" clId="{0E88BA54-7F66-4005-B8A7-A9893E18AA24}" dt="2022-08-31T18:03:05.629" v="11" actId="1035"/>
        <pc:sldMkLst>
          <pc:docMk/>
          <pc:sldMk cId="4147824245" sldId="258"/>
        </pc:sldMkLst>
        <pc:spChg chg="mod">
          <ac:chgData name="Erin Ross" userId="74153bd1-ee26-45df-a814-6cf28f404d9d" providerId="ADAL" clId="{0E88BA54-7F66-4005-B8A7-A9893E18AA24}" dt="2022-08-31T18:03:01.873" v="8" actId="18245"/>
          <ac:spMkLst>
            <pc:docMk/>
            <pc:sldMk cId="4147824245" sldId="258"/>
            <ac:spMk id="7" creationId="{408E7172-F60A-2C4E-6244-FBEEA251E34D}"/>
          </ac:spMkLst>
        </pc:spChg>
        <pc:spChg chg="mod">
          <ac:chgData name="Erin Ross" userId="74153bd1-ee26-45df-a814-6cf28f404d9d" providerId="ADAL" clId="{0E88BA54-7F66-4005-B8A7-A9893E18AA24}" dt="2022-08-31T18:03:05.629" v="11" actId="1035"/>
          <ac:spMkLst>
            <pc:docMk/>
            <pc:sldMk cId="4147824245" sldId="258"/>
            <ac:spMk id="8" creationId="{B0FF5446-8A0E-06CB-3DA0-B928107020A3}"/>
          </ac:spMkLst>
        </pc:spChg>
        <pc:spChg chg="mod">
          <ac:chgData name="Erin Ross" userId="74153bd1-ee26-45df-a814-6cf28f404d9d" providerId="ADAL" clId="{0E88BA54-7F66-4005-B8A7-A9893E18AA24}" dt="2022-08-31T18:03:01.873" v="8" actId="18245"/>
          <ac:spMkLst>
            <pc:docMk/>
            <pc:sldMk cId="4147824245" sldId="258"/>
            <ac:spMk id="9" creationId="{6F6F60F9-2DAF-3DF7-41C8-FC23D92B0D57}"/>
          </ac:spMkLst>
        </pc:spChg>
        <pc:spChg chg="mod">
          <ac:chgData name="Erin Ross" userId="74153bd1-ee26-45df-a814-6cf28f404d9d" providerId="ADAL" clId="{0E88BA54-7F66-4005-B8A7-A9893E18AA24}" dt="2022-08-31T18:03:01.873" v="8" actId="18245"/>
          <ac:spMkLst>
            <pc:docMk/>
            <pc:sldMk cId="4147824245" sldId="258"/>
            <ac:spMk id="11" creationId="{71F248F6-A037-55FC-4864-EE577CD2A765}"/>
          </ac:spMkLst>
        </pc:spChg>
        <pc:spChg chg="mod">
          <ac:chgData name="Erin Ross" userId="74153bd1-ee26-45df-a814-6cf28f404d9d" providerId="ADAL" clId="{0E88BA54-7F66-4005-B8A7-A9893E18AA24}" dt="2022-08-31T18:03:01.873" v="8" actId="18245"/>
          <ac:spMkLst>
            <pc:docMk/>
            <pc:sldMk cId="4147824245" sldId="258"/>
            <ac:spMk id="12" creationId="{A6ACE509-A600-5804-E14F-71E1C2A458CA}"/>
          </ac:spMkLst>
        </pc:spChg>
        <pc:spChg chg="mod">
          <ac:chgData name="Erin Ross" userId="74153bd1-ee26-45df-a814-6cf28f404d9d" providerId="ADAL" clId="{0E88BA54-7F66-4005-B8A7-A9893E18AA24}" dt="2022-08-31T18:03:01.873" v="8" actId="18245"/>
          <ac:spMkLst>
            <pc:docMk/>
            <pc:sldMk cId="4147824245" sldId="258"/>
            <ac:spMk id="13" creationId="{E49A047F-EB22-3C65-AAD7-BE61573CEE4F}"/>
          </ac:spMkLst>
        </pc:spChg>
        <pc:spChg chg="mod">
          <ac:chgData name="Erin Ross" userId="74153bd1-ee26-45df-a814-6cf28f404d9d" providerId="ADAL" clId="{0E88BA54-7F66-4005-B8A7-A9893E18AA24}" dt="2022-08-31T18:03:01.873" v="8" actId="18245"/>
          <ac:spMkLst>
            <pc:docMk/>
            <pc:sldMk cId="4147824245" sldId="258"/>
            <ac:spMk id="14" creationId="{55E4E429-622F-66D8-9E28-C0B84EFCD533}"/>
          </ac:spMkLst>
        </pc:spChg>
        <pc:grpChg chg="mod">
          <ac:chgData name="Erin Ross" userId="74153bd1-ee26-45df-a814-6cf28f404d9d" providerId="ADAL" clId="{0E88BA54-7F66-4005-B8A7-A9893E18AA24}" dt="2022-08-31T18:03:01.873" v="8" actId="18245"/>
          <ac:grpSpMkLst>
            <pc:docMk/>
            <pc:sldMk cId="4147824245" sldId="258"/>
            <ac:grpSpMk id="3" creationId="{D588919C-D930-7AEF-7D63-5ADE23002A04}"/>
          </ac:grpSpMkLst>
        </pc:grpChg>
        <pc:graphicFrameChg chg="del mod">
          <ac:chgData name="Erin Ross" userId="74153bd1-ee26-45df-a814-6cf28f404d9d" providerId="ADAL" clId="{0E88BA54-7F66-4005-B8A7-A9893E18AA24}" dt="2022-08-31T18:03:01.873" v="8" actId="18245"/>
          <ac:graphicFrameMkLst>
            <pc:docMk/>
            <pc:sldMk cId="4147824245" sldId="258"/>
            <ac:graphicFrameMk id="10" creationId="{BB86BF72-C121-4783-ACDD-5F32A07924B0}"/>
          </ac:graphicFrameMkLst>
        </pc:graphicFrameChg>
      </pc:sldChg>
      <pc:sldChg chg="delSp mod">
        <pc:chgData name="Erin Ross" userId="74153bd1-ee26-45df-a814-6cf28f404d9d" providerId="ADAL" clId="{0E88BA54-7F66-4005-B8A7-A9893E18AA24}" dt="2022-08-20T19:25:27.302" v="0" actId="478"/>
        <pc:sldMkLst>
          <pc:docMk/>
          <pc:sldMk cId="2334163592" sldId="699"/>
        </pc:sldMkLst>
        <pc:picChg chg="del">
          <ac:chgData name="Erin Ross" userId="74153bd1-ee26-45df-a814-6cf28f404d9d" providerId="ADAL" clId="{0E88BA54-7F66-4005-B8A7-A9893E18AA24}" dt="2022-08-20T19:25:27.302" v="0" actId="478"/>
          <ac:picMkLst>
            <pc:docMk/>
            <pc:sldMk cId="2334163592" sldId="699"/>
            <ac:picMk id="8" creationId="{072E8E81-3982-4684-A9E0-D518DA3DF00F}"/>
          </ac:picMkLst>
        </pc:picChg>
      </pc:sldChg>
      <pc:sldChg chg="del">
        <pc:chgData name="Erin Ross" userId="74153bd1-ee26-45df-a814-6cf28f404d9d" providerId="ADAL" clId="{0E88BA54-7F66-4005-B8A7-A9893E18AA24}" dt="2022-08-20T19:25:32.412" v="1" actId="47"/>
        <pc:sldMkLst>
          <pc:docMk/>
          <pc:sldMk cId="2955443855" sldId="711"/>
        </pc:sldMkLst>
      </pc:sldChg>
      <pc:sldChg chg="del">
        <pc:chgData name="Erin Ross" userId="74153bd1-ee26-45df-a814-6cf28f404d9d" providerId="ADAL" clId="{0E88BA54-7F66-4005-B8A7-A9893E18AA24}" dt="2022-08-20T19:25:33.050" v="2" actId="47"/>
        <pc:sldMkLst>
          <pc:docMk/>
          <pc:sldMk cId="2982991562" sldId="712"/>
        </pc:sldMkLst>
      </pc:sldChg>
      <pc:sldChg chg="del">
        <pc:chgData name="Erin Ross" userId="74153bd1-ee26-45df-a814-6cf28f404d9d" providerId="ADAL" clId="{0E88BA54-7F66-4005-B8A7-A9893E18AA24}" dt="2022-08-20T19:25:35.102" v="3" actId="47"/>
        <pc:sldMkLst>
          <pc:docMk/>
          <pc:sldMk cId="3267553329" sldId="715"/>
        </pc:sldMkLst>
      </pc:sldChg>
      <pc:sldChg chg="del">
        <pc:chgData name="Erin Ross" userId="74153bd1-ee26-45df-a814-6cf28f404d9d" providerId="ADAL" clId="{0E88BA54-7F66-4005-B8A7-A9893E18AA24}" dt="2022-08-20T19:25:36.733" v="4" actId="47"/>
        <pc:sldMkLst>
          <pc:docMk/>
          <pc:sldMk cId="49915569" sldId="718"/>
        </pc:sldMkLst>
      </pc:sldChg>
      <pc:sldChg chg="del">
        <pc:chgData name="Erin Ross" userId="74153bd1-ee26-45df-a814-6cf28f404d9d" providerId="ADAL" clId="{0E88BA54-7F66-4005-B8A7-A9893E18AA24}" dt="2022-08-20T19:25:38.397" v="5" actId="47"/>
        <pc:sldMkLst>
          <pc:docMk/>
          <pc:sldMk cId="3078341321" sldId="721"/>
        </pc:sldMkLst>
      </pc:sldChg>
      <pc:sldChg chg="del">
        <pc:chgData name="Erin Ross" userId="74153bd1-ee26-45df-a814-6cf28f404d9d" providerId="ADAL" clId="{0E88BA54-7F66-4005-B8A7-A9893E18AA24}" dt="2022-08-20T19:25:39.827" v="6" actId="47"/>
        <pc:sldMkLst>
          <pc:docMk/>
          <pc:sldMk cId="1256060355" sldId="72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2EF25-D62B-4AE8-8D39-3063BF3074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CF182-1FCB-4621-987D-F9ECFEB74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9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These are the learner outcomes for this webinar.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612">
              <a:defRPr/>
            </a:pPr>
            <a:fld id="{624CF004-4002-44A4-81D8-F6A67571FC3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612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63380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84691-EA06-464F-868D-1F3F2A0CE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AE016D-7CAC-4DB6-B540-DB9D7966A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50377-E28B-46D0-AA0C-BEE767264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5B1E-1ECE-4F35-BF13-D9330B36A4F9}" type="datetime1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7EE84-BC88-4C5C-B5CA-2751BAAA0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5DCC0-9CDE-4CA4-AD1C-B36198E7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165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44D3D-C571-4E6F-AC0B-58E5646CD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F96897-220E-4668-8BF8-715E4557C4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2EECF-FBE7-428B-A73E-8040EC51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791D9-30F1-4FCF-800A-1C65B41DA049}" type="datetime1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24403-90F5-4489-BCAC-94C791654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3796C-8050-4512-B301-397DFA1C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4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55FA75-7E92-48DC-BA01-CBC6D1BF7A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CB1E9-6450-4203-B0D4-A311CF96D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521D0-13B5-49EC-BA02-0E0D70361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FFA-929A-4BC9-AD28-8E08A3A08A22}" type="datetime1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C4866-CAF2-4110-B7B5-0178787F5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0E6AF-2294-419B-BBF7-DF424A5C8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95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EFA250-1106-A946-B748-5D350E05474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8" name="Google Shape;23;p4">
            <a:extLst>
              <a:ext uri="{FF2B5EF4-FFF2-40B4-BE49-F238E27FC236}">
                <a16:creationId xmlns:a16="http://schemas.microsoft.com/office/drawing/2014/main" id="{DDE7C601-409D-5743-AC1C-FE98DD3C3D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070515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58C42"/>
              </a:buClr>
              <a:buSzPts val="3000"/>
              <a:buNone/>
              <a:defRPr sz="4267">
                <a:solidFill>
                  <a:srgbClr val="F58C4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58C42"/>
              </a:buClr>
              <a:buSzPts val="3000"/>
              <a:buNone/>
              <a:defRPr>
                <a:solidFill>
                  <a:srgbClr val="F58C4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58C42"/>
              </a:buClr>
              <a:buSzPts val="3000"/>
              <a:buNone/>
              <a:defRPr>
                <a:solidFill>
                  <a:srgbClr val="F58C4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58C42"/>
              </a:buClr>
              <a:buSzPts val="3000"/>
              <a:buNone/>
              <a:defRPr>
                <a:solidFill>
                  <a:srgbClr val="F58C4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58C42"/>
              </a:buClr>
              <a:buSzPts val="3000"/>
              <a:buNone/>
              <a:defRPr>
                <a:solidFill>
                  <a:srgbClr val="F58C4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58C42"/>
              </a:buClr>
              <a:buSzPts val="3000"/>
              <a:buNone/>
              <a:defRPr>
                <a:solidFill>
                  <a:srgbClr val="F58C4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58C42"/>
              </a:buClr>
              <a:buSzPts val="3000"/>
              <a:buNone/>
              <a:defRPr>
                <a:solidFill>
                  <a:srgbClr val="F58C4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58C42"/>
              </a:buClr>
              <a:buSzPts val="3000"/>
              <a:buNone/>
              <a:defRPr>
                <a:solidFill>
                  <a:srgbClr val="F58C4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58C42"/>
              </a:buClr>
              <a:buSzPts val="3000"/>
              <a:buNone/>
              <a:defRPr>
                <a:solidFill>
                  <a:srgbClr val="F58C42"/>
                </a:solidFill>
              </a:defRPr>
            </a:lvl9pPr>
          </a:lstStyle>
          <a:p>
            <a:endParaRPr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BA7FC969-1850-9B42-A1D7-AE2ADADADA5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601" y="1536634"/>
            <a:ext cx="11070515" cy="489391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8DE8E49-D2A4-A245-8F0A-19FEBB73644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15601" y="2294965"/>
            <a:ext cx="5333200" cy="3796868"/>
          </a:xfrm>
        </p:spPr>
        <p:txBody>
          <a:bodyPr/>
          <a:lstStyle>
            <a:lvl1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1pPr>
            <a:lvl2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2pPr>
            <a:lvl3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3pPr>
            <a:lvl4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4pPr>
            <a:lvl5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A660192E-E7F4-B34E-9634-682C6722F6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52915" y="2294965"/>
            <a:ext cx="5333200" cy="3796868"/>
          </a:xfrm>
        </p:spPr>
        <p:txBody>
          <a:bodyPr/>
          <a:lstStyle>
            <a:lvl1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1pPr>
            <a:lvl2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2pPr>
            <a:lvl3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3pPr>
            <a:lvl4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4pPr>
            <a:lvl5pPr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SzPct val="75000"/>
              <a:defRPr sz="2133">
                <a:solidFill>
                  <a:schemeClr val="tx1">
                    <a:lumMod val="50000"/>
                  </a:schemeClr>
                </a:solidFill>
                <a:latin typeface="Lora" pitchFamily="2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382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56493-D3DA-44C3-A624-93F2A3333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88B2C-1776-4571-96FA-8D51A35E1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E2DCB-3345-4295-9656-BED592A2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F678-82AD-4447-89B6-394BBED7AD9F}" type="datetime1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57F2F-97D6-491B-82AE-95F85E547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6305A-3185-4324-A499-90B6EC552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1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9D22D-B185-4244-9139-E9767F8EC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84FA85-FE22-4E1B-9EF6-56BCD69EB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33955-D56D-4D94-931F-CA156CFBB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D00-9594-4A33-8EFF-970E41C426CE}" type="datetime1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65D83-372C-488C-9B66-CD523FACD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E8BDB-C23A-492B-8D57-A5EC8FF13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9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591AC-6097-40E0-AD62-138A473FB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9506"/>
            <a:ext cx="10515600" cy="91440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1D074-97D3-4DA1-9DA5-0AD51F4634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B2CE42-BA15-4449-9261-B9E43D5BF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AF2AB-FABC-4E5C-A35B-0E36CD20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340B-A72A-42D1-BF17-B4D700A57177}" type="datetime1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235A12-92B3-4C9B-9AEC-8CE9E9FA7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64D02B-94EE-4224-A312-DFD565596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69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FA815-68A0-403F-B8E2-1AB7B9D9D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6770"/>
            <a:ext cx="10515600" cy="8239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37419-596F-4BF3-9AB0-BABAC39DF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9727D1-8E62-4670-9785-3054ED508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2B3A90-A0BF-4272-8D1C-644CC11A5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E4E4BA-6B45-48AA-BC5B-660DC4F31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277988-979C-431D-B42E-CE8EF6054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95FB0-984E-4ECF-961A-3952C04C34FA}" type="datetime1">
              <a:rPr lang="en-US" smtClean="0"/>
              <a:t>8/31/2022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DC1FD-AE3D-4570-85A9-1ADBB726D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106C8E-08D5-406D-8356-1CBCD2AF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4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21692-BEE5-442A-BC73-251E3ACFA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4D5A16-084E-4A1A-BCB5-8ECF33B7A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BEBD-1BC6-4AC7-B129-8C8076F05843}" type="datetime1">
              <a:rPr lang="en-US" smtClean="0"/>
              <a:t>8/31/2022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B4CC8-0318-4B82-BB23-F0677D8DD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F8CFC2-47FF-4878-B56B-D6037D97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8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7045B0-04AE-4B9D-AF71-BEBE62E99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8DDF-F443-4D87-9253-4DE2A7113211}" type="datetime1">
              <a:rPr lang="en-US" smtClean="0"/>
              <a:t>8/31/2022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49E7F-175C-4421-A590-DB216178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BAB33-68A2-42AD-B09F-90435BCB1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5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394FA-1A23-4A8B-BF91-1B3AA8359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07C2B-E3F0-4D1D-8231-82AE75883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6B3DB-F420-40BD-9452-8E53775DA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A6FC0F-7620-41E4-A962-4DE6642CE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9A37-0287-468A-B271-EBE85495B583}" type="datetime1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07EC-98F6-4B8D-8028-6B20F660B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E24857-623A-4D86-83CB-F779E37F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99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35269-09D0-4EFF-8217-FA24B978B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45359C-6A49-49D8-B232-5D24C25D2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A10E5A-7DF2-4CA6-9244-D6CC7B9E5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356F3-6B35-4BFF-AFE5-2D3616D62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B5A44-9FAD-4C96-BD8B-BB95360147F6}" type="datetime1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3A268-A37F-4EA8-9578-AFBA320ED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EDB53-768B-4C50-BAE8-0B28EC792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77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642A4C6-7A25-4804-9610-392C17754F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r="19451" b="83135"/>
          <a:stretch/>
        </p:blipFill>
        <p:spPr>
          <a:xfrm>
            <a:off x="0" y="0"/>
            <a:ext cx="12192000" cy="68103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6E6EF4-52AC-4255-8570-EF6D01001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681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ED230-BB56-4FC8-99E1-30A7D8AA0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1346"/>
            <a:ext cx="10515600" cy="4675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601A1-799A-499B-BDCF-4808FE04E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52F1C-3C0A-46A2-8C68-911E469B331B}" type="datetime1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AE88D-4E7B-49BD-896D-98A2E05053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2022, Erin Ross, All Rights Reserved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D746E-BA2F-47CF-9689-4CF145AC47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DA120-2ED1-4EBB-AD8C-1C276AA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2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63172-A1A0-4AED-A283-7527168CA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4768" y="1122363"/>
            <a:ext cx="6213231" cy="2387600"/>
          </a:xfrm>
        </p:spPr>
        <p:txBody>
          <a:bodyPr>
            <a:normAutofit/>
          </a:bodyPr>
          <a:lstStyle/>
          <a:p>
            <a:r>
              <a:rPr lang="en-US" sz="6000" dirty="0"/>
              <a:t>The BROSS Approach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E966AA-B6F7-4F6C-82C2-0DDA1AEFE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54768" y="3973296"/>
            <a:ext cx="6213231" cy="639907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Erin Sundseth Ross, Ph.D., CCC-SLP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3ABA5C6-2A55-4834-96E5-49D02DC71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816" y="5227989"/>
            <a:ext cx="3086799" cy="1220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ABCDF-FEF8-4C3B-A748-BB973DB35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4DBE5-F3D8-4418-86FB-4F830C941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63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59674"/>
            <a:ext cx="7772400" cy="738730"/>
          </a:xfrm>
        </p:spPr>
        <p:txBody>
          <a:bodyPr/>
          <a:lstStyle/>
          <a:p>
            <a:pPr eaLnBrk="1" hangingPunct="1"/>
            <a:r>
              <a:rPr lang="en-US" dirty="0"/>
              <a:t>Alternating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583439"/>
            <a:ext cx="9773653" cy="495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Oxygen is stabilizing as the infant begins to breathe regularly</a:t>
            </a:r>
          </a:p>
          <a:p>
            <a:pPr lvl="1" eaLnBrk="1" hangingPunct="1"/>
            <a:r>
              <a:rPr lang="en-US" sz="3200" dirty="0"/>
              <a:t>Alternating between sucking/breathing</a:t>
            </a:r>
          </a:p>
          <a:p>
            <a:pPr lvl="2" eaLnBrk="1" hangingPunct="1"/>
            <a:r>
              <a:rPr lang="en-US" sz="3200" dirty="0"/>
              <a:t>Sucking burst of typically 2-5 sucks</a:t>
            </a:r>
          </a:p>
          <a:p>
            <a:pPr lvl="2" eaLnBrk="1" hangingPunct="1"/>
            <a:r>
              <a:rPr lang="en-US" sz="3200" dirty="0"/>
              <a:t>Period of breathing follows</a:t>
            </a:r>
          </a:p>
          <a:p>
            <a:r>
              <a:rPr lang="en-US" dirty="0"/>
              <a:t>Now the infant is the one setting the pattern</a:t>
            </a:r>
          </a:p>
          <a:p>
            <a:pPr lvl="1"/>
            <a:r>
              <a:rPr lang="en-US" dirty="0"/>
              <a:t>The feeder no longer needs to help pace the feeding</a:t>
            </a:r>
          </a:p>
          <a:p>
            <a:pPr eaLnBrk="1" hangingPunct="1"/>
            <a:r>
              <a:rPr lang="en-US" dirty="0"/>
              <a:t>Limited state availability to complete feeding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Erin Ross, All Rights Reserved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25AD5B-031E-4609-B58D-B4DB264A1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4FDF-679E-4315-A8E3-408512DCFD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45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44826-6CF2-4D37-9FE0-7D5EC1371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Alternating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EC93EB-C712-4441-BEF7-9B53C80E3A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42" y="2799028"/>
            <a:ext cx="11548872" cy="242526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EEC832-AAC1-494A-9DDF-B34DCBDE6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2022, Erin Ross, All Rights Reserved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BBA04C-2747-4E9B-A188-A7117F6B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9424FDF-679E-4315-A8E3-408512DCFD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9971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2895" y="659674"/>
            <a:ext cx="7772400" cy="731520"/>
          </a:xfrm>
        </p:spPr>
        <p:txBody>
          <a:bodyPr/>
          <a:lstStyle/>
          <a:p>
            <a:pPr eaLnBrk="1" hangingPunct="1"/>
            <a:r>
              <a:rPr lang="en-US" dirty="0"/>
              <a:t>Intermittent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102895" y="1600200"/>
            <a:ext cx="9883035" cy="4648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/>
            <a:r>
              <a:rPr lang="en-US" dirty="0"/>
              <a:t>Beginning integration of breathing during sucking bursts</a:t>
            </a:r>
          </a:p>
          <a:p>
            <a:pPr lvl="1" eaLnBrk="1" hangingPunct="1"/>
            <a:r>
              <a:rPr lang="en-US" sz="3200" dirty="0"/>
              <a:t>Brief catch breath, once every 2-3 sucks</a:t>
            </a:r>
          </a:p>
          <a:p>
            <a:pPr lvl="1"/>
            <a:r>
              <a:rPr lang="en-US" sz="3200" dirty="0"/>
              <a:t>Longer sucking bursts appear as breathing is occurring more often</a:t>
            </a:r>
          </a:p>
          <a:p>
            <a:pPr lvl="1" eaLnBrk="1" hangingPunct="1"/>
            <a:r>
              <a:rPr lang="en-US" sz="3200" dirty="0"/>
              <a:t>Longer, more efficient suck (suction/expression)</a:t>
            </a:r>
          </a:p>
          <a:p>
            <a:pPr lvl="1"/>
            <a:r>
              <a:rPr lang="en-US" sz="3200" dirty="0"/>
              <a:t>Greater volume transferred </a:t>
            </a:r>
          </a:p>
          <a:p>
            <a:pPr eaLnBrk="1" hangingPunct="1"/>
            <a:r>
              <a:rPr lang="en-US" dirty="0"/>
              <a:t>Alert state, some ability to remain alert for entire feeding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Erin Ross, All Rights Reserved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DB69F-F3F2-49C9-A32F-B109D567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4FDF-679E-4315-A8E3-408512DCFD0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6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F06D646-F962-4D30-B6A9-99E65BEC6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Intermittent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09A357-86FC-4639-B047-288D4E700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265" y="2726906"/>
            <a:ext cx="11548872" cy="23675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5C5156-8540-4466-A9B8-F29FF5799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2022, Erin Ross, All Rights Reserved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D6C3A6-E5F3-4A4F-AE1C-EEBF3FFF2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9424FDF-679E-4315-A8E3-408512DCFD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9977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54769" y="613954"/>
            <a:ext cx="7772400" cy="731520"/>
          </a:xfrm>
        </p:spPr>
        <p:txBody>
          <a:bodyPr/>
          <a:lstStyle/>
          <a:p>
            <a:pPr eaLnBrk="1" hangingPunct="1"/>
            <a:r>
              <a:rPr lang="en-US" dirty="0"/>
              <a:t>Coordinated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54769" y="1495697"/>
            <a:ext cx="10214810" cy="42233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Mature suck pattern regularly coordinated with breathing</a:t>
            </a:r>
          </a:p>
          <a:p>
            <a:pPr lvl="1" eaLnBrk="1" hangingPunct="1"/>
            <a:r>
              <a:rPr lang="en-US" sz="3200" dirty="0"/>
              <a:t>Sucking bursts of 20-30 sucks as breathing is regular</a:t>
            </a:r>
          </a:p>
          <a:p>
            <a:pPr lvl="1" eaLnBrk="1" hangingPunct="1"/>
            <a:r>
              <a:rPr lang="en-US" sz="3200" dirty="0"/>
              <a:t>Breathing integrated into the burst</a:t>
            </a:r>
          </a:p>
          <a:p>
            <a:pPr lvl="2"/>
            <a:r>
              <a:rPr lang="en-US" sz="2800" dirty="0"/>
              <a:t>1 suck/1 swallow/1 breath</a:t>
            </a:r>
          </a:p>
          <a:p>
            <a:pPr lvl="2"/>
            <a:r>
              <a:rPr lang="en-US" sz="2800" dirty="0"/>
              <a:t>2 sucks/1 swallow/1 breath </a:t>
            </a:r>
          </a:p>
          <a:p>
            <a:pPr lvl="2"/>
            <a:r>
              <a:rPr lang="en-US" sz="2800" dirty="0"/>
              <a:t>Modulated suction and expression</a:t>
            </a:r>
          </a:p>
          <a:p>
            <a:pPr eaLnBrk="1" hangingPunct="1"/>
            <a:r>
              <a:rPr lang="en-US" dirty="0"/>
              <a:t>Increasingly demanding to eat</a:t>
            </a:r>
          </a:p>
          <a:p>
            <a:pPr eaLnBrk="1" hangingPunct="1"/>
            <a:r>
              <a:rPr lang="en-US" dirty="0"/>
              <a:t>Alert for most of the feeding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Erin Ross, All Rights Reserved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0A55C1-5DFD-4849-B0C3-EB0984AD8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4FDF-679E-4315-A8E3-408512DCFD06}" type="slidenum">
              <a:rPr lang="en-US" smtClean="0"/>
              <a:t>14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34069C0-4232-4E81-8B40-1FCF7AF68299}"/>
              </a:ext>
            </a:extLst>
          </p:cNvPr>
          <p:cNvSpPr/>
          <p:nvPr/>
        </p:nvSpPr>
        <p:spPr>
          <a:xfrm>
            <a:off x="1059344" y="5715203"/>
            <a:ext cx="3062921" cy="498764"/>
          </a:xfrm>
          <a:prstGeom prst="roundRect">
            <a:avLst/>
          </a:prstGeom>
          <a:gradFill flip="none" rotWithShape="1">
            <a:gsLst>
              <a:gs pos="0">
                <a:srgbClr val="46BABA">
                  <a:tint val="66000"/>
                  <a:satMod val="160000"/>
                </a:srgbClr>
              </a:gs>
              <a:gs pos="50000">
                <a:srgbClr val="46BABA">
                  <a:tint val="44500"/>
                  <a:satMod val="160000"/>
                </a:srgbClr>
              </a:gs>
              <a:gs pos="100000">
                <a:srgbClr val="46BABA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rgbClr val="46BABA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65EB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Learner Outcome #3</a:t>
            </a:r>
          </a:p>
        </p:txBody>
      </p:sp>
    </p:spTree>
    <p:extLst>
      <p:ext uri="{BB962C8B-B14F-4D97-AF65-F5344CB8AC3E}">
        <p14:creationId xmlns:p14="http://schemas.microsoft.com/office/powerpoint/2010/main" val="1437522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F06D646-F962-4D30-B6A9-99E65BEC6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Coordinated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779124-82F9-466B-B713-7AAA387E0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265" y="2671908"/>
            <a:ext cx="11548872" cy="242526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5C5156-8540-4466-A9B8-F29FF5799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2022, Erin Ross, All Rights Reserved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D6C3A6-E5F3-4A4F-AE1C-EEBF3FFF2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9424FDF-679E-4315-A8E3-408512DCFD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7566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047" y="410368"/>
            <a:ext cx="9181579" cy="1325563"/>
          </a:xfrm>
        </p:spPr>
        <p:txBody>
          <a:bodyPr/>
          <a:lstStyle/>
          <a:p>
            <a:pPr eaLnBrk="1" hangingPunct="1"/>
            <a:r>
              <a:rPr lang="en-US" dirty="0"/>
              <a:t>Integrated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104047" y="1536867"/>
            <a:ext cx="10515600" cy="4351338"/>
          </a:xfrm>
        </p:spPr>
        <p:txBody>
          <a:bodyPr/>
          <a:lstStyle/>
          <a:p>
            <a:pPr eaLnBrk="1" hangingPunct="1"/>
            <a:r>
              <a:rPr lang="en-US" dirty="0"/>
              <a:t>Eating is so easy that the infant can now integrate an additional challenge…</a:t>
            </a:r>
          </a:p>
          <a:p>
            <a:pPr eaLnBrk="1" hangingPunct="1"/>
            <a:r>
              <a:rPr lang="en-US" dirty="0"/>
              <a:t>Integration of social interaction during feeding</a:t>
            </a:r>
          </a:p>
          <a:p>
            <a:pPr eaLnBrk="1" hangingPunct="1"/>
            <a:r>
              <a:rPr lang="en-US" dirty="0"/>
              <a:t>Full coordination of sucking/swallowing and breathing, without effort</a:t>
            </a:r>
          </a:p>
          <a:p>
            <a:pPr eaLnBrk="1" hangingPunct="1"/>
            <a:r>
              <a:rPr lang="en-US" dirty="0"/>
              <a:t>Usually demanding prior to feedings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Erin Ross, All Rights Reserved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CE91C2-4DFD-4ED3-A221-2A0B12ACC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4FDF-679E-4315-A8E3-408512DCFD06}" type="slidenum">
              <a:rPr lang="en-US" smtClean="0"/>
              <a:t>16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6D11686-45B5-4927-A2E5-E2379CA56178}"/>
              </a:ext>
            </a:extLst>
          </p:cNvPr>
          <p:cNvSpPr/>
          <p:nvPr/>
        </p:nvSpPr>
        <p:spPr>
          <a:xfrm>
            <a:off x="1100005" y="5635731"/>
            <a:ext cx="3062921" cy="498764"/>
          </a:xfrm>
          <a:prstGeom prst="roundRect">
            <a:avLst/>
          </a:prstGeom>
          <a:gradFill flip="none" rotWithShape="1">
            <a:gsLst>
              <a:gs pos="0">
                <a:srgbClr val="46BABA">
                  <a:tint val="66000"/>
                  <a:satMod val="160000"/>
                </a:srgbClr>
              </a:gs>
              <a:gs pos="50000">
                <a:srgbClr val="46BABA">
                  <a:tint val="44500"/>
                  <a:satMod val="160000"/>
                </a:srgbClr>
              </a:gs>
              <a:gs pos="100000">
                <a:srgbClr val="46BABA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rgbClr val="46BABA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65EB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Learner Outcome #3</a:t>
            </a:r>
          </a:p>
        </p:txBody>
      </p:sp>
    </p:spTree>
    <p:extLst>
      <p:ext uri="{BB962C8B-B14F-4D97-AF65-F5344CB8AC3E}">
        <p14:creationId xmlns:p14="http://schemas.microsoft.com/office/powerpoint/2010/main" val="1682479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Support for integrated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0805"/>
            <a:ext cx="10712115" cy="47655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Videotapes of 10 mother-infant dyads, across the time periods of discharge, 1- and 4-months corrected age </a:t>
            </a:r>
            <a:r>
              <a:rPr lang="en-US" baseline="30000" dirty="0"/>
              <a:t>1</a:t>
            </a:r>
            <a:endParaRPr lang="en-US" baseline="30000" dirty="0">
              <a:cs typeface="Calibri"/>
            </a:endParaRPr>
          </a:p>
          <a:p>
            <a:r>
              <a:rPr lang="en-US" dirty="0"/>
              <a:t>Mothers on average talked to their infants only 10% of the feeding time across all 3 time periods</a:t>
            </a:r>
          </a:p>
          <a:p>
            <a:r>
              <a:rPr lang="en-US" dirty="0"/>
              <a:t>Infants generally had eyes closed for entire first feeding (discharge) but fed with eyes open for 59% of the feeding at 4 months corrected age</a:t>
            </a:r>
          </a:p>
          <a:p>
            <a:r>
              <a:rPr lang="en-US" dirty="0"/>
              <a:t>Across 1-4-month time period, mothers rarely talked to their infant </a:t>
            </a:r>
            <a:r>
              <a:rPr lang="en-US" baseline="30000" dirty="0"/>
              <a:t>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Erin Ross, All Rights Reserved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29401" y="5927565"/>
            <a:ext cx="4920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/>
              <a:t>1</a:t>
            </a:r>
            <a:r>
              <a:rPr lang="en-US" dirty="0"/>
              <a:t> Reyna et al. 2012; </a:t>
            </a:r>
            <a:r>
              <a:rPr lang="en-US" baseline="30000" dirty="0"/>
              <a:t>2</a:t>
            </a:r>
            <a:r>
              <a:rPr lang="en-US" dirty="0"/>
              <a:t> Brown et al. 2009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3D7CA-335F-4CC0-BC38-337091FE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4FDF-679E-4315-A8E3-408512DCFD0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92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7607" y="613140"/>
            <a:ext cx="4553847" cy="715617"/>
          </a:xfrm>
        </p:spPr>
        <p:txBody>
          <a:bodyPr anchor="b">
            <a:normAutofit/>
          </a:bodyPr>
          <a:lstStyle/>
          <a:p>
            <a:pPr eaLnBrk="1" hangingPunct="1"/>
            <a:r>
              <a:rPr lang="en-US" sz="4400" dirty="0"/>
              <a:t>Correlation Data</a:t>
            </a: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185902" y="1254139"/>
            <a:ext cx="5169485" cy="3635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865704" y="5876855"/>
            <a:ext cx="2232992" cy="457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Browne &amp; Ross 2011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/>
              <a:t>© 2022, Erin Ross, All Rights Reserved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6369DA-59AA-4F35-B84C-C1ECA44FD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9424FDF-679E-4315-A8E3-408512DCFD06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413125" y="21748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 dirty="0">
              <a:latin typeface="Times New Roman" pitchFamily="18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565525" y="21748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 dirty="0">
              <a:latin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6CD619-AB41-4CE9-81D5-A4075EE7E506}"/>
              </a:ext>
            </a:extLst>
          </p:cNvPr>
          <p:cNvSpPr txBox="1"/>
          <p:nvPr/>
        </p:nvSpPr>
        <p:spPr>
          <a:xfrm>
            <a:off x="627607" y="1328757"/>
            <a:ext cx="56752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Study of 27 preterm infants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Younger infants more likely to be at lower steps on the BROSS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Correlation statistically significant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Similar outcomes in an unpublished study of breastfed infants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Breastfed infants </a:t>
            </a:r>
            <a:r>
              <a:rPr lang="en-US" sz="2400" dirty="0">
                <a:solidFill>
                  <a:srgbClr val="FF0000"/>
                </a:solidFill>
              </a:rPr>
              <a:t>skipped</a:t>
            </a:r>
            <a:r>
              <a:rPr lang="en-US" sz="2400" dirty="0"/>
              <a:t> the Obligatory step!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Likely more mature when rooting and latching, and breastfeeding is biologically expected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264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31F1DF3-BA63-422A-A297-E8536507A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take-aways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36E562-860C-4FAA-A42D-FBB6CCFF4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1346"/>
            <a:ext cx="10515600" cy="485500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Infants begin to build the supports for oral feedings at birth</a:t>
            </a:r>
          </a:p>
          <a:p>
            <a:r>
              <a:rPr lang="en-US" dirty="0"/>
              <a:t>Infants have a predictable course of developing sucking, swallowing and breathing patterns</a:t>
            </a:r>
          </a:p>
          <a:p>
            <a:r>
              <a:rPr lang="en-US" dirty="0"/>
              <a:t>These patterns are similar for breast- and bottle-fed infants</a:t>
            </a:r>
          </a:p>
          <a:p>
            <a:r>
              <a:rPr lang="en-US" dirty="0"/>
              <a:t>The biggest difference in breast- and bottle-fed infants is the absence of the most worrisome and dangerous step – Obligatory</a:t>
            </a:r>
          </a:p>
          <a:p>
            <a:r>
              <a:rPr lang="en-US" dirty="0"/>
              <a:t>By looking at the progression beginning at birth, we have some idea of when an individual infant is ready to try oral feedings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61C56-9F46-4677-AED8-4218183B6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5E158-8742-418D-846B-9560D6418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64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4658C-DD94-4E47-BD36-3360D6E17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Learner outcomes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588919C-D930-7AEF-7D63-5ADE23002A04}"/>
              </a:ext>
            </a:extLst>
          </p:cNvPr>
          <p:cNvGrpSpPr/>
          <p:nvPr/>
        </p:nvGrpSpPr>
        <p:grpSpPr>
          <a:xfrm>
            <a:off x="838200" y="1632154"/>
            <a:ext cx="10638341" cy="4092860"/>
            <a:chOff x="838200" y="1632154"/>
            <a:chExt cx="10638341" cy="40928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08E7172-F60A-2C4E-6244-FBEEA251E34D}"/>
                </a:ext>
              </a:extLst>
            </p:cNvPr>
            <p:cNvSpPr/>
            <p:nvPr/>
          </p:nvSpPr>
          <p:spPr>
            <a:xfrm>
              <a:off x="838200" y="1673844"/>
              <a:ext cx="10638341" cy="4051170"/>
            </a:xfrm>
            <a:prstGeom prst="rect">
              <a:avLst/>
            </a:prstGeom>
            <a:ln>
              <a:noFill/>
            </a:ln>
          </p:spPr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0FF5446-8A0E-06CB-3DA0-B928107020A3}"/>
                </a:ext>
              </a:extLst>
            </p:cNvPr>
            <p:cNvSpPr/>
            <p:nvPr/>
          </p:nvSpPr>
          <p:spPr>
            <a:xfrm>
              <a:off x="2968984" y="1632154"/>
              <a:ext cx="8502361" cy="1301200"/>
            </a:xfrm>
            <a:custGeom>
              <a:avLst/>
              <a:gdLst>
                <a:gd name="connsiteX0" fmla="*/ 0 w 8502361"/>
                <a:gd name="connsiteY0" fmla="*/ 0 h 1301200"/>
                <a:gd name="connsiteX1" fmla="*/ 8502361 w 8502361"/>
                <a:gd name="connsiteY1" fmla="*/ 0 h 1301200"/>
                <a:gd name="connsiteX2" fmla="*/ 8502361 w 8502361"/>
                <a:gd name="connsiteY2" fmla="*/ 1301200 h 1301200"/>
                <a:gd name="connsiteX3" fmla="*/ 0 w 8502361"/>
                <a:gd name="connsiteY3" fmla="*/ 1301200 h 1301200"/>
                <a:gd name="connsiteX4" fmla="*/ 0 w 8502361"/>
                <a:gd name="connsiteY4" fmla="*/ 0 h 130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2361" h="1301200">
                  <a:moveTo>
                    <a:pt x="0" y="0"/>
                  </a:moveTo>
                  <a:lnTo>
                    <a:pt x="8502361" y="0"/>
                  </a:lnTo>
                  <a:lnTo>
                    <a:pt x="8502361" y="1301200"/>
                  </a:lnTo>
                  <a:lnTo>
                    <a:pt x="0" y="1301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BABA"/>
            </a:solidFill>
            <a:ln w="28575">
              <a:solidFill>
                <a:srgbClr val="46BABA"/>
              </a:solidFill>
            </a:ln>
          </p:spPr>
          <p:style>
            <a:lnRef idx="1">
              <a:scrgbClr r="0" g="0" b="0"/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49972" tIns="300459" rIns="149972" bIns="300459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kern="1200" dirty="0">
                  <a:solidFill>
                    <a:schemeClr val="bg1"/>
                  </a:solidFill>
                  <a:effectLst/>
                  <a:cs typeface="Calibri" panose="020F0502020204030204" pitchFamily="34" charset="0"/>
                </a:rPr>
                <a:t>the first step in the BROSS Approach</a:t>
              </a:r>
              <a:endParaRPr lang="en-US" sz="24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6F6F60F9-2DAF-3DF7-41C8-FC23D92B0D57}"/>
                </a:ext>
              </a:extLst>
            </p:cNvPr>
            <p:cNvSpPr/>
            <p:nvPr/>
          </p:nvSpPr>
          <p:spPr>
            <a:xfrm>
              <a:off x="838215" y="1673844"/>
              <a:ext cx="2125590" cy="1301200"/>
            </a:xfrm>
            <a:custGeom>
              <a:avLst/>
              <a:gdLst>
                <a:gd name="connsiteX0" fmla="*/ 0 w 2125590"/>
                <a:gd name="connsiteY0" fmla="*/ 0 h 1301200"/>
                <a:gd name="connsiteX1" fmla="*/ 2125590 w 2125590"/>
                <a:gd name="connsiteY1" fmla="*/ 0 h 1301200"/>
                <a:gd name="connsiteX2" fmla="*/ 2125590 w 2125590"/>
                <a:gd name="connsiteY2" fmla="*/ 1301200 h 1301200"/>
                <a:gd name="connsiteX3" fmla="*/ 0 w 2125590"/>
                <a:gd name="connsiteY3" fmla="*/ 1301200 h 1301200"/>
                <a:gd name="connsiteX4" fmla="*/ 0 w 2125590"/>
                <a:gd name="connsiteY4" fmla="*/ 0 h 130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5590" h="1301200">
                  <a:moveTo>
                    <a:pt x="0" y="0"/>
                  </a:moveTo>
                  <a:lnTo>
                    <a:pt x="2125590" y="0"/>
                  </a:lnTo>
                  <a:lnTo>
                    <a:pt x="2125590" y="1301200"/>
                  </a:lnTo>
                  <a:lnTo>
                    <a:pt x="0" y="1301200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46BABA"/>
              </a:solidFill>
            </a:ln>
          </p:spPr>
          <p:style>
            <a:lnRef idx="1">
              <a:scrgbClr r="0" g="0" b="0"/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254" tIns="116845" rIns="102254" bIns="116845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>
                  <a:solidFill>
                    <a:schemeClr val="tx1"/>
                  </a:solidFill>
                </a:rPr>
                <a:t>List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1F248F6-A037-55FC-4864-EE577CD2A765}"/>
                </a:ext>
              </a:extLst>
            </p:cNvPr>
            <p:cNvSpPr/>
            <p:nvPr/>
          </p:nvSpPr>
          <p:spPr>
            <a:xfrm>
              <a:off x="2963786" y="3029712"/>
              <a:ext cx="8502361" cy="1301200"/>
            </a:xfrm>
            <a:custGeom>
              <a:avLst/>
              <a:gdLst>
                <a:gd name="connsiteX0" fmla="*/ 0 w 8502361"/>
                <a:gd name="connsiteY0" fmla="*/ 0 h 1301200"/>
                <a:gd name="connsiteX1" fmla="*/ 8502361 w 8502361"/>
                <a:gd name="connsiteY1" fmla="*/ 0 h 1301200"/>
                <a:gd name="connsiteX2" fmla="*/ 8502361 w 8502361"/>
                <a:gd name="connsiteY2" fmla="*/ 1301200 h 1301200"/>
                <a:gd name="connsiteX3" fmla="*/ 0 w 8502361"/>
                <a:gd name="connsiteY3" fmla="*/ 1301200 h 1301200"/>
                <a:gd name="connsiteX4" fmla="*/ 0 w 8502361"/>
                <a:gd name="connsiteY4" fmla="*/ 0 h 130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2361" h="1301200">
                  <a:moveTo>
                    <a:pt x="0" y="0"/>
                  </a:moveTo>
                  <a:lnTo>
                    <a:pt x="8502361" y="0"/>
                  </a:lnTo>
                  <a:lnTo>
                    <a:pt x="8502361" y="1301200"/>
                  </a:lnTo>
                  <a:lnTo>
                    <a:pt x="0" y="1301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BABA"/>
            </a:solidFill>
            <a:ln w="28575">
              <a:solidFill>
                <a:srgbClr val="46BABA"/>
              </a:solidFill>
            </a:ln>
          </p:spPr>
          <p:style>
            <a:lnRef idx="1">
              <a:scrgbClr r="0" g="0" b="0"/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49972" tIns="300459" rIns="149972" bIns="300459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0" kern="1200" dirty="0">
                  <a:solidFill>
                    <a:schemeClr val="bg1"/>
                  </a:solidFill>
                </a:rPr>
                <a:t>the defining characteristic of the Obligatory step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6ACE509-A600-5804-E14F-71E1C2A458CA}"/>
                </a:ext>
              </a:extLst>
            </p:cNvPr>
            <p:cNvSpPr/>
            <p:nvPr/>
          </p:nvSpPr>
          <p:spPr>
            <a:xfrm>
              <a:off x="838215" y="3044014"/>
              <a:ext cx="2125590" cy="1301200"/>
            </a:xfrm>
            <a:custGeom>
              <a:avLst/>
              <a:gdLst>
                <a:gd name="connsiteX0" fmla="*/ 0 w 2125590"/>
                <a:gd name="connsiteY0" fmla="*/ 0 h 1301200"/>
                <a:gd name="connsiteX1" fmla="*/ 2125590 w 2125590"/>
                <a:gd name="connsiteY1" fmla="*/ 0 h 1301200"/>
                <a:gd name="connsiteX2" fmla="*/ 2125590 w 2125590"/>
                <a:gd name="connsiteY2" fmla="*/ 1301200 h 1301200"/>
                <a:gd name="connsiteX3" fmla="*/ 0 w 2125590"/>
                <a:gd name="connsiteY3" fmla="*/ 1301200 h 1301200"/>
                <a:gd name="connsiteX4" fmla="*/ 0 w 2125590"/>
                <a:gd name="connsiteY4" fmla="*/ 0 h 130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5590" h="1301200">
                  <a:moveTo>
                    <a:pt x="0" y="0"/>
                  </a:moveTo>
                  <a:lnTo>
                    <a:pt x="2125590" y="0"/>
                  </a:lnTo>
                  <a:lnTo>
                    <a:pt x="2125590" y="1301200"/>
                  </a:lnTo>
                  <a:lnTo>
                    <a:pt x="0" y="1301200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46BABA"/>
              </a:solidFill>
            </a:ln>
          </p:spPr>
          <p:style>
            <a:lnRef idx="1">
              <a:scrgbClr r="0" g="0" b="0"/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254" tIns="116845" rIns="102254" bIns="116845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>
                  <a:solidFill>
                    <a:schemeClr val="tx1"/>
                  </a:solidFill>
                </a:rPr>
                <a:t>Define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49A047F-EB22-3C65-AAD7-BE61573CEE4F}"/>
                </a:ext>
              </a:extLst>
            </p:cNvPr>
            <p:cNvSpPr/>
            <p:nvPr/>
          </p:nvSpPr>
          <p:spPr>
            <a:xfrm>
              <a:off x="2952830" y="4402479"/>
              <a:ext cx="8502361" cy="1301200"/>
            </a:xfrm>
            <a:custGeom>
              <a:avLst/>
              <a:gdLst>
                <a:gd name="connsiteX0" fmla="*/ 0 w 8502361"/>
                <a:gd name="connsiteY0" fmla="*/ 0 h 1301200"/>
                <a:gd name="connsiteX1" fmla="*/ 8502361 w 8502361"/>
                <a:gd name="connsiteY1" fmla="*/ 0 h 1301200"/>
                <a:gd name="connsiteX2" fmla="*/ 8502361 w 8502361"/>
                <a:gd name="connsiteY2" fmla="*/ 1301200 h 1301200"/>
                <a:gd name="connsiteX3" fmla="*/ 0 w 8502361"/>
                <a:gd name="connsiteY3" fmla="*/ 1301200 h 1301200"/>
                <a:gd name="connsiteX4" fmla="*/ 0 w 8502361"/>
                <a:gd name="connsiteY4" fmla="*/ 0 h 130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2361" h="1301200">
                  <a:moveTo>
                    <a:pt x="0" y="0"/>
                  </a:moveTo>
                  <a:lnTo>
                    <a:pt x="8502361" y="0"/>
                  </a:lnTo>
                  <a:lnTo>
                    <a:pt x="8502361" y="1301200"/>
                  </a:lnTo>
                  <a:lnTo>
                    <a:pt x="0" y="1301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BABA"/>
            </a:solidFill>
            <a:ln w="28575">
              <a:solidFill>
                <a:srgbClr val="46BABA"/>
              </a:solidFill>
            </a:ln>
          </p:spPr>
          <p:style>
            <a:lnRef idx="1">
              <a:scrgbClr r="0" g="0" b="0"/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49972" tIns="300459" rIns="149972" bIns="300459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kern="1200" dirty="0">
                  <a:solidFill>
                    <a:schemeClr val="bg1"/>
                  </a:solidFill>
                  <a:effectLst/>
                  <a:cs typeface="Calibri" panose="020F0502020204030204" pitchFamily="34" charset="0"/>
                </a:rPr>
                <a:t>the differences between the Coordinated and Integrated steps</a:t>
              </a:r>
              <a:endParaRPr lang="en-US" sz="4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5E4E429-622F-66D8-9E28-C0B84EFCD533}"/>
                </a:ext>
              </a:extLst>
            </p:cNvPr>
            <p:cNvSpPr/>
            <p:nvPr/>
          </p:nvSpPr>
          <p:spPr>
            <a:xfrm>
              <a:off x="838215" y="4404360"/>
              <a:ext cx="2125590" cy="1301200"/>
            </a:xfrm>
            <a:custGeom>
              <a:avLst/>
              <a:gdLst>
                <a:gd name="connsiteX0" fmla="*/ 0 w 2125590"/>
                <a:gd name="connsiteY0" fmla="*/ 0 h 1301200"/>
                <a:gd name="connsiteX1" fmla="*/ 2125590 w 2125590"/>
                <a:gd name="connsiteY1" fmla="*/ 0 h 1301200"/>
                <a:gd name="connsiteX2" fmla="*/ 2125590 w 2125590"/>
                <a:gd name="connsiteY2" fmla="*/ 1301200 h 1301200"/>
                <a:gd name="connsiteX3" fmla="*/ 0 w 2125590"/>
                <a:gd name="connsiteY3" fmla="*/ 1301200 h 1301200"/>
                <a:gd name="connsiteX4" fmla="*/ 0 w 2125590"/>
                <a:gd name="connsiteY4" fmla="*/ 0 h 130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5590" h="1301200">
                  <a:moveTo>
                    <a:pt x="0" y="0"/>
                  </a:moveTo>
                  <a:lnTo>
                    <a:pt x="2125590" y="0"/>
                  </a:lnTo>
                  <a:lnTo>
                    <a:pt x="2125590" y="1301200"/>
                  </a:lnTo>
                  <a:lnTo>
                    <a:pt x="0" y="1301200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46BABA"/>
              </a:solidFill>
            </a:ln>
          </p:spPr>
          <p:style>
            <a:lnRef idx="1">
              <a:scrgbClr r="0" g="0" b="0"/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254" tIns="116845" rIns="102254" bIns="116845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>
                  <a:solidFill>
                    <a:schemeClr val="tx1"/>
                  </a:solidFill>
                </a:rPr>
                <a:t>Summarize</a:t>
              </a:r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3A3828-3EC9-426D-BAA1-A7A3FB0F1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2022, Erin Ross, All Rights Reserved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84AA4D-57A0-41E5-8531-C9DB0D7F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813FBE7-0D6D-4A4D-87D6-22E682698C27}"/>
              </a:ext>
            </a:extLst>
          </p:cNvPr>
          <p:cNvSpPr/>
          <p:nvPr/>
        </p:nvSpPr>
        <p:spPr>
          <a:xfrm>
            <a:off x="839321" y="6036784"/>
            <a:ext cx="3062921" cy="498764"/>
          </a:xfrm>
          <a:prstGeom prst="roundRect">
            <a:avLst/>
          </a:prstGeom>
          <a:gradFill flip="none" rotWithShape="1">
            <a:gsLst>
              <a:gs pos="0">
                <a:srgbClr val="46BABA">
                  <a:tint val="66000"/>
                  <a:satMod val="160000"/>
                </a:srgbClr>
              </a:gs>
              <a:gs pos="50000">
                <a:srgbClr val="46BABA">
                  <a:tint val="44500"/>
                  <a:satMod val="160000"/>
                </a:srgbClr>
              </a:gs>
              <a:gs pos="100000">
                <a:srgbClr val="46BABA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rgbClr val="46BABA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65EB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Learner Outcomes</a:t>
            </a:r>
          </a:p>
        </p:txBody>
      </p:sp>
    </p:spTree>
    <p:extLst>
      <p:ext uri="{BB962C8B-B14F-4D97-AF65-F5344CB8AC3E}">
        <p14:creationId xmlns:p14="http://schemas.microsoft.com/office/powerpoint/2010/main" val="414782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BROSS Approach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13908"/>
            <a:ext cx="11050474" cy="433711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dirty="0"/>
              <a:t>BABY REGULATED ORGANIZATION OF SUBSYSTEMS AND SUCKING</a:t>
            </a:r>
          </a:p>
          <a:p>
            <a:pPr marL="0" indent="0" eaLnBrk="1" hangingPunct="1">
              <a:buNone/>
            </a:pPr>
            <a:endParaRPr lang="en-US" dirty="0"/>
          </a:p>
          <a:p>
            <a:pPr eaLnBrk="1" hangingPunct="1"/>
            <a:r>
              <a:rPr lang="en-US" dirty="0"/>
              <a:t>Uses </a:t>
            </a:r>
            <a:r>
              <a:rPr lang="en-US" dirty="0" err="1"/>
              <a:t>synactive</a:t>
            </a:r>
            <a:r>
              <a:rPr lang="en-US" dirty="0"/>
              <a:t> theory as the paradigm</a:t>
            </a:r>
          </a:p>
          <a:p>
            <a:pPr eaLnBrk="1" hangingPunct="1"/>
            <a:r>
              <a:rPr lang="en-US" dirty="0"/>
              <a:t>Builds upon the organization of each earlier step</a:t>
            </a:r>
          </a:p>
          <a:p>
            <a:pPr eaLnBrk="1" hangingPunct="1"/>
            <a:r>
              <a:rPr lang="en-US" dirty="0"/>
              <a:t>Begins with internal regulation</a:t>
            </a:r>
          </a:p>
          <a:p>
            <a:pPr eaLnBrk="1" hangingPunct="1"/>
            <a:r>
              <a:rPr lang="en-US" dirty="0"/>
              <a:t>Identifies </a:t>
            </a:r>
          </a:p>
          <a:p>
            <a:pPr lvl="1"/>
            <a:r>
              <a:rPr lang="en-US" dirty="0"/>
              <a:t>Sucking patterns </a:t>
            </a:r>
          </a:p>
          <a:p>
            <a:pPr lvl="1"/>
            <a:r>
              <a:rPr lang="en-US" dirty="0"/>
              <a:t>Development of feeding skills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89247" y="5710652"/>
            <a:ext cx="2327112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000" dirty="0"/>
              <a:t>Browne &amp; Ross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Erin Ross, All Rights Reserved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7164E7-1BB7-468C-994C-6D6B37B7C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4FDF-679E-4315-A8E3-408512DCFD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7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1F45E-461E-450A-82C6-9F2DA8EA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Burst-pause rhythms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D18AA-3BFA-45C5-98EC-7DE47AD21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Burst = when the infant is sucking</a:t>
            </a:r>
          </a:p>
          <a:p>
            <a:r>
              <a:rPr lang="en-US" dirty="0"/>
              <a:t>Pause = normal breaks in the sucking burst where the baby is only breathing and not sucking</a:t>
            </a:r>
          </a:p>
          <a:p>
            <a:r>
              <a:rPr lang="en-US" dirty="0"/>
              <a:t>During the burst phase, infants may or may not be taking catch breaths</a:t>
            </a:r>
          </a:p>
          <a:p>
            <a:r>
              <a:rPr lang="en-US" dirty="0"/>
              <a:t>Breathing is crucial to evaluating sucking skills…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585EEE-8BF2-4DA5-A92A-2D1695E82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7A400-F777-424F-8EB9-A8F1AA9AA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4FDF-679E-4315-A8E3-408512DCFD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0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FA913-3EF4-464B-8333-4A3BDE627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Homeostasis is the key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AE71D-9088-4473-9B44-C53D3D3FC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i="0" u="none" strike="noStrike" baseline="0" dirty="0">
                <a:solidFill>
                  <a:srgbClr val="38393C"/>
                </a:solidFill>
              </a:rPr>
              <a:t>Homeostasis is </a:t>
            </a:r>
            <a:r>
              <a:rPr lang="en-US" dirty="0">
                <a:solidFill>
                  <a:srgbClr val="38393C"/>
                </a:solidFill>
              </a:rPr>
              <a:t>the key concept for SOFFI® </a:t>
            </a:r>
            <a:endParaRPr lang="en-US" sz="3200" i="0" u="none" strike="noStrike" baseline="0" dirty="0">
              <a:solidFill>
                <a:srgbClr val="38393C"/>
              </a:solidFill>
            </a:endParaRPr>
          </a:p>
          <a:p>
            <a:pPr algn="l"/>
            <a:r>
              <a:rPr lang="en-US" sz="3200" i="0" u="none" strike="noStrike" baseline="0" dirty="0">
                <a:solidFill>
                  <a:srgbClr val="38393C"/>
                </a:solidFill>
              </a:rPr>
              <a:t>Feeding begins with internal regulation</a:t>
            </a:r>
          </a:p>
          <a:p>
            <a:pPr algn="l"/>
            <a:r>
              <a:rPr lang="en-US" dirty="0">
                <a:solidFill>
                  <a:srgbClr val="38393C"/>
                </a:solidFill>
              </a:rPr>
              <a:t>Begin with assessing homeostasis </a:t>
            </a:r>
            <a:r>
              <a:rPr lang="en-US" sz="3200" i="0" u="none" strike="noStrike" baseline="0" dirty="0">
                <a:solidFill>
                  <a:srgbClr val="38393C"/>
                </a:solidFill>
              </a:rPr>
              <a:t>during increasingly challenging demands</a:t>
            </a:r>
          </a:p>
          <a:p>
            <a:r>
              <a:rPr lang="en-US" dirty="0">
                <a:solidFill>
                  <a:srgbClr val="38393C"/>
                </a:solidFill>
              </a:rPr>
              <a:t>Prior to oral feeding</a:t>
            </a:r>
          </a:p>
          <a:p>
            <a:pPr lvl="1"/>
            <a:r>
              <a:rPr lang="en-US" dirty="0">
                <a:solidFill>
                  <a:srgbClr val="38393C"/>
                </a:solidFill>
              </a:rPr>
              <a:t>In bed with only routine cares (includes during skin-to-skin)</a:t>
            </a:r>
          </a:p>
          <a:p>
            <a:pPr lvl="1"/>
            <a:r>
              <a:rPr lang="en-US" dirty="0">
                <a:solidFill>
                  <a:srgbClr val="38393C"/>
                </a:solidFill>
              </a:rPr>
              <a:t>While being held and in the louder environment</a:t>
            </a:r>
          </a:p>
          <a:p>
            <a:pPr lvl="1"/>
            <a:r>
              <a:rPr lang="en-US" dirty="0">
                <a:solidFill>
                  <a:srgbClr val="38393C"/>
                </a:solidFill>
              </a:rPr>
              <a:t>While beginning to integrate oral skills (non-nutritive)</a:t>
            </a:r>
          </a:p>
          <a:p>
            <a:r>
              <a:rPr lang="en-US" i="0" u="none" strike="noStrike" baseline="0" dirty="0">
                <a:solidFill>
                  <a:srgbClr val="38393C"/>
                </a:solidFill>
              </a:rPr>
              <a:t>During the development of oral feeding skills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C137CA-9D68-48EF-BD77-17F8CA340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5E159-E928-44AC-B79F-D6D90F43C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96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18"/>
          <p:cNvGrpSpPr>
            <a:grpSpLocks/>
          </p:cNvGrpSpPr>
          <p:nvPr/>
        </p:nvGrpSpPr>
        <p:grpSpPr bwMode="auto">
          <a:xfrm>
            <a:off x="2171700" y="745127"/>
            <a:ext cx="7848600" cy="5689600"/>
            <a:chOff x="762000" y="838200"/>
            <a:chExt cx="7848600" cy="5690175"/>
          </a:xfrm>
        </p:grpSpPr>
        <p:sp>
          <p:nvSpPr>
            <p:cNvPr id="9220" name="Rectangle 2"/>
            <p:cNvSpPr>
              <a:spLocks noChangeArrowheads="1"/>
            </p:cNvSpPr>
            <p:nvPr/>
          </p:nvSpPr>
          <p:spPr bwMode="auto">
            <a:xfrm>
              <a:off x="762000" y="5943600"/>
              <a:ext cx="7848600" cy="533400"/>
            </a:xfrm>
            <a:prstGeom prst="rect">
              <a:avLst/>
            </a:prstGeom>
            <a:solidFill>
              <a:srgbClr val="CCEC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ECFF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endParaRPr lang="en-US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1" name="Rectangle 3"/>
            <p:cNvSpPr>
              <a:spLocks noChangeArrowheads="1"/>
            </p:cNvSpPr>
            <p:nvPr/>
          </p:nvSpPr>
          <p:spPr bwMode="auto">
            <a:xfrm>
              <a:off x="1295400" y="5334000"/>
              <a:ext cx="7315200" cy="533400"/>
            </a:xfrm>
            <a:prstGeom prst="rect">
              <a:avLst/>
            </a:prstGeom>
            <a:solidFill>
              <a:srgbClr val="CCCC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CC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2" name="Rectangle 4"/>
            <p:cNvSpPr>
              <a:spLocks noChangeArrowheads="1"/>
            </p:cNvSpPr>
            <p:nvPr/>
          </p:nvSpPr>
          <p:spPr bwMode="auto">
            <a:xfrm>
              <a:off x="1905000" y="4572000"/>
              <a:ext cx="6705600" cy="609600"/>
            </a:xfrm>
            <a:prstGeom prst="rect">
              <a:avLst/>
            </a:prstGeom>
            <a:solidFill>
              <a:srgbClr val="9999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99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3" name="Rectangle 5"/>
            <p:cNvSpPr>
              <a:spLocks noChangeArrowheads="1"/>
            </p:cNvSpPr>
            <p:nvPr/>
          </p:nvSpPr>
          <p:spPr bwMode="auto">
            <a:xfrm>
              <a:off x="2667000" y="3886200"/>
              <a:ext cx="5943600" cy="609600"/>
            </a:xfrm>
            <a:prstGeom prst="rect">
              <a:avLst/>
            </a:prstGeom>
            <a:solidFill>
              <a:srgbClr val="9966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4" name="Rectangle 6"/>
            <p:cNvSpPr>
              <a:spLocks noChangeArrowheads="1"/>
            </p:cNvSpPr>
            <p:nvPr/>
          </p:nvSpPr>
          <p:spPr bwMode="auto">
            <a:xfrm>
              <a:off x="3352800" y="3048000"/>
              <a:ext cx="5257800" cy="685800"/>
            </a:xfrm>
            <a:prstGeom prst="rect">
              <a:avLst/>
            </a:prstGeom>
            <a:solidFill>
              <a:srgbClr val="CC66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66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5" name="Rectangle 7"/>
            <p:cNvSpPr>
              <a:spLocks noChangeArrowheads="1"/>
            </p:cNvSpPr>
            <p:nvPr/>
          </p:nvSpPr>
          <p:spPr bwMode="auto">
            <a:xfrm>
              <a:off x="3962400" y="2362200"/>
              <a:ext cx="4648200" cy="609600"/>
            </a:xfrm>
            <a:prstGeom prst="rect">
              <a:avLst/>
            </a:prstGeom>
            <a:solidFill>
              <a:srgbClr val="3366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66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6" name="Rectangle 8"/>
            <p:cNvSpPr>
              <a:spLocks noChangeArrowheads="1"/>
            </p:cNvSpPr>
            <p:nvPr/>
          </p:nvSpPr>
          <p:spPr bwMode="auto">
            <a:xfrm>
              <a:off x="4419600" y="1676400"/>
              <a:ext cx="4191000" cy="609600"/>
            </a:xfrm>
            <a:prstGeom prst="rect">
              <a:avLst/>
            </a:prstGeom>
            <a:solidFill>
              <a:srgbClr val="CC00CC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00CC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7" name="Text Box 9"/>
            <p:cNvSpPr txBox="1">
              <a:spLocks noChangeArrowheads="1"/>
            </p:cNvSpPr>
            <p:nvPr/>
          </p:nvSpPr>
          <p:spPr bwMode="auto">
            <a:xfrm>
              <a:off x="1447800" y="5943600"/>
              <a:ext cx="7162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Stability in Bed with Handling</a:t>
              </a:r>
              <a:endParaRPr 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8" name="Text Box 10"/>
            <p:cNvSpPr txBox="1">
              <a:spLocks noChangeArrowheads="1"/>
            </p:cNvSpPr>
            <p:nvPr/>
          </p:nvSpPr>
          <p:spPr bwMode="auto">
            <a:xfrm>
              <a:off x="1828800" y="5257800"/>
              <a:ext cx="6781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Systems Stability with Holding</a:t>
              </a:r>
              <a:endParaRPr lang="en-US" sz="2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9" name="Text Box 11"/>
            <p:cNvSpPr txBox="1">
              <a:spLocks noChangeArrowheads="1"/>
            </p:cNvSpPr>
            <p:nvPr/>
          </p:nvSpPr>
          <p:spPr bwMode="auto">
            <a:xfrm>
              <a:off x="2971800" y="4648200"/>
              <a:ext cx="563880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Stability in arms with NNS</a:t>
              </a:r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0" name="Text Box 12"/>
            <p:cNvSpPr txBox="1">
              <a:spLocks noChangeArrowheads="1"/>
            </p:cNvSpPr>
            <p:nvPr/>
          </p:nvSpPr>
          <p:spPr bwMode="auto">
            <a:xfrm>
              <a:off x="6248400" y="3962400"/>
              <a:ext cx="23622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Obligatory </a:t>
              </a:r>
              <a:endParaRPr lang="en-US" sz="3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1" name="Text Box 13"/>
            <p:cNvSpPr txBox="1">
              <a:spLocks noChangeArrowheads="1"/>
            </p:cNvSpPr>
            <p:nvPr/>
          </p:nvSpPr>
          <p:spPr bwMode="auto">
            <a:xfrm>
              <a:off x="5715000" y="3124200"/>
              <a:ext cx="289560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Alternating</a:t>
              </a:r>
            </a:p>
          </p:txBody>
        </p:sp>
        <p:sp>
          <p:nvSpPr>
            <p:cNvPr id="9232" name="Text Box 14"/>
            <p:cNvSpPr txBox="1">
              <a:spLocks noChangeArrowheads="1"/>
            </p:cNvSpPr>
            <p:nvPr/>
          </p:nvSpPr>
          <p:spPr bwMode="auto">
            <a:xfrm>
              <a:off x="5715000" y="1676400"/>
              <a:ext cx="2895600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Coordinated</a:t>
              </a:r>
              <a:r>
                <a:rPr lang="en-US" sz="3400" b="1" dirty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9233" name="Text Box 15"/>
            <p:cNvSpPr txBox="1">
              <a:spLocks noChangeArrowheads="1"/>
            </p:cNvSpPr>
            <p:nvPr/>
          </p:nvSpPr>
          <p:spPr bwMode="auto">
            <a:xfrm>
              <a:off x="5334000" y="2362200"/>
              <a:ext cx="32766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3200" b="1" dirty="0">
                  <a:latin typeface="Arial" pitchFamily="34" charset="0"/>
                  <a:cs typeface="Arial" pitchFamily="34" charset="0"/>
                </a:rPr>
                <a:t>Intermittent</a:t>
              </a:r>
            </a:p>
          </p:txBody>
        </p:sp>
        <p:sp>
          <p:nvSpPr>
            <p:cNvPr id="9234" name="Rectangle 16"/>
            <p:cNvSpPr>
              <a:spLocks noChangeArrowheads="1"/>
            </p:cNvSpPr>
            <p:nvPr/>
          </p:nvSpPr>
          <p:spPr bwMode="auto">
            <a:xfrm>
              <a:off x="5105400" y="914400"/>
              <a:ext cx="3505200" cy="609600"/>
            </a:xfrm>
            <a:prstGeom prst="rect">
              <a:avLst/>
            </a:prstGeom>
            <a:solidFill>
              <a:schemeClr val="accent2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5" name="Text Box 17"/>
            <p:cNvSpPr txBox="1">
              <a:spLocks noChangeArrowheads="1"/>
            </p:cNvSpPr>
            <p:nvPr/>
          </p:nvSpPr>
          <p:spPr bwMode="auto">
            <a:xfrm>
              <a:off x="5791200" y="838200"/>
              <a:ext cx="2819400" cy="5847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3200" b="1" dirty="0">
                  <a:latin typeface="Arial" pitchFamily="34" charset="0"/>
                  <a:cs typeface="Arial" pitchFamily="34" charset="0"/>
                </a:rPr>
                <a:t>Integrated</a:t>
              </a:r>
              <a:endParaRPr lang="en-US" sz="24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219" name="Text Box 18"/>
          <p:cNvSpPr txBox="1">
            <a:spLocks noChangeArrowheads="1"/>
          </p:cNvSpPr>
          <p:nvPr/>
        </p:nvSpPr>
        <p:spPr bwMode="auto">
          <a:xfrm>
            <a:off x="1889125" y="1200150"/>
            <a:ext cx="239892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91440" tIns="45720" rIns="91440" bIns="45720" anchor="t">
            <a:spAutoFit/>
          </a:bodyPr>
          <a:lstStyle/>
          <a:p>
            <a:r>
              <a:rPr lang="en-US" dirty="0">
                <a:latin typeface="Arial"/>
                <a:cs typeface="Arial"/>
              </a:rPr>
              <a:t>Browne &amp; Ross 2011</a:t>
            </a: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Erin Ross, All Rights Reserved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0C7341-FEC2-4B3E-9D89-E99FCC20B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4FDF-679E-4315-A8E3-408512DCFD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27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C4E702-2269-4C91-9F3C-7BD49CF2D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Development of internal regulation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B0AAEF-EABC-4CD0-8C17-520C45ADF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2323"/>
            <a:ext cx="10515600" cy="4554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first three steps describe the development of internal regulation with increasing challenges and demands</a:t>
            </a:r>
          </a:p>
          <a:p>
            <a:pPr lvl="1"/>
            <a:r>
              <a:rPr lang="en-US" dirty="0"/>
              <a:t>Stability in bed during routine cares with handling</a:t>
            </a:r>
          </a:p>
          <a:p>
            <a:pPr lvl="1"/>
            <a:r>
              <a:rPr lang="en-US" dirty="0"/>
              <a:t>Systems stability with holding</a:t>
            </a:r>
          </a:p>
          <a:p>
            <a:pPr lvl="1"/>
            <a:r>
              <a:rPr lang="en-US" dirty="0"/>
              <a:t>Stability in arms with non-nutritive sucking</a:t>
            </a:r>
          </a:p>
          <a:p>
            <a:r>
              <a:rPr lang="en-US" dirty="0"/>
              <a:t>Infants must have enough stability to tolerate the additional challenge of feeding</a:t>
            </a:r>
          </a:p>
          <a:p>
            <a:r>
              <a:rPr lang="en-US" dirty="0"/>
              <a:t>With this core stability, infants move through a predictable sequence of sucking/breathing patterns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04E71C1-AF81-47BB-A344-BB0207166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2022, Erin Ross, All Rights Reserved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97D9C7-5BA4-4EA0-B298-9FF01408F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DA120-2ED1-4EBB-AD8C-1C276AA2117A}" type="slidenum">
              <a:rPr lang="en-US" smtClean="0"/>
              <a:t>7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3D21869-7109-4D79-8BE9-698A0B7E505B}"/>
              </a:ext>
            </a:extLst>
          </p:cNvPr>
          <p:cNvSpPr/>
          <p:nvPr/>
        </p:nvSpPr>
        <p:spPr>
          <a:xfrm>
            <a:off x="839321" y="6036784"/>
            <a:ext cx="3062921" cy="498764"/>
          </a:xfrm>
          <a:prstGeom prst="roundRect">
            <a:avLst/>
          </a:prstGeom>
          <a:gradFill flip="none" rotWithShape="1">
            <a:gsLst>
              <a:gs pos="0">
                <a:srgbClr val="46BABA">
                  <a:tint val="66000"/>
                  <a:satMod val="160000"/>
                </a:srgbClr>
              </a:gs>
              <a:gs pos="50000">
                <a:srgbClr val="46BABA">
                  <a:tint val="44500"/>
                  <a:satMod val="160000"/>
                </a:srgbClr>
              </a:gs>
              <a:gs pos="100000">
                <a:srgbClr val="46BABA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rgbClr val="46BABA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65EB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Learner Outcome #1</a:t>
            </a:r>
          </a:p>
        </p:txBody>
      </p:sp>
    </p:spTree>
    <p:extLst>
      <p:ext uri="{BB962C8B-B14F-4D97-AF65-F5344CB8AC3E}">
        <p14:creationId xmlns:p14="http://schemas.microsoft.com/office/powerpoint/2010/main" val="268070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2789" y="653142"/>
            <a:ext cx="7772400" cy="758564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Obligatory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062789" y="1534886"/>
            <a:ext cx="10515600" cy="4524811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Sucking burst &gt;5-7 sucks without a breath</a:t>
            </a:r>
          </a:p>
          <a:p>
            <a:pPr marL="0" indent="0" eaLnBrk="1" hangingPunct="1">
              <a:buNone/>
            </a:pPr>
            <a:r>
              <a:rPr lang="en-US" dirty="0"/>
              <a:t>OR</a:t>
            </a:r>
          </a:p>
          <a:p>
            <a:pPr eaLnBrk="1" hangingPunct="1"/>
            <a:r>
              <a:rPr lang="en-US" dirty="0"/>
              <a:t>Apnea during a feeding</a:t>
            </a:r>
          </a:p>
          <a:p>
            <a:pPr eaLnBrk="1" hangingPunct="1"/>
            <a:r>
              <a:rPr lang="en-US" dirty="0"/>
              <a:t>Does not stop to breathe independently</a:t>
            </a:r>
          </a:p>
          <a:p>
            <a:r>
              <a:rPr lang="en-US" dirty="0"/>
              <a:t>Loss of subsystem stability</a:t>
            </a:r>
          </a:p>
          <a:p>
            <a:pPr eaLnBrk="1" hangingPunct="1"/>
            <a:endParaRPr lang="en-US" b="1" dirty="0"/>
          </a:p>
          <a:p>
            <a:pPr eaLnBrk="1" hangingPunct="1"/>
            <a:r>
              <a:rPr lang="en-US" b="1" dirty="0"/>
              <a:t>KEY:  Caregiver needs to intervene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Erin Ross, All Rights Reserved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CDC5A7-1FCC-4139-B98F-D27B2610B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24FDF-679E-4315-A8E3-408512DCFD06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9FA39B6-BFD9-447F-99EE-371C7C1FB198}"/>
              </a:ext>
            </a:extLst>
          </p:cNvPr>
          <p:cNvSpPr/>
          <p:nvPr/>
        </p:nvSpPr>
        <p:spPr>
          <a:xfrm>
            <a:off x="1059900" y="5856310"/>
            <a:ext cx="3062921" cy="498764"/>
          </a:xfrm>
          <a:prstGeom prst="roundRect">
            <a:avLst/>
          </a:prstGeom>
          <a:gradFill flip="none" rotWithShape="1">
            <a:gsLst>
              <a:gs pos="0">
                <a:srgbClr val="46BABA">
                  <a:tint val="66000"/>
                  <a:satMod val="160000"/>
                </a:srgbClr>
              </a:gs>
              <a:gs pos="50000">
                <a:srgbClr val="46BABA">
                  <a:tint val="44500"/>
                  <a:satMod val="160000"/>
                </a:srgbClr>
              </a:gs>
              <a:gs pos="100000">
                <a:srgbClr val="46BABA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rgbClr val="46BABA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65EB8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Learner Outcome #2</a:t>
            </a:r>
          </a:p>
        </p:txBody>
      </p:sp>
    </p:spTree>
    <p:extLst>
      <p:ext uri="{BB962C8B-B14F-4D97-AF65-F5344CB8AC3E}">
        <p14:creationId xmlns:p14="http://schemas.microsoft.com/office/powerpoint/2010/main" val="234783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44826-6CF2-4D37-9FE0-7D5EC1371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Obligatory</a:t>
            </a:r>
          </a:p>
        </p:txBody>
      </p:sp>
      <p:pic>
        <p:nvPicPr>
          <p:cNvPr id="6" name="Picture 5" descr="Timeline&#10;&#10;Description automatically generated">
            <a:extLst>
              <a:ext uri="{FF2B5EF4-FFF2-40B4-BE49-F238E27FC236}">
                <a16:creationId xmlns:a16="http://schemas.microsoft.com/office/drawing/2014/main" id="{D71D66AC-0C44-445B-8C89-4B5EAAC6A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265" y="2943390"/>
            <a:ext cx="11548872" cy="213654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EEC832-AAC1-494A-9DDF-B34DCBDE6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2022, Erin Ross, All Rights Reserved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BBA04C-2747-4E9B-A188-A7117F6B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9424FDF-679E-4315-A8E3-408512DCFD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4457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4ECDC4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ight new logo ff2" id="{C49DF345-D04A-44DE-AA90-1E1E8B81F748}" vid="{ADAE24FB-2CB2-4974-A51C-BB2A0DDDF7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3472632-94e2-45a8-82d0-c5e6901e33a9">
      <UserInfo>
        <DisplayName>Gina Gass</DisplayName>
        <AccountId>12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5B9F8435D6204BB49E5602224DCD72" ma:contentTypeVersion="12" ma:contentTypeDescription="Create a new document." ma:contentTypeScope="" ma:versionID="ef390486038f769988f48d076a07b2b8">
  <xsd:schema xmlns:xsd="http://www.w3.org/2001/XMLSchema" xmlns:xs="http://www.w3.org/2001/XMLSchema" xmlns:p="http://schemas.microsoft.com/office/2006/metadata/properties" xmlns:ns2="7593ac86-d945-4087-9b4a-77e7901dfaca" xmlns:ns3="53472632-94e2-45a8-82d0-c5e6901e33a9" targetNamespace="http://schemas.microsoft.com/office/2006/metadata/properties" ma:root="true" ma:fieldsID="2dfe1d0e2dc85b54cc093eb91f6e9e7a" ns2:_="" ns3:_="">
    <xsd:import namespace="7593ac86-d945-4087-9b4a-77e7901dfaca"/>
    <xsd:import namespace="53472632-94e2-45a8-82d0-c5e6901e33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93ac86-d945-4087-9b4a-77e7901dfa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472632-94e2-45a8-82d0-c5e6901e33a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9C1308-0FA6-4AA7-8959-2C7AFD5D6AB8}">
  <ds:schemaRefs>
    <ds:schemaRef ds:uri="http://schemas.microsoft.com/office/2006/metadata/properties"/>
    <ds:schemaRef ds:uri="http://schemas.microsoft.com/office/infopath/2007/PartnerControls"/>
    <ds:schemaRef ds:uri="892af13a-9edd-422b-bf07-379bee1f8c3c"/>
    <ds:schemaRef ds:uri="4aac7cf6-0e58-40d5-96a4-ad2a40748456"/>
    <ds:schemaRef ds:uri="53472632-94e2-45a8-82d0-c5e6901e33a9"/>
  </ds:schemaRefs>
</ds:datastoreItem>
</file>

<file path=customXml/itemProps2.xml><?xml version="1.0" encoding="utf-8"?>
<ds:datastoreItem xmlns:ds="http://schemas.openxmlformats.org/officeDocument/2006/customXml" ds:itemID="{C833ED45-59D8-4B71-AE66-5B63C5E5DD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93ac86-d945-4087-9b4a-77e7901dfaca"/>
    <ds:schemaRef ds:uri="53472632-94e2-45a8-82d0-c5e6901e33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E01E1D-4EC9-4D8B-B40A-B7D569B959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</TotalTime>
  <Words>949</Words>
  <Application>Microsoft Office PowerPoint</Application>
  <PresentationFormat>Widescreen</PresentationFormat>
  <Paragraphs>155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Lora</vt:lpstr>
      <vt:lpstr>Times New Roman</vt:lpstr>
      <vt:lpstr>Office Theme</vt:lpstr>
      <vt:lpstr>The BROSS Approach</vt:lpstr>
      <vt:lpstr>Learner outcomes</vt:lpstr>
      <vt:lpstr>BROSS Approach</vt:lpstr>
      <vt:lpstr>Burst-pause rhythms</vt:lpstr>
      <vt:lpstr>Homeostasis is the key</vt:lpstr>
      <vt:lpstr>PowerPoint Presentation</vt:lpstr>
      <vt:lpstr>Development of internal regulation</vt:lpstr>
      <vt:lpstr>Obligatory</vt:lpstr>
      <vt:lpstr>Obligatory</vt:lpstr>
      <vt:lpstr>Alternating</vt:lpstr>
      <vt:lpstr>Alternating</vt:lpstr>
      <vt:lpstr>Intermittent</vt:lpstr>
      <vt:lpstr>Intermittent</vt:lpstr>
      <vt:lpstr>Coordinated</vt:lpstr>
      <vt:lpstr>Coordinated</vt:lpstr>
      <vt:lpstr>Integrated</vt:lpstr>
      <vt:lpstr>Support for integrated steps</vt:lpstr>
      <vt:lpstr>Correlation Data</vt:lpstr>
      <vt:lpstr>Key take-aways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</dc:creator>
  <cp:lastModifiedBy>Erin</cp:lastModifiedBy>
  <cp:revision>56</cp:revision>
  <dcterms:created xsi:type="dcterms:W3CDTF">2021-11-05T21:40:28Z</dcterms:created>
  <dcterms:modified xsi:type="dcterms:W3CDTF">2022-08-31T18:03:12Z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0x0101004B5B9F8435D6204BB49E5602224DCD72</vt:lpwstr>
  </property>
</Properties>
</file>