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0">
          <p15:clr>
            <a:srgbClr val="747775"/>
          </p15:clr>
        </p15:guide>
        <p15:guide id="2" pos="2880">
          <p15:clr>
            <a:srgbClr val="747775"/>
          </p15:clr>
        </p15:guide>
        <p15:guide id="3" orient="horz" pos="718">
          <p15:clr>
            <a:srgbClr val="747775"/>
          </p15:clr>
        </p15:guide>
        <p15:guide id="4" orient="horz" pos="1247">
          <p15:clr>
            <a:srgbClr val="747775"/>
          </p15:clr>
        </p15:guide>
        <p15:guide id="5" orient="horz" pos="2395">
          <p15:clr>
            <a:srgbClr val="747775"/>
          </p15:clr>
        </p15:guide>
        <p15:guide id="6" orient="horz" pos="2769">
          <p15:clr>
            <a:srgbClr val="747775"/>
          </p15:clr>
        </p15:guide>
        <p15:guide id="7" orient="horz" pos="29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orient="horz"/>
        <p:guide pos="2880"/>
        <p:guide pos="718" orient="horz"/>
        <p:guide pos="1247" orient="horz"/>
        <p:guide pos="2395" orient="horz"/>
        <p:guide pos="2769" orient="horz"/>
        <p:guide pos="2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Montserrat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0ca36780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0ca36780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0ca36780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0ca36780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Es ist wichtig zu beachten, das SOLARGROUP im Rahmen des Projekts "Duyunov-Motoren" nicht mit Wertpapieren handelt, obwohl dies in Zukunft auch möglich ist. Daher benötigen die Gesellschaft und ihre Partner derzeit keinen besonderen Status eines befugten Teilnehmers auf dem Wertpapiermarkt. Wir beschäftigen uns mit der Gewinnung von Investitionen in Projekte mithilfe von Crowdinvesting.</a:t>
            </a:r>
            <a:endParaRPr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0ca3678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0ca3678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Die Tätigkeit unserer Gesellschaft ist absolut legal. Sie verfügt über alle notwendigen rechtlichen Voraussetzungen — Sie können sie jetzt auf Ihrem Bildschirm sehen. </a:t>
            </a:r>
            <a:endParaRPr sz="12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0ca36780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0ca36780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0ca36780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0ca36780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SOLARGROUP kümmert sich nicht nur um die Verbesserung der internen Prozesse der Gesellschaft, sondern auch um die externen Faktoren und die Voraussetzungen für unsere Tätigkeit.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SOLARGROUP ist eine internationale Gesellschaft, die Menschen auf der ganzen Welt zusammenbringt, ungeachtet geografischer Grenzen und politischer Gegebenheiten.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Für uns war es schon immer wichtig, günstige Bedingungen für die Ausübung unserer Tätigkeit zu schaffen sowie Transparenz und Offenheit in unserem Geschäft zu gewährleisten.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Wir sind ständig auf der Suche nach Lösungen, die es uns ermöglichen, auf dem richtigen Weg zu unserem Ziel zu bleiben, und eine dieser Lösungen war die Verlagerung unserer Gesellschaft von der Republik Vanuatu, wo sie seit 2017 registriert ist, in die Gerichtsbarkeit der Union der Komoren ab 2024.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Unser Team hat dafür eine riesige Menge an Arbeit geleistet.</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0ca36780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0ca36780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Die Republik Vanuatu verschärft ständig die Vorschriften und erlegt neue Beschränkungen für die geschäftliche Tätigkeit auf. Die Gerichtsbarkeit in der Union der Komoren gibt uns die Möglichkeit, unabhängig, frei und kosteneffizient unser Geschäft zu betreiben.</a:t>
            </a:r>
            <a:endParaRPr sz="12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0ca36780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0ca36780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Zum jetzigen Zeitpunkthat hat unsere Gesellschaft alle erforderlichen Registrierungsaktivitäten in der neuen Rechtsordnung abgeschlossen und eine spezielle internationale Makler- und Clearinglizenz erhalten. Eine solche Lizenz berechtigt uns unter anderem zur Ausgabe von Wertpapieren und zur Durchführung von Transaktionen damit. Derzeit übt die Gesellschaft keine derartigen Tätigkeiten aus, doch ist dies in Zukunft möglich. Demnächst wollen wir alle rechtlichen Formalitäten im Zusammenhang mit unserem Umzug abschließen. Für Investoren und Partner wird sich nichts ändern. SOLARGROUP bleibt dieselbe Organisation, es wird nur der Registrierungsort geändert.</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0ca36780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0ca36780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Jeder Investor unterzeichnet in seinem Benutzerkonto auf der SOLARGROUP-Website einen Investitionsvertrag. Sie können sich vorab damit vertraut machen und nach der Unterzeichnung jederzeit den Vertrag in Ihrem Profil unter der Rubrik "Dokumente" einsehen. Investitionen stellen immer ein gewisses Risiko dar. Davor warnen wir auch auf unserer Website. Wir versuchen, gegenüber unseren Investoren und Partnern so offen und ehrlich wie möglich zu sein.</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ca36780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0ca36780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Ein Partner ist ein Vertreter der Gesellschaft, der auf freiwilliger Basis und auf der Grundlage des internationalen Rechts als Berater des Projekts tätig ist. Er handelt auf der Grundlage der Richtlinie 86/653/EWG über selbständige Handelsvertreter, der Artikel 10 und 11 der Konvention zum Schutze der Menschenrechte und Grundfreiheiten, des Artikels 1 des Haager Übereinkommens zur Regelung der Tätigkeit von Vertretern (Agenten) bei der Übermittlung von geschäftlichen Angeboten des Auftraggebers, des UNIDROIT-Übereinkommens über den Abschluss von Verträgen und die Befugnisse von Vermittlern sowie des Benelux-Übereinkommens (23.11.1973). Er hat das Recht, für die Verbreitung von Informationen über die Gesellschaft eine gesetzliche Vergütung zu erhalten.</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0ca36780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0ca36780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Der Partner verkauft nichts und handelt nicht mit Wertpapieren. Er ist auch kein Angestellter und keine offizielle Person der Gesellschaft. Der Partner kann nicht direkt Geld von den Projektinvestoren zu seinen eigenen Gunsten oder zu Gunsten von SOLARGROUP erhalten. Die Gelder der Investoren fließen direkt an die Gesellschaft, die dann die Vergütung an den Partner auszahlt.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Jeder Partner handelt auf der Grundlage seiner eigenen Interessen und der Möglichkeit, die Vergütung des Partners zu erhalten. Der Partner übt diese Tätigkeit nach eigenem Ermessen und auf freiwilliger Basis sowie auf der Grundlage der Richtlinie über unabhängige Handelsvertreter, der Artikel 10 und 11 der Konvention zum Schutze der Menschenrechte und Grundfreiheiten, des Artikels 1 des Haager Übereinkommens zur Regelung der Tätigkeit von Handelsvertretern bei der Übermittlung von kommerziellen Angeboten des Auftraggebers und anderer internationaler Dokumente aus.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Dank all dieser Bestimmungen ist der Partner von der gesetzlichen Haftung befreit und erhält rechtmäßig seine Vergütung.</a:t>
            </a:r>
            <a:endParaRPr sz="12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ca36780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ca36780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Die Beziehungen zwischen dem Partner und der Gesellschaft werden durch den Vertrag geregelt, der im Benutzerkonto auf der SOLARGROUP-Website verfügbar ist. </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0ca36780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0ca36780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Der Vertrag räumt dem Partner das Recht ein, auf unterschiedliche Weisen über das Projekt zu informieren, Beratung zu leisten und sich an Marketingaktivitäten zu beteiligen.</a:t>
            </a:r>
            <a:endParaRPr sz="12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2" name="Google Shape;52;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4">
  <p:cSld name="TITLE_AND_BODY_7">
    <p:spTree>
      <p:nvGrpSpPr>
        <p:cNvPr id="53" name="Shape 53"/>
        <p:cNvGrpSpPr/>
        <p:nvPr/>
      </p:nvGrpSpPr>
      <p:grpSpPr>
        <a:xfrm>
          <a:off x="0" y="0"/>
          <a:ext cx="0" cy="0"/>
          <a:chOff x="0" y="0"/>
          <a:chExt cx="0" cy="0"/>
        </a:xfrm>
      </p:grpSpPr>
      <p:sp>
        <p:nvSpPr>
          <p:cNvPr id="54" name="Google Shape;54;p14"/>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5">
  <p:cSld name="TITLE_AND_BODY_8">
    <p:spTree>
      <p:nvGrpSpPr>
        <p:cNvPr id="60" name="Shape 60"/>
        <p:cNvGrpSpPr/>
        <p:nvPr/>
      </p:nvGrpSpPr>
      <p:grpSpPr>
        <a:xfrm>
          <a:off x="0" y="0"/>
          <a:ext cx="0" cy="0"/>
          <a:chOff x="0" y="0"/>
          <a:chExt cx="0" cy="0"/>
        </a:xfrm>
      </p:grpSpPr>
      <p:sp>
        <p:nvSpPr>
          <p:cNvPr id="61" name="Google Shape;61;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62" name="Google Shape;62;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63" name="Shape 63"/>
        <p:cNvGrpSpPr/>
        <p:nvPr/>
      </p:nvGrpSpPr>
      <p:grpSpPr>
        <a:xfrm>
          <a:off x="0" y="0"/>
          <a:ext cx="0" cy="0"/>
          <a:chOff x="0" y="0"/>
          <a:chExt cx="0" cy="0"/>
        </a:xfrm>
      </p:grpSpPr>
      <p:sp>
        <p:nvSpPr>
          <p:cNvPr id="64" name="Google Shape;6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112" name="Shape 112"/>
        <p:cNvGrpSpPr/>
        <p:nvPr/>
      </p:nvGrpSpPr>
      <p:grpSpPr>
        <a:xfrm>
          <a:off x="0" y="0"/>
          <a:ext cx="0" cy="0"/>
          <a:chOff x="0" y="0"/>
          <a:chExt cx="0" cy="0"/>
        </a:xfrm>
      </p:grpSpPr>
      <p:sp>
        <p:nvSpPr>
          <p:cNvPr id="113" name="Google Shape;113;p30"/>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14" name="Google Shape;114;p3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2.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hyperlink" Target="https://cdn.solargroup.pro/e6c7170a-1806-4cc7-8f5c-91314f50db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5.jpg"/><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1"/>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120" name="Google Shape;120;p31"/>
          <p:cNvSpPr txBox="1"/>
          <p:nvPr/>
        </p:nvSpPr>
        <p:spPr>
          <a:xfrm>
            <a:off x="0" y="1463550"/>
            <a:ext cx="9144000" cy="20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ru" sz="4000">
                <a:solidFill>
                  <a:srgbClr val="2678E0"/>
                </a:solidFill>
                <a:latin typeface="Montserrat"/>
                <a:ea typeface="Montserrat"/>
                <a:cs typeface="Montserrat"/>
                <a:sym typeface="Montserrat"/>
              </a:rPr>
              <a:t>RECHTLICHE ASPEKTE </a:t>
            </a:r>
            <a:endParaRPr b="1" sz="4000">
              <a:solidFill>
                <a:srgbClr val="2678E0"/>
              </a:solidFill>
              <a:latin typeface="Montserrat"/>
              <a:ea typeface="Montserrat"/>
              <a:cs typeface="Montserrat"/>
              <a:sym typeface="Montserrat"/>
            </a:endParaRPr>
          </a:p>
          <a:p>
            <a:pPr indent="0" lvl="0" marL="0" rtl="0" algn="ctr">
              <a:lnSpc>
                <a:spcPct val="100000"/>
              </a:lnSpc>
              <a:spcBef>
                <a:spcPts val="1000"/>
              </a:spcBef>
              <a:spcAft>
                <a:spcPts val="0"/>
              </a:spcAft>
              <a:buNone/>
            </a:pPr>
            <a:r>
              <a:rPr b="1" lang="ru" sz="4000">
                <a:solidFill>
                  <a:srgbClr val="3F5670"/>
                </a:solidFill>
                <a:latin typeface="Montserrat"/>
                <a:ea typeface="Montserrat"/>
                <a:cs typeface="Montserrat"/>
                <a:sym typeface="Montserrat"/>
              </a:rPr>
              <a:t>BEI DER ARBEIT DER GESELLSCHAFT</a:t>
            </a:r>
            <a:endParaRPr b="1" sz="4000">
              <a:solidFill>
                <a:srgbClr val="3F5670"/>
              </a:solidFill>
              <a:latin typeface="Montserrat"/>
              <a:ea typeface="Montserrat"/>
              <a:cs typeface="Montserrat"/>
              <a:sym typeface="Montserrat"/>
            </a:endParaRPr>
          </a:p>
          <a:p>
            <a:pPr indent="0" lvl="0" marL="0" rtl="0" algn="ctr">
              <a:lnSpc>
                <a:spcPct val="100000"/>
              </a:lnSpc>
              <a:spcBef>
                <a:spcPts val="1000"/>
              </a:spcBef>
              <a:spcAft>
                <a:spcPts val="1000"/>
              </a:spcAft>
              <a:buNone/>
            </a:pPr>
            <a:r>
              <a:rPr b="1" lang="ru" sz="4000">
                <a:solidFill>
                  <a:srgbClr val="3F5670"/>
                </a:solidFill>
                <a:latin typeface="Montserrat"/>
                <a:ea typeface="Montserrat"/>
                <a:cs typeface="Montserrat"/>
                <a:sym typeface="Montserrat"/>
              </a:rPr>
              <a:t>SOLARGROUP</a:t>
            </a:r>
            <a:endParaRPr b="1" sz="4000">
              <a:solidFill>
                <a:srgbClr val="3F5670"/>
              </a:solidFill>
              <a:latin typeface="Montserrat"/>
              <a:ea typeface="Montserrat"/>
              <a:cs typeface="Montserrat"/>
              <a:sym typeface="Montserrat"/>
            </a:endParaRPr>
          </a:p>
        </p:txBody>
      </p:sp>
      <p:pic>
        <p:nvPicPr>
          <p:cNvPr id="121" name="Google Shape;121;p31"/>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UND WERTPAPIERMARKT</a:t>
            </a:r>
            <a:endParaRPr b="1" sz="2600">
              <a:solidFill>
                <a:srgbClr val="3F5670"/>
              </a:solidFill>
              <a:latin typeface="Montserrat"/>
              <a:ea typeface="Montserrat"/>
              <a:cs typeface="Montserrat"/>
              <a:sym typeface="Montserrat"/>
            </a:endParaRPr>
          </a:p>
        </p:txBody>
      </p:sp>
      <p:pic>
        <p:nvPicPr>
          <p:cNvPr id="213" name="Google Shape;213;p40"/>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14" name="Google Shape;214;p40"/>
          <p:cNvSpPr txBox="1"/>
          <p:nvPr/>
        </p:nvSpPr>
        <p:spPr>
          <a:xfrm>
            <a:off x="865725" y="1846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SAMMELT INVESTITIONEN FÜR PROJEKTE ÜBER DAS CROWDINVESTING EIN</a:t>
            </a:r>
            <a:endParaRPr sz="1500">
              <a:solidFill>
                <a:srgbClr val="3F5670"/>
              </a:solidFill>
              <a:latin typeface="Montserrat Medium"/>
              <a:ea typeface="Montserrat Medium"/>
              <a:cs typeface="Montserrat Medium"/>
              <a:sym typeface="Montserrat Medium"/>
            </a:endParaRPr>
          </a:p>
        </p:txBody>
      </p:sp>
      <p:sp>
        <p:nvSpPr>
          <p:cNvPr id="215" name="Google Shape;215;p40"/>
          <p:cNvSpPr/>
          <p:nvPr/>
        </p:nvSpPr>
        <p:spPr>
          <a:xfrm>
            <a:off x="348450" y="1847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6" name="Google Shape;216;p40"/>
          <p:cNvSpPr/>
          <p:nvPr/>
        </p:nvSpPr>
        <p:spPr>
          <a:xfrm rot="5400000">
            <a:off x="456350" y="1961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txBox="1"/>
          <p:nvPr/>
        </p:nvSpPr>
        <p:spPr>
          <a:xfrm>
            <a:off x="865725" y="2608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HANDELT NICHT MIT WERTPAPIEREN UND MUSS DAHER KEIN ERMÄCHTIGTER MARKTTEILNEHMER SEIN</a:t>
            </a:r>
            <a:endParaRPr sz="1500">
              <a:solidFill>
                <a:srgbClr val="3F5670"/>
              </a:solidFill>
              <a:latin typeface="Montserrat Medium"/>
              <a:ea typeface="Montserrat Medium"/>
              <a:cs typeface="Montserrat Medium"/>
              <a:sym typeface="Montserrat Medium"/>
            </a:endParaRPr>
          </a:p>
        </p:txBody>
      </p:sp>
      <p:sp>
        <p:nvSpPr>
          <p:cNvPr id="218" name="Google Shape;218;p40"/>
          <p:cNvSpPr/>
          <p:nvPr/>
        </p:nvSpPr>
        <p:spPr>
          <a:xfrm>
            <a:off x="348450" y="2609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9" name="Google Shape;219;p40"/>
          <p:cNvSpPr/>
          <p:nvPr/>
        </p:nvSpPr>
        <p:spPr>
          <a:xfrm rot="5400000">
            <a:off x="456350" y="2723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nvSpPr>
        <p:spPr>
          <a:xfrm>
            <a:off x="865725" y="3370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SOLARGROUP-PARTNER SIND KEINE ERMÄCHTIGTEN MAKLER, IHRE TÄTIGKEIT ERFORDERT KEINE LIZENZ</a:t>
            </a:r>
            <a:endParaRPr sz="1500">
              <a:solidFill>
                <a:srgbClr val="3F5670"/>
              </a:solidFill>
              <a:latin typeface="Montserrat Medium"/>
              <a:ea typeface="Montserrat Medium"/>
              <a:cs typeface="Montserrat Medium"/>
              <a:sym typeface="Montserrat Medium"/>
            </a:endParaRPr>
          </a:p>
        </p:txBody>
      </p:sp>
      <p:sp>
        <p:nvSpPr>
          <p:cNvPr id="221" name="Google Shape;221;p40"/>
          <p:cNvSpPr/>
          <p:nvPr/>
        </p:nvSpPr>
        <p:spPr>
          <a:xfrm>
            <a:off x="348450" y="3371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22" name="Google Shape;222;p40"/>
          <p:cNvSpPr/>
          <p:nvPr/>
        </p:nvSpPr>
        <p:spPr>
          <a:xfrm rot="5400000">
            <a:off x="456350" y="3485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1"/>
          <p:cNvSpPr txBox="1"/>
          <p:nvPr/>
        </p:nvSpPr>
        <p:spPr>
          <a:xfrm>
            <a:off x="289200" y="4138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RECHTSGRUNDLAGE  </a:t>
            </a:r>
            <a:endParaRPr b="1" sz="2600">
              <a:solidFill>
                <a:srgbClr val="2677E0"/>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DER TÄTIGKEIT VON SOLARGROUP</a:t>
            </a:r>
            <a:endParaRPr b="1" sz="2600">
              <a:solidFill>
                <a:srgbClr val="2677E0"/>
              </a:solidFill>
              <a:latin typeface="Montserrat"/>
              <a:ea typeface="Montserrat"/>
              <a:cs typeface="Montserrat"/>
              <a:sym typeface="Montserrat"/>
            </a:endParaRPr>
          </a:p>
        </p:txBody>
      </p:sp>
      <p:pic>
        <p:nvPicPr>
          <p:cNvPr id="228" name="Google Shape;228;p41"/>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29" name="Google Shape;229;p41"/>
          <p:cNvSpPr txBox="1"/>
          <p:nvPr/>
        </p:nvSpPr>
        <p:spPr>
          <a:xfrm>
            <a:off x="311200" y="1452238"/>
            <a:ext cx="8232600" cy="531000"/>
          </a:xfrm>
          <a:prstGeom prst="rect">
            <a:avLst/>
          </a:prstGeom>
          <a:noFill/>
          <a:ln>
            <a:noFill/>
          </a:ln>
        </p:spPr>
        <p:txBody>
          <a:bodyPr anchorCtr="0" anchor="t" bIns="36000" lIns="36000" spcFirstLastPara="1" rIns="36000" wrap="square" tIns="36000">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DIE TÄTIGKEIT DER GESELLSCHAFT UND UNSERER PARTNER IST ABSOLUT LEGAL</a:t>
            </a:r>
            <a:endParaRPr sz="1500">
              <a:solidFill>
                <a:srgbClr val="3F5670"/>
              </a:solidFill>
              <a:latin typeface="Montserrat Medium"/>
              <a:ea typeface="Montserrat Medium"/>
              <a:cs typeface="Montserrat Medium"/>
              <a:sym typeface="Montserrat Medium"/>
            </a:endParaRPr>
          </a:p>
        </p:txBody>
      </p:sp>
      <p:sp>
        <p:nvSpPr>
          <p:cNvPr id="230" name="Google Shape;230;p41"/>
          <p:cNvSpPr/>
          <p:nvPr/>
        </p:nvSpPr>
        <p:spPr>
          <a:xfrm>
            <a:off x="659937" y="3015388"/>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1" name="Google Shape;231;p41"/>
          <p:cNvSpPr/>
          <p:nvPr/>
        </p:nvSpPr>
        <p:spPr>
          <a:xfrm>
            <a:off x="659724" y="2218750"/>
            <a:ext cx="8191500" cy="7359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1"/>
          <p:cNvSpPr/>
          <p:nvPr/>
        </p:nvSpPr>
        <p:spPr>
          <a:xfrm>
            <a:off x="663244" y="3809569"/>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41"/>
          <p:cNvSpPr/>
          <p:nvPr/>
        </p:nvSpPr>
        <p:spPr>
          <a:xfrm>
            <a:off x="289200" y="221870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1"/>
          <p:cNvSpPr txBox="1"/>
          <p:nvPr/>
        </p:nvSpPr>
        <p:spPr>
          <a:xfrm>
            <a:off x="1172950" y="2449275"/>
            <a:ext cx="7522800" cy="275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DIE CHARTA DER WIRTSCHAFTLICHEN RECHTE UND PFLICHTEN DER STAATEN, ANGENOMMEN DURCH RESOLUTION 3281 (XXIX) DER GENERALVERSAMMLUNG DER VEREINTEN NATIONEN VOM 12. DEZEMBER 1974 </a:t>
            </a:r>
            <a:endParaRPr sz="1200">
              <a:solidFill>
                <a:srgbClr val="2677E0"/>
              </a:solidFill>
              <a:latin typeface="Montserrat SemiBold"/>
              <a:ea typeface="Montserrat SemiBold"/>
              <a:cs typeface="Montserrat SemiBold"/>
              <a:sym typeface="Montserrat SemiBold"/>
            </a:endParaRPr>
          </a:p>
        </p:txBody>
      </p:sp>
      <p:sp>
        <p:nvSpPr>
          <p:cNvPr id="235" name="Google Shape;235;p41"/>
          <p:cNvSpPr/>
          <p:nvPr/>
        </p:nvSpPr>
        <p:spPr>
          <a:xfrm>
            <a:off x="289273" y="3012067"/>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41"/>
          <p:cNvSpPr txBox="1"/>
          <p:nvPr/>
        </p:nvSpPr>
        <p:spPr>
          <a:xfrm>
            <a:off x="1176467" y="4051825"/>
            <a:ext cx="7482300" cy="248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INTERNE GRÜNDUNGSDOKUMENTE DER GESELLSCHAFT</a:t>
            </a:r>
            <a:endParaRPr sz="1200">
              <a:solidFill>
                <a:srgbClr val="2677E0"/>
              </a:solidFill>
              <a:latin typeface="Montserrat SemiBold"/>
              <a:ea typeface="Montserrat SemiBold"/>
              <a:cs typeface="Montserrat SemiBold"/>
              <a:sym typeface="Montserrat SemiBold"/>
            </a:endParaRPr>
          </a:p>
        </p:txBody>
      </p:sp>
      <p:sp>
        <p:nvSpPr>
          <p:cNvPr id="237" name="Google Shape;237;p41"/>
          <p:cNvSpPr/>
          <p:nvPr/>
        </p:nvSpPr>
        <p:spPr>
          <a:xfrm>
            <a:off x="291728" y="380624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8" name="Google Shape;238;p41"/>
          <p:cNvSpPr txBox="1"/>
          <p:nvPr/>
        </p:nvSpPr>
        <p:spPr>
          <a:xfrm>
            <a:off x="1172950" y="3125043"/>
            <a:ext cx="7285800" cy="5109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INTERNATIONALE MAKLER- UND CLEARINGLIZENZ</a:t>
            </a:r>
            <a:endParaRPr sz="1200">
              <a:solidFill>
                <a:srgbClr val="2677E0"/>
              </a:solidFill>
              <a:latin typeface="Montserrat SemiBold"/>
              <a:ea typeface="Montserrat SemiBold"/>
              <a:cs typeface="Montserrat SemiBold"/>
              <a:sym typeface="Montserrat SemiBold"/>
            </a:endParaRPr>
          </a:p>
        </p:txBody>
      </p:sp>
      <p:sp>
        <p:nvSpPr>
          <p:cNvPr id="239" name="Google Shape;239;p41"/>
          <p:cNvSpPr txBox="1"/>
          <p:nvPr/>
        </p:nvSpPr>
        <p:spPr>
          <a:xfrm>
            <a:off x="291727" y="2355449"/>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1</a:t>
            </a:r>
            <a:endParaRPr sz="2800">
              <a:solidFill>
                <a:srgbClr val="2677E0"/>
              </a:solidFill>
              <a:latin typeface="Montserrat SemiBold"/>
              <a:ea typeface="Montserrat SemiBold"/>
              <a:cs typeface="Montserrat SemiBold"/>
              <a:sym typeface="Montserrat SemiBold"/>
            </a:endParaRPr>
          </a:p>
        </p:txBody>
      </p:sp>
      <p:sp>
        <p:nvSpPr>
          <p:cNvPr id="240" name="Google Shape;240;p41"/>
          <p:cNvSpPr txBox="1"/>
          <p:nvPr/>
        </p:nvSpPr>
        <p:spPr>
          <a:xfrm>
            <a:off x="289201" y="3152067"/>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2</a:t>
            </a:r>
            <a:endParaRPr sz="2800">
              <a:solidFill>
                <a:srgbClr val="2677E0"/>
              </a:solidFill>
              <a:latin typeface="Montserrat SemiBold"/>
              <a:ea typeface="Montserrat SemiBold"/>
              <a:cs typeface="Montserrat SemiBold"/>
              <a:sym typeface="Montserrat SemiBold"/>
            </a:endParaRPr>
          </a:p>
        </p:txBody>
      </p:sp>
      <p:sp>
        <p:nvSpPr>
          <p:cNvPr id="241" name="Google Shape;241;p41"/>
          <p:cNvSpPr txBox="1"/>
          <p:nvPr/>
        </p:nvSpPr>
        <p:spPr>
          <a:xfrm>
            <a:off x="289201" y="3942063"/>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3</a:t>
            </a:r>
            <a:endParaRPr sz="2800">
              <a:solidFill>
                <a:srgbClr val="2677E0"/>
              </a:solidFill>
              <a:latin typeface="Montserrat SemiBold"/>
              <a:ea typeface="Montserrat SemiBold"/>
              <a:cs typeface="Montserrat SemiBold"/>
              <a:sym typeface="Montserrat SemiBold"/>
            </a:endParaRPr>
          </a:p>
        </p:txBody>
      </p:sp>
      <p:sp>
        <p:nvSpPr>
          <p:cNvPr id="242" name="Google Shape;242;p41"/>
          <p:cNvSpPr txBox="1"/>
          <p:nvPr/>
        </p:nvSpPr>
        <p:spPr>
          <a:xfrm>
            <a:off x="289200" y="1758700"/>
            <a:ext cx="3348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rgbClr val="3F567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248" name="Google Shape;248;p42"/>
          <p:cNvSpPr txBox="1"/>
          <p:nvPr/>
        </p:nvSpPr>
        <p:spPr>
          <a:xfrm>
            <a:off x="673000" y="2224438"/>
            <a:ext cx="76923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ru" sz="4000">
                <a:solidFill>
                  <a:srgbClr val="3F5670"/>
                </a:solidFill>
                <a:latin typeface="Montserrat"/>
                <a:ea typeface="Montserrat"/>
                <a:cs typeface="Montserrat"/>
                <a:sym typeface="Montserrat"/>
              </a:rPr>
              <a:t>FRAGEN UND ANTWORTEN</a:t>
            </a:r>
            <a:endParaRPr sz="4000"/>
          </a:p>
        </p:txBody>
      </p:sp>
      <p:pic>
        <p:nvPicPr>
          <p:cNvPr id="249" name="Google Shape;249;p42"/>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2"/>
          <p:cNvPicPr preferRelativeResize="0"/>
          <p:nvPr/>
        </p:nvPicPr>
        <p:blipFill>
          <a:blip r:embed="rId3">
            <a:alphaModFix/>
          </a:blip>
          <a:stretch>
            <a:fillRect/>
          </a:stretch>
        </p:blipFill>
        <p:spPr>
          <a:xfrm>
            <a:off x="3968025" y="4691000"/>
            <a:ext cx="1207949" cy="262000"/>
          </a:xfrm>
          <a:prstGeom prst="rect">
            <a:avLst/>
          </a:prstGeom>
          <a:noFill/>
          <a:ln>
            <a:noFill/>
          </a:ln>
        </p:spPr>
      </p:pic>
      <p:sp>
        <p:nvSpPr>
          <p:cNvPr id="127" name="Google Shape;127;p32"/>
          <p:cNvSpPr txBox="1"/>
          <p:nvPr/>
        </p:nvSpPr>
        <p:spPr>
          <a:xfrm>
            <a:off x="289200" y="32896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2017 — REGISTRIERUNG IN DER REPUBLIK VANUATU. </a:t>
            </a:r>
            <a:endParaRPr b="1" sz="1500">
              <a:solidFill>
                <a:srgbClr val="3F5670"/>
              </a:solidFill>
              <a:latin typeface="Montserrat"/>
              <a:ea typeface="Montserrat"/>
              <a:cs typeface="Montserrat"/>
              <a:sym typeface="Montserrat"/>
            </a:endParaRPr>
          </a:p>
        </p:txBody>
      </p:sp>
      <p:sp>
        <p:nvSpPr>
          <p:cNvPr id="128" name="Google Shape;128;p32"/>
          <p:cNvSpPr txBox="1"/>
          <p:nvPr/>
        </p:nvSpPr>
        <p:spPr>
          <a:xfrm>
            <a:off x="289200" y="448675"/>
            <a:ext cx="8565600" cy="465300"/>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Clr>
                <a:srgbClr val="2677E0"/>
              </a:buClr>
              <a:buSzPts val="8000"/>
              <a:buFont typeface="Helvetica Neue"/>
              <a:buNone/>
            </a:pPr>
            <a:r>
              <a:rPr b="1" lang="ru" sz="2600">
                <a:solidFill>
                  <a:srgbClr val="2677E0"/>
                </a:solidFill>
                <a:latin typeface="Montserrat"/>
                <a:ea typeface="Montserrat"/>
                <a:cs typeface="Montserrat"/>
                <a:sym typeface="Montserrat"/>
              </a:rPr>
              <a:t>ORT DER REGISTRIERUNG VON SOLARGROUP</a:t>
            </a:r>
            <a:endParaRPr sz="2600">
              <a:solidFill>
                <a:srgbClr val="3F5670"/>
              </a:solidFill>
              <a:latin typeface="Montserrat"/>
              <a:ea typeface="Montserrat"/>
              <a:cs typeface="Montserrat"/>
              <a:sym typeface="Montserrat"/>
            </a:endParaRPr>
          </a:p>
        </p:txBody>
      </p:sp>
      <p:sp>
        <p:nvSpPr>
          <p:cNvPr id="129" name="Google Shape;129;p32"/>
          <p:cNvSpPr txBox="1"/>
          <p:nvPr/>
        </p:nvSpPr>
        <p:spPr>
          <a:xfrm>
            <a:off x="289200" y="35944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2024 — WECHSEL DER ZUSTÄNDIGKEIT ZU DER UNION DER KOMOREN.</a:t>
            </a:r>
            <a:endParaRPr b="1" sz="1500">
              <a:solidFill>
                <a:srgbClr val="3F5670"/>
              </a:solidFill>
              <a:latin typeface="Montserrat"/>
              <a:ea typeface="Montserrat"/>
              <a:cs typeface="Montserrat"/>
              <a:sym typeface="Montserrat"/>
            </a:endParaRPr>
          </a:p>
        </p:txBody>
      </p:sp>
      <p:sp>
        <p:nvSpPr>
          <p:cNvPr id="130" name="Google Shape;130;p32"/>
          <p:cNvSpPr txBox="1"/>
          <p:nvPr/>
        </p:nvSpPr>
        <p:spPr>
          <a:xfrm>
            <a:off x="289200" y="38992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lang="ru" sz="1500">
                <a:solidFill>
                  <a:srgbClr val="3F5670"/>
                </a:solidFill>
                <a:latin typeface="Montserrat Medium"/>
                <a:ea typeface="Montserrat Medium"/>
                <a:cs typeface="Montserrat Medium"/>
                <a:sym typeface="Montserrat Medium"/>
              </a:rPr>
              <a:t>GRUND — ATTRAKTIVERE BEDINGUNGEN FÜR DIE GESCHÄFTSTÄTIGKEIT IM RAHMEN DER WEITEREN ENTWICKLUNGSSTRATEGIE DER GESELLSCHAFT</a:t>
            </a:r>
            <a:endParaRPr sz="1500">
              <a:solidFill>
                <a:srgbClr val="3F5670"/>
              </a:solidFill>
              <a:latin typeface="Montserrat Medium"/>
              <a:ea typeface="Montserrat Medium"/>
              <a:cs typeface="Montserrat Medium"/>
              <a:sym typeface="Montserrat Medium"/>
            </a:endParaRPr>
          </a:p>
        </p:txBody>
      </p:sp>
      <p:pic>
        <p:nvPicPr>
          <p:cNvPr id="131" name="Google Shape;131;p32"/>
          <p:cNvPicPr preferRelativeResize="0"/>
          <p:nvPr/>
        </p:nvPicPr>
        <p:blipFill rotWithShape="1">
          <a:blip r:embed="rId4">
            <a:alphaModFix/>
          </a:blip>
          <a:srcRect b="0" l="0" r="0" t="0"/>
          <a:stretch/>
        </p:blipFill>
        <p:spPr>
          <a:xfrm>
            <a:off x="2779437" y="823526"/>
            <a:ext cx="3585126" cy="256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37" name="Google Shape;137;p33"/>
          <p:cNvSpPr txBox="1"/>
          <p:nvPr/>
        </p:nvSpPr>
        <p:spPr>
          <a:xfrm>
            <a:off x="289200" y="447500"/>
            <a:ext cx="8565600" cy="5028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WARUM DIE KOMOREN</a:t>
            </a:r>
            <a:endParaRPr b="1" sz="2600">
              <a:solidFill>
                <a:srgbClr val="2677E0"/>
              </a:solidFill>
              <a:latin typeface="Montserrat"/>
              <a:ea typeface="Montserrat"/>
              <a:cs typeface="Montserrat"/>
              <a:sym typeface="Montserrat"/>
            </a:endParaRPr>
          </a:p>
        </p:txBody>
      </p:sp>
      <p:sp>
        <p:nvSpPr>
          <p:cNvPr id="138" name="Google Shape;138;p33"/>
          <p:cNvSpPr txBox="1"/>
          <p:nvPr/>
        </p:nvSpPr>
        <p:spPr>
          <a:xfrm>
            <a:off x="484790" y="2702275"/>
            <a:ext cx="3050100" cy="9483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GESETZLICHE RAHMENBEDINGUNGEN UND VIELFALT DER MÖGLICHKEITEN FÜR CROWDINVESTING</a:t>
            </a:r>
            <a:endParaRPr>
              <a:solidFill>
                <a:srgbClr val="3F5670"/>
              </a:solidFill>
              <a:latin typeface="Montserrat Medium"/>
              <a:ea typeface="Montserrat Medium"/>
              <a:cs typeface="Montserrat Medium"/>
              <a:sym typeface="Montserrat Medium"/>
            </a:endParaRPr>
          </a:p>
        </p:txBody>
      </p:sp>
      <p:sp>
        <p:nvSpPr>
          <p:cNvPr id="139" name="Google Shape;139;p33"/>
          <p:cNvSpPr txBox="1"/>
          <p:nvPr/>
        </p:nvSpPr>
        <p:spPr>
          <a:xfrm>
            <a:off x="3368275" y="27022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MAXIMALE WIRTSCHAFTLICHKEIT</a:t>
            </a:r>
            <a:endParaRPr>
              <a:solidFill>
                <a:srgbClr val="3F5670"/>
              </a:solidFill>
              <a:latin typeface="Montserrat Medium"/>
              <a:ea typeface="Montserrat Medium"/>
              <a:cs typeface="Montserrat Medium"/>
              <a:sym typeface="Montserrat Medium"/>
            </a:endParaRPr>
          </a:p>
        </p:txBody>
      </p:sp>
      <p:sp>
        <p:nvSpPr>
          <p:cNvPr id="140" name="Google Shape;140;p33"/>
          <p:cNvSpPr txBox="1"/>
          <p:nvPr/>
        </p:nvSpPr>
        <p:spPr>
          <a:xfrm>
            <a:off x="5691925" y="2702275"/>
            <a:ext cx="2884500" cy="1184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DIE MÖGLICHKEIT, INVESTITIONEN WELTWEIT LEGAL ZU AKZEPTIEREN</a:t>
            </a:r>
            <a:endParaRPr>
              <a:solidFill>
                <a:srgbClr val="3F5670"/>
              </a:solidFill>
              <a:latin typeface="Montserrat Medium"/>
              <a:ea typeface="Montserrat Medium"/>
              <a:cs typeface="Montserrat Medium"/>
              <a:sym typeface="Montserrat Medium"/>
            </a:endParaRPr>
          </a:p>
        </p:txBody>
      </p:sp>
      <p:pic>
        <p:nvPicPr>
          <p:cNvPr id="141" name="Google Shape;141;p33"/>
          <p:cNvPicPr preferRelativeResize="0"/>
          <p:nvPr/>
        </p:nvPicPr>
        <p:blipFill>
          <a:blip r:embed="rId4">
            <a:alphaModFix/>
          </a:blip>
          <a:stretch>
            <a:fillRect/>
          </a:stretch>
        </p:blipFill>
        <p:spPr>
          <a:xfrm>
            <a:off x="1707942" y="1944413"/>
            <a:ext cx="603793" cy="651899"/>
          </a:xfrm>
          <a:prstGeom prst="rect">
            <a:avLst/>
          </a:prstGeom>
          <a:noFill/>
          <a:ln>
            <a:noFill/>
          </a:ln>
        </p:spPr>
      </p:pic>
      <p:pic>
        <p:nvPicPr>
          <p:cNvPr id="142" name="Google Shape;142;p33"/>
          <p:cNvPicPr preferRelativeResize="0"/>
          <p:nvPr/>
        </p:nvPicPr>
        <p:blipFill>
          <a:blip r:embed="rId5">
            <a:alphaModFix/>
          </a:blip>
          <a:stretch>
            <a:fillRect/>
          </a:stretch>
        </p:blipFill>
        <p:spPr>
          <a:xfrm>
            <a:off x="4270092" y="1944413"/>
            <a:ext cx="590294" cy="651900"/>
          </a:xfrm>
          <a:prstGeom prst="rect">
            <a:avLst/>
          </a:prstGeom>
          <a:noFill/>
          <a:ln>
            <a:noFill/>
          </a:ln>
        </p:spPr>
      </p:pic>
      <p:pic>
        <p:nvPicPr>
          <p:cNvPr id="143" name="Google Shape;143;p33"/>
          <p:cNvPicPr preferRelativeResize="0"/>
          <p:nvPr/>
        </p:nvPicPr>
        <p:blipFill>
          <a:blip r:embed="rId6">
            <a:alphaModFix/>
          </a:blip>
          <a:stretch>
            <a:fillRect/>
          </a:stretch>
        </p:blipFill>
        <p:spPr>
          <a:xfrm>
            <a:off x="6791513" y="1944413"/>
            <a:ext cx="685301" cy="6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4"/>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SOLARGROUP-LIZENZ</a:t>
            </a:r>
            <a:endParaRPr b="1" sz="2600">
              <a:solidFill>
                <a:srgbClr val="3F5670"/>
              </a:solidFill>
              <a:latin typeface="Montserrat"/>
              <a:ea typeface="Montserrat"/>
              <a:cs typeface="Montserrat"/>
              <a:sym typeface="Montserrat"/>
            </a:endParaRPr>
          </a:p>
        </p:txBody>
      </p:sp>
      <p:pic>
        <p:nvPicPr>
          <p:cNvPr id="149" name="Google Shape;149;p34"/>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0" name="Google Shape;150;p34"/>
          <p:cNvSpPr txBox="1"/>
          <p:nvPr/>
        </p:nvSpPr>
        <p:spPr>
          <a:xfrm>
            <a:off x="289200" y="2123200"/>
            <a:ext cx="5604600" cy="19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DIE GESELLSCHAFT VERFÜGT ÜBER EINE INTERNATIONALE MAKLER- UND CLEARINGLIZENZ  </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 L15658 / SG VOM 1. MÄRZ 2024, AUSGESTELLT VON DER FINANZBEHÖRDE DER AUTONOMEN INSEL ANJOUAN, GEMÄSS DER REGIERUNGSVERORDNUNG № 005 2005 </a:t>
            </a:r>
            <a:endParaRPr sz="1500">
              <a:solidFill>
                <a:srgbClr val="3F5670"/>
              </a:solidFill>
              <a:latin typeface="Montserrat"/>
              <a:ea typeface="Montserrat"/>
              <a:cs typeface="Montserrat"/>
              <a:sym typeface="Montserrat"/>
            </a:endParaRPr>
          </a:p>
        </p:txBody>
      </p:sp>
      <p:pic>
        <p:nvPicPr>
          <p:cNvPr id="151" name="Google Shape;151;p34"/>
          <p:cNvPicPr preferRelativeResize="0"/>
          <p:nvPr/>
        </p:nvPicPr>
        <p:blipFill rotWithShape="1">
          <a:blip r:embed="rId4">
            <a:alphaModFix/>
          </a:blip>
          <a:srcRect b="0" l="29" r="29" t="0"/>
          <a:stretch/>
        </p:blipFill>
        <p:spPr>
          <a:xfrm>
            <a:off x="6276353" y="1382042"/>
            <a:ext cx="2252851" cy="3186002"/>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REGELUNG DER BEZIEHUNGEN ZWISCHEN PROJEKTINVESTOREN UND SOLARGROUP</a:t>
            </a:r>
            <a:endParaRPr b="1" sz="2600">
              <a:solidFill>
                <a:srgbClr val="3F5670"/>
              </a:solidFill>
              <a:latin typeface="Montserrat"/>
              <a:ea typeface="Montserrat"/>
              <a:cs typeface="Montserrat"/>
              <a:sym typeface="Montserrat"/>
            </a:endParaRPr>
          </a:p>
        </p:txBody>
      </p:sp>
      <p:pic>
        <p:nvPicPr>
          <p:cNvPr id="157" name="Google Shape;157;p35"/>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8" name="Google Shape;158;p35"/>
          <p:cNvSpPr txBox="1"/>
          <p:nvPr/>
        </p:nvSpPr>
        <p:spPr>
          <a:xfrm>
            <a:off x="289200" y="1868632"/>
            <a:ext cx="52332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ru" sz="1500">
                <a:solidFill>
                  <a:srgbClr val="3F5670"/>
                </a:solidFill>
                <a:latin typeface="Montserrat"/>
                <a:ea typeface="Montserrat"/>
                <a:cs typeface="Montserrat"/>
                <a:sym typeface="Montserrat"/>
              </a:rPr>
              <a:t>JEDER INVESTOR UNTERZEICHNET (AKZEPTIERT) DEN INVESTITIONSVERTRAG IM BENUTZERKONTO</a:t>
            </a:r>
            <a:endParaRPr b="1" sz="1500">
              <a:solidFill>
                <a:srgbClr val="2678E0"/>
              </a:solidFill>
              <a:latin typeface="Montserrat"/>
              <a:ea typeface="Montserrat"/>
              <a:cs typeface="Montserrat"/>
              <a:sym typeface="Montserrat"/>
            </a:endParaRPr>
          </a:p>
        </p:txBody>
      </p:sp>
      <p:pic>
        <p:nvPicPr>
          <p:cNvPr id="159" name="Google Shape;159;p35"/>
          <p:cNvPicPr preferRelativeResize="0"/>
          <p:nvPr/>
        </p:nvPicPr>
        <p:blipFill>
          <a:blip r:embed="rId4">
            <a:alphaModFix/>
          </a:blip>
          <a:stretch>
            <a:fillRect/>
          </a:stretch>
        </p:blipFill>
        <p:spPr>
          <a:xfrm>
            <a:off x="6774566" y="1803613"/>
            <a:ext cx="1656656" cy="2342834"/>
          </a:xfrm>
          <a:prstGeom prst="rect">
            <a:avLst/>
          </a:prstGeom>
          <a:noFill/>
          <a:ln>
            <a:noFill/>
          </a:ln>
          <a:effectLst>
            <a:outerShdw blurRad="85725" rotWithShape="0" algn="bl" dir="5400000" dist="28575">
              <a:srgbClr val="000000">
                <a:alpha val="50000"/>
              </a:srgbClr>
            </a:outerShdw>
          </a:effectLst>
        </p:spPr>
      </p:pic>
      <p:pic>
        <p:nvPicPr>
          <p:cNvPr id="160" name="Google Shape;160;p35"/>
          <p:cNvPicPr preferRelativeResize="0"/>
          <p:nvPr/>
        </p:nvPicPr>
        <p:blipFill>
          <a:blip r:embed="rId4">
            <a:alphaModFix/>
          </a:blip>
          <a:stretch>
            <a:fillRect/>
          </a:stretch>
        </p:blipFill>
        <p:spPr>
          <a:xfrm>
            <a:off x="5843392" y="2061754"/>
            <a:ext cx="1656656" cy="2342834"/>
          </a:xfrm>
          <a:prstGeom prst="rect">
            <a:avLst/>
          </a:prstGeom>
          <a:noFill/>
          <a:ln>
            <a:noFill/>
          </a:ln>
          <a:effectLst>
            <a:outerShdw blurRad="142875" rotWithShape="0" algn="bl" dir="5400000" dist="38100">
              <a:srgbClr val="000000">
                <a:alpha val="50000"/>
              </a:srgbClr>
            </a:outerShdw>
          </a:effectLst>
        </p:spPr>
      </p:pic>
      <p:sp>
        <p:nvSpPr>
          <p:cNvPr id="161" name="Google Shape;161;p35"/>
          <p:cNvSpPr txBox="1"/>
          <p:nvPr/>
        </p:nvSpPr>
        <p:spPr>
          <a:xfrm>
            <a:off x="289200" y="2783031"/>
            <a:ext cx="5233200" cy="11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AUF DER OFFIZIELLEN WEBSITE DER GESELLSCHAFT</a:t>
            </a:r>
            <a:endParaRPr sz="1500">
              <a:solidFill>
                <a:srgbClr val="3F5670"/>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SIND DIE INFORMATIONEN </a:t>
            </a:r>
            <a:r>
              <a:rPr lang="ru" sz="1500" u="sng">
                <a:solidFill>
                  <a:srgbClr val="2677E0"/>
                </a:solidFill>
                <a:latin typeface="Montserrat Medium"/>
                <a:ea typeface="Montserrat Medium"/>
                <a:cs typeface="Montserrat Medium"/>
                <a:sym typeface="Montserrat Medium"/>
                <a:hlinkClick r:id="rId5">
                  <a:extLst>
                    <a:ext uri="{A12FA001-AC4F-418D-AE19-62706E023703}">
                      <ahyp:hlinkClr val="tx"/>
                    </a:ext>
                  </a:extLst>
                </a:hlinkClick>
              </a:rPr>
              <a:t>ÜBER MÖGLICHE RISIKEN EINER INVESTITION</a:t>
            </a:r>
            <a:r>
              <a:rPr lang="ru" sz="1500">
                <a:solidFill>
                  <a:srgbClr val="3F5670"/>
                </a:solidFill>
                <a:latin typeface="Montserrat Medium"/>
                <a:ea typeface="Montserrat Medium"/>
                <a:cs typeface="Montserrat Medium"/>
                <a:sym typeface="Montserrat Medium"/>
              </a:rPr>
              <a:t> VERÖFFENTLICHT</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6"/>
          <p:cNvPicPr preferRelativeResize="0"/>
          <p:nvPr/>
        </p:nvPicPr>
        <p:blipFill rotWithShape="1">
          <a:blip r:embed="rId3">
            <a:alphaModFix amt="27000"/>
          </a:blip>
          <a:srcRect b="-46355" l="-10914" r="-10902" t="-10409"/>
          <a:stretch/>
        </p:blipFill>
        <p:spPr>
          <a:xfrm>
            <a:off x="1012230" y="1264100"/>
            <a:ext cx="7119539" cy="3574600"/>
          </a:xfrm>
          <a:prstGeom prst="rect">
            <a:avLst/>
          </a:prstGeom>
          <a:noFill/>
          <a:ln>
            <a:noFill/>
          </a:ln>
        </p:spPr>
      </p:pic>
      <p:sp>
        <p:nvSpPr>
          <p:cNvPr id="167" name="Google Shape;167;p36"/>
          <p:cNvSpPr txBox="1"/>
          <p:nvPr/>
        </p:nvSpPr>
        <p:spPr>
          <a:xfrm>
            <a:off x="433800" y="1781175"/>
            <a:ext cx="8276400" cy="1771800"/>
          </a:xfrm>
          <a:prstGeom prst="rect">
            <a:avLst/>
          </a:prstGeom>
          <a:noFill/>
          <a:ln>
            <a:noFill/>
          </a:ln>
        </p:spPr>
        <p:txBody>
          <a:bodyPr anchorCtr="0" anchor="ctr"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100">
                <a:solidFill>
                  <a:srgbClr val="3F5670"/>
                </a:solidFill>
                <a:latin typeface="Montserrat"/>
                <a:ea typeface="Montserrat"/>
                <a:cs typeface="Montserrat"/>
                <a:sym typeface="Montserrat"/>
              </a:rPr>
              <a:t>EIN PARTNER IST EIN VERTRETER DER GESELLSCHAFT, DER FREIWILLIG UND AUF DER GRUNDLAGE DER INTERNATIONALEN GESETZGEBUNG ALS BERATER FÜR DAS PROJEKT TÄTIG IST </a:t>
            </a:r>
            <a:endParaRPr b="1" sz="2100">
              <a:solidFill>
                <a:srgbClr val="3F5670"/>
              </a:solidFill>
              <a:latin typeface="Montserrat"/>
              <a:ea typeface="Montserrat"/>
              <a:cs typeface="Montserrat"/>
              <a:sym typeface="Montserrat"/>
            </a:endParaRPr>
          </a:p>
        </p:txBody>
      </p:sp>
      <p:pic>
        <p:nvPicPr>
          <p:cNvPr id="168" name="Google Shape;168;p36"/>
          <p:cNvPicPr preferRelativeResize="0"/>
          <p:nvPr/>
        </p:nvPicPr>
        <p:blipFill>
          <a:blip r:embed="rId4">
            <a:alphaModFix/>
          </a:blip>
          <a:stretch>
            <a:fillRect/>
          </a:stretch>
        </p:blipFill>
        <p:spPr>
          <a:xfrm>
            <a:off x="3968025" y="4691000"/>
            <a:ext cx="1207949" cy="262000"/>
          </a:xfrm>
          <a:prstGeom prst="rect">
            <a:avLst/>
          </a:prstGeom>
          <a:noFill/>
          <a:ln>
            <a:noFill/>
          </a:ln>
        </p:spPr>
      </p:pic>
      <p:sp>
        <p:nvSpPr>
          <p:cNvPr id="169" name="Google Shape;169;p36"/>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RECHTSSTATUS EINES SOLARGROUP-PARTNERS</a:t>
            </a:r>
            <a:endParaRPr b="1" sz="2600">
              <a:solidFill>
                <a:srgbClr val="2677E0"/>
              </a:solidFill>
              <a:latin typeface="Montserrat"/>
              <a:ea typeface="Montserrat"/>
              <a:cs typeface="Montserrat"/>
              <a:sym typeface="Montserrat"/>
            </a:endParaRPr>
          </a:p>
        </p:txBody>
      </p:sp>
      <p:sp>
        <p:nvSpPr>
          <p:cNvPr id="170" name="Google Shape;170;p36"/>
          <p:cNvSpPr txBox="1"/>
          <p:nvPr/>
        </p:nvSpPr>
        <p:spPr>
          <a:xfrm>
            <a:off x="289200" y="3586600"/>
            <a:ext cx="8565600" cy="104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ER ERHÄLT EINE LEGITIME FINANZIELLE BELOHNUNG FÜR DIE VERBREITUNG VON INFORMATIONEN ÜBER DIE GESELLSCHAFT </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7"/>
          <p:cNvSpPr/>
          <p:nvPr/>
        </p:nvSpPr>
        <p:spPr>
          <a:xfrm>
            <a:off x="289200" y="1483500"/>
            <a:ext cx="6180900" cy="24840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176" name="Google Shape;176;p37"/>
          <p:cNvPicPr preferRelativeResize="0"/>
          <p:nvPr/>
        </p:nvPicPr>
        <p:blipFill rotWithShape="1">
          <a:blip r:embed="rId3">
            <a:alphaModFix/>
          </a:blip>
          <a:srcRect b="0" l="8130" r="0" t="0"/>
          <a:stretch/>
        </p:blipFill>
        <p:spPr>
          <a:xfrm>
            <a:off x="6470100" y="1185050"/>
            <a:ext cx="2291451" cy="2930750"/>
          </a:xfrm>
          <a:prstGeom prst="rect">
            <a:avLst/>
          </a:prstGeom>
          <a:noFill/>
          <a:ln>
            <a:noFill/>
          </a:ln>
        </p:spPr>
      </p:pic>
      <p:pic>
        <p:nvPicPr>
          <p:cNvPr id="177" name="Google Shape;177;p37"/>
          <p:cNvPicPr preferRelativeResize="0"/>
          <p:nvPr/>
        </p:nvPicPr>
        <p:blipFill>
          <a:blip r:embed="rId4">
            <a:alphaModFix/>
          </a:blip>
          <a:stretch>
            <a:fillRect/>
          </a:stretch>
        </p:blipFill>
        <p:spPr>
          <a:xfrm>
            <a:off x="3968025" y="4693825"/>
            <a:ext cx="1207949" cy="262000"/>
          </a:xfrm>
          <a:prstGeom prst="rect">
            <a:avLst/>
          </a:prstGeom>
          <a:noFill/>
          <a:ln>
            <a:noFill/>
          </a:ln>
        </p:spPr>
      </p:pic>
      <p:sp>
        <p:nvSpPr>
          <p:cNvPr id="178" name="Google Shape;178;p37"/>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RECHTSSTATUS EINES SOLARGROUP-PARTNERS</a:t>
            </a:r>
            <a:endParaRPr b="1" sz="2600">
              <a:solidFill>
                <a:srgbClr val="2677E0"/>
              </a:solidFill>
              <a:latin typeface="Montserrat"/>
              <a:ea typeface="Montserrat"/>
              <a:cs typeface="Montserrat"/>
              <a:sym typeface="Montserrat"/>
            </a:endParaRPr>
          </a:p>
        </p:txBody>
      </p:sp>
      <p:sp>
        <p:nvSpPr>
          <p:cNvPr id="179" name="Google Shape;179;p37"/>
          <p:cNvSpPr txBox="1"/>
          <p:nvPr/>
        </p:nvSpPr>
        <p:spPr>
          <a:xfrm>
            <a:off x="289200" y="1864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ÜBERNIMMT KEINE VERANTWORTUNG FÜR DIE TÄTIGKEIT DER GESELLSCHAFT</a:t>
            </a:r>
            <a:endParaRPr sz="1000">
              <a:solidFill>
                <a:srgbClr val="3F5670"/>
              </a:solidFill>
              <a:latin typeface="Montserrat Medium"/>
              <a:ea typeface="Montserrat Medium"/>
              <a:cs typeface="Montserrat Medium"/>
              <a:sym typeface="Montserrat Medium"/>
            </a:endParaRPr>
          </a:p>
        </p:txBody>
      </p:sp>
      <p:sp>
        <p:nvSpPr>
          <p:cNvPr id="180" name="Google Shape;180;p37"/>
          <p:cNvSpPr txBox="1"/>
          <p:nvPr/>
        </p:nvSpPr>
        <p:spPr>
          <a:xfrm>
            <a:off x="289200" y="3967600"/>
            <a:ext cx="8565600" cy="6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SemiBold"/>
                <a:ea typeface="Montserrat SemiBold"/>
                <a:cs typeface="Montserrat SemiBold"/>
                <a:sym typeface="Montserrat SemiBold"/>
              </a:rPr>
              <a:t>DER PARTNER WIRD DADURCH VON DER GESETZLICHEN HAFTUNG BEFREIT UND ERHÄLT RECHTMÄßIG SEINE VERGÜTUNG</a:t>
            </a:r>
            <a:endParaRPr sz="1500">
              <a:solidFill>
                <a:srgbClr val="3F5670"/>
              </a:solidFill>
              <a:latin typeface="Montserrat SemiBold"/>
              <a:ea typeface="Montserrat SemiBold"/>
              <a:cs typeface="Montserrat SemiBold"/>
              <a:sym typeface="Montserrat SemiBold"/>
            </a:endParaRPr>
          </a:p>
        </p:txBody>
      </p:sp>
      <p:sp>
        <p:nvSpPr>
          <p:cNvPr id="181" name="Google Shape;181;p37"/>
          <p:cNvSpPr txBox="1"/>
          <p:nvPr/>
        </p:nvSpPr>
        <p:spPr>
          <a:xfrm>
            <a:off x="289200" y="1483500"/>
            <a:ext cx="4611600" cy="37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500">
                <a:solidFill>
                  <a:srgbClr val="3F5670"/>
                </a:solidFill>
                <a:latin typeface="Montserrat"/>
                <a:ea typeface="Montserrat"/>
                <a:cs typeface="Montserrat"/>
                <a:sym typeface="Montserrat"/>
              </a:rPr>
              <a:t>DER PARTNER</a:t>
            </a:r>
            <a:endParaRPr sz="1200">
              <a:solidFill>
                <a:srgbClr val="3F5670"/>
              </a:solidFill>
              <a:latin typeface="Montserrat Medium"/>
              <a:ea typeface="Montserrat Medium"/>
              <a:cs typeface="Montserrat Medium"/>
              <a:sym typeface="Montserrat Medium"/>
            </a:endParaRPr>
          </a:p>
        </p:txBody>
      </p:sp>
      <p:sp>
        <p:nvSpPr>
          <p:cNvPr id="182" name="Google Shape;182;p37"/>
          <p:cNvSpPr txBox="1"/>
          <p:nvPr/>
        </p:nvSpPr>
        <p:spPr>
          <a:xfrm>
            <a:off x="289200" y="2245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DARF KEIN GELD VON INVESTOREN ZU SEINEM EIGENEN VORTEIL ERHALTEN</a:t>
            </a:r>
            <a:endParaRPr sz="1000">
              <a:solidFill>
                <a:srgbClr val="3F5670"/>
              </a:solidFill>
              <a:latin typeface="Montserrat Medium"/>
              <a:ea typeface="Montserrat Medium"/>
              <a:cs typeface="Montserrat Medium"/>
              <a:sym typeface="Montserrat Medium"/>
            </a:endParaRPr>
          </a:p>
        </p:txBody>
      </p:sp>
      <p:sp>
        <p:nvSpPr>
          <p:cNvPr id="183" name="Google Shape;183;p37"/>
          <p:cNvSpPr txBox="1"/>
          <p:nvPr/>
        </p:nvSpPr>
        <p:spPr>
          <a:xfrm>
            <a:off x="289200" y="2626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IST KEIN MITARBEITER VON SOLARGROUP</a:t>
            </a:r>
            <a:endParaRPr sz="1000">
              <a:solidFill>
                <a:srgbClr val="3F5670"/>
              </a:solidFill>
              <a:latin typeface="Montserrat Medium"/>
              <a:ea typeface="Montserrat Medium"/>
              <a:cs typeface="Montserrat Medium"/>
              <a:sym typeface="Montserrat Medium"/>
            </a:endParaRPr>
          </a:p>
        </p:txBody>
      </p:sp>
      <p:sp>
        <p:nvSpPr>
          <p:cNvPr id="184" name="Google Shape;184;p37"/>
          <p:cNvSpPr txBox="1"/>
          <p:nvPr/>
        </p:nvSpPr>
        <p:spPr>
          <a:xfrm>
            <a:off x="289200" y="3007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ERHÄLT KEIN GEHALT VON DER GESELLSCHAFT</a:t>
            </a:r>
            <a:endParaRPr sz="1000">
              <a:solidFill>
                <a:srgbClr val="3F5670"/>
              </a:solidFill>
              <a:latin typeface="Montserrat Medium"/>
              <a:ea typeface="Montserrat Medium"/>
              <a:cs typeface="Montserrat Medium"/>
              <a:sym typeface="Montserrat Medium"/>
            </a:endParaRPr>
          </a:p>
        </p:txBody>
      </p:sp>
      <p:sp>
        <p:nvSpPr>
          <p:cNvPr id="185" name="Google Shape;185;p37"/>
          <p:cNvSpPr txBox="1"/>
          <p:nvPr/>
        </p:nvSpPr>
        <p:spPr>
          <a:xfrm>
            <a:off x="289200" y="3388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IST NICHT BERECHTIGT, FILIALEN UND REPRÄSENTANZEN DER GESELLSCHAFT ZU ERÖFFNEN</a:t>
            </a:r>
            <a:endParaRPr sz="10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8"/>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REGELUNG DER BEZIEHUNGEN ZWISCHEN DEN PARTNERN UND SOLARGROUP</a:t>
            </a:r>
            <a:endParaRPr b="1" sz="2600">
              <a:solidFill>
                <a:srgbClr val="3F5670"/>
              </a:solidFill>
              <a:latin typeface="Montserrat"/>
              <a:ea typeface="Montserrat"/>
              <a:cs typeface="Montserrat"/>
              <a:sym typeface="Montserrat"/>
            </a:endParaRPr>
          </a:p>
        </p:txBody>
      </p:sp>
      <p:pic>
        <p:nvPicPr>
          <p:cNvPr id="191" name="Google Shape;191;p38"/>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92" name="Google Shape;192;p38"/>
          <p:cNvSpPr txBox="1"/>
          <p:nvPr/>
        </p:nvSpPr>
        <p:spPr>
          <a:xfrm>
            <a:off x="289200" y="2236288"/>
            <a:ext cx="5233200" cy="14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ru" sz="1500">
                <a:solidFill>
                  <a:srgbClr val="3F5670"/>
                </a:solidFill>
                <a:latin typeface="Montserrat"/>
                <a:ea typeface="Montserrat"/>
                <a:cs typeface="Montserrat"/>
                <a:sym typeface="Montserrat"/>
              </a:rPr>
              <a:t>JEDER PARTNER UNTERZEICHNET DEN LEISTUNGSVERTRAG ZUR GEWINNUNG VON NUTZERN DER SOLARGROUP-WEBSITE, AUF DESSEN GRUNDLAGE ER SEINE PARTNERPROVISION ERHÄLT</a:t>
            </a:r>
            <a:endParaRPr b="1" sz="1500">
              <a:solidFill>
                <a:srgbClr val="3F5670"/>
              </a:solidFill>
              <a:latin typeface="Montserrat"/>
              <a:ea typeface="Montserrat"/>
              <a:cs typeface="Montserrat"/>
              <a:sym typeface="Montserrat"/>
            </a:endParaRPr>
          </a:p>
        </p:txBody>
      </p:sp>
      <p:pic>
        <p:nvPicPr>
          <p:cNvPr id="193" name="Google Shape;193;p38"/>
          <p:cNvPicPr preferRelativeResize="0"/>
          <p:nvPr/>
        </p:nvPicPr>
        <p:blipFill rotWithShape="1">
          <a:blip r:embed="rId4">
            <a:alphaModFix/>
          </a:blip>
          <a:srcRect b="0" l="0" r="0" t="0"/>
          <a:stretch/>
        </p:blipFill>
        <p:spPr>
          <a:xfrm>
            <a:off x="6774566" y="1803613"/>
            <a:ext cx="1656657" cy="2342835"/>
          </a:xfrm>
          <a:prstGeom prst="rect">
            <a:avLst/>
          </a:prstGeom>
          <a:noFill/>
          <a:ln>
            <a:noFill/>
          </a:ln>
          <a:effectLst>
            <a:outerShdw blurRad="85725" rotWithShape="0" algn="bl" dir="5400000" dist="28575">
              <a:srgbClr val="000000">
                <a:alpha val="50000"/>
              </a:srgbClr>
            </a:outerShdw>
          </a:effectLst>
        </p:spPr>
      </p:pic>
      <p:pic>
        <p:nvPicPr>
          <p:cNvPr id="194" name="Google Shape;194;p38"/>
          <p:cNvPicPr preferRelativeResize="0"/>
          <p:nvPr/>
        </p:nvPicPr>
        <p:blipFill rotWithShape="1">
          <a:blip r:embed="rId5">
            <a:alphaModFix/>
          </a:blip>
          <a:srcRect b="0" l="0" r="0" t="-1389"/>
          <a:stretch/>
        </p:blipFill>
        <p:spPr>
          <a:xfrm>
            <a:off x="5843392" y="2061754"/>
            <a:ext cx="1656657" cy="2342835"/>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9"/>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REGELUNG DER BEZIEHUNGEN ZWISCHEN DEN PARTNERN UND SOLARGROUP</a:t>
            </a:r>
            <a:endParaRPr b="1" sz="2600">
              <a:solidFill>
                <a:srgbClr val="3F5670"/>
              </a:solidFill>
              <a:latin typeface="Montserrat"/>
              <a:ea typeface="Montserrat"/>
              <a:cs typeface="Montserrat"/>
              <a:sym typeface="Montserrat"/>
            </a:endParaRPr>
          </a:p>
        </p:txBody>
      </p:sp>
      <p:pic>
        <p:nvPicPr>
          <p:cNvPr id="200" name="Google Shape;200;p39"/>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01" name="Google Shape;201;p39"/>
          <p:cNvSpPr txBox="1"/>
          <p:nvPr/>
        </p:nvSpPr>
        <p:spPr>
          <a:xfrm>
            <a:off x="771600" y="1530100"/>
            <a:ext cx="76008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ru" sz="1500">
                <a:solidFill>
                  <a:srgbClr val="3F5670"/>
                </a:solidFill>
                <a:latin typeface="Montserrat"/>
                <a:ea typeface="Montserrat"/>
                <a:cs typeface="Montserrat"/>
                <a:sym typeface="Montserrat"/>
              </a:rPr>
              <a:t>DER VERTRAG BERECHTIGT DEN PARTNER,</a:t>
            </a:r>
            <a:endParaRPr b="1" sz="1500">
              <a:solidFill>
                <a:srgbClr val="3F5670"/>
              </a:solidFill>
              <a:latin typeface="Montserrat"/>
              <a:ea typeface="Montserrat"/>
              <a:cs typeface="Montserrat"/>
              <a:sym typeface="Montserrat"/>
            </a:endParaRPr>
          </a:p>
        </p:txBody>
      </p:sp>
      <p:sp>
        <p:nvSpPr>
          <p:cNvPr id="202" name="Google Shape;202;p39"/>
          <p:cNvSpPr txBox="1"/>
          <p:nvPr/>
        </p:nvSpPr>
        <p:spPr>
          <a:xfrm>
            <a:off x="767724" y="2854675"/>
            <a:ext cx="21966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ANDERE MENSCHEN ÜBER DAS SOLARGROUP-PROJEKT ZU INFORMIEREN</a:t>
            </a:r>
            <a:endParaRPr>
              <a:solidFill>
                <a:srgbClr val="3F5670"/>
              </a:solidFill>
              <a:latin typeface="Montserrat Medium"/>
              <a:ea typeface="Montserrat Medium"/>
              <a:cs typeface="Montserrat Medium"/>
              <a:sym typeface="Montserrat Medium"/>
            </a:endParaRPr>
          </a:p>
        </p:txBody>
      </p:sp>
      <p:sp>
        <p:nvSpPr>
          <p:cNvPr id="203" name="Google Shape;203;p39"/>
          <p:cNvSpPr txBox="1"/>
          <p:nvPr/>
        </p:nvSpPr>
        <p:spPr>
          <a:xfrm>
            <a:off x="3368275" y="28546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AN DEN MARKETING-AKTIVITÄTEN TEILZUNEHMEN</a:t>
            </a:r>
            <a:endParaRPr>
              <a:solidFill>
                <a:srgbClr val="3F5670"/>
              </a:solidFill>
              <a:latin typeface="Montserrat Medium"/>
              <a:ea typeface="Montserrat Medium"/>
              <a:cs typeface="Montserrat Medium"/>
              <a:sym typeface="Montserrat Medium"/>
            </a:endParaRPr>
          </a:p>
        </p:txBody>
      </p:sp>
      <p:sp>
        <p:nvSpPr>
          <p:cNvPr id="204" name="Google Shape;204;p39"/>
          <p:cNvSpPr txBox="1"/>
          <p:nvPr/>
        </p:nvSpPr>
        <p:spPr>
          <a:xfrm>
            <a:off x="6038450" y="2854675"/>
            <a:ext cx="24867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EINE VERGÜTUNG VON DER GESELLSCHAFT ZU ERHALTEN</a:t>
            </a:r>
            <a:endParaRPr>
              <a:solidFill>
                <a:srgbClr val="3F5670"/>
              </a:solidFill>
              <a:latin typeface="Montserrat Medium"/>
              <a:ea typeface="Montserrat Medium"/>
              <a:cs typeface="Montserrat Medium"/>
              <a:sym typeface="Montserrat Medium"/>
            </a:endParaRPr>
          </a:p>
        </p:txBody>
      </p:sp>
      <p:pic>
        <p:nvPicPr>
          <p:cNvPr id="205" name="Google Shape;205;p39"/>
          <p:cNvPicPr preferRelativeResize="0"/>
          <p:nvPr/>
        </p:nvPicPr>
        <p:blipFill>
          <a:blip r:embed="rId4">
            <a:alphaModFix/>
          </a:blip>
          <a:stretch>
            <a:fillRect/>
          </a:stretch>
        </p:blipFill>
        <p:spPr>
          <a:xfrm>
            <a:off x="1689750" y="2174813"/>
            <a:ext cx="495925" cy="495925"/>
          </a:xfrm>
          <a:prstGeom prst="rect">
            <a:avLst/>
          </a:prstGeom>
          <a:noFill/>
          <a:ln>
            <a:noFill/>
          </a:ln>
        </p:spPr>
      </p:pic>
      <p:pic>
        <p:nvPicPr>
          <p:cNvPr id="206" name="Google Shape;206;p39"/>
          <p:cNvPicPr preferRelativeResize="0"/>
          <p:nvPr/>
        </p:nvPicPr>
        <p:blipFill>
          <a:blip r:embed="rId4">
            <a:alphaModFix/>
          </a:blip>
          <a:stretch>
            <a:fillRect/>
          </a:stretch>
        </p:blipFill>
        <p:spPr>
          <a:xfrm>
            <a:off x="4290313" y="2174813"/>
            <a:ext cx="495925" cy="495925"/>
          </a:xfrm>
          <a:prstGeom prst="rect">
            <a:avLst/>
          </a:prstGeom>
          <a:noFill/>
          <a:ln>
            <a:noFill/>
          </a:ln>
        </p:spPr>
      </p:pic>
      <p:pic>
        <p:nvPicPr>
          <p:cNvPr id="207" name="Google Shape;207;p39"/>
          <p:cNvPicPr preferRelativeResize="0"/>
          <p:nvPr/>
        </p:nvPicPr>
        <p:blipFill>
          <a:blip r:embed="rId4">
            <a:alphaModFix/>
          </a:blip>
          <a:stretch>
            <a:fillRect/>
          </a:stretch>
        </p:blipFill>
        <p:spPr>
          <a:xfrm>
            <a:off x="6958313" y="2174813"/>
            <a:ext cx="495925" cy="4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