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0">
          <p15:clr>
            <a:srgbClr val="747775"/>
          </p15:clr>
        </p15:guide>
        <p15:guide id="2" pos="2880">
          <p15:clr>
            <a:srgbClr val="747775"/>
          </p15:clr>
        </p15:guide>
        <p15:guide id="3" orient="horz" pos="718">
          <p15:clr>
            <a:srgbClr val="747775"/>
          </p15:clr>
        </p15:guide>
        <p15:guide id="4" orient="horz" pos="1247">
          <p15:clr>
            <a:srgbClr val="747775"/>
          </p15:clr>
        </p15:guide>
        <p15:guide id="5" orient="horz" pos="2395">
          <p15:clr>
            <a:srgbClr val="747775"/>
          </p15:clr>
        </p15:guide>
        <p15:guide id="6" orient="horz" pos="2769">
          <p15:clr>
            <a:srgbClr val="747775"/>
          </p15:clr>
        </p15:guide>
        <p15:guide id="7" orient="horz" pos="29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orient="horz"/>
        <p:guide pos="2880"/>
        <p:guide pos="718" orient="horz"/>
        <p:guide pos="1247" orient="horz"/>
        <p:guide pos="2395" orient="horz"/>
        <p:guide pos="2769" orient="horz"/>
        <p:guide pos="2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Montserrat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0ca36780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0ca36780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0ca36780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0ca36780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Es importante comprender, quye SOLARGROUP en el marco del proyecto "Motores de Duyunov" no comercializa valores, aunque a futuro pueda dedicarse a ello. Por eso ahora a la empresa y sus socios no les es necesario un estatus especial de participante participante autorizado en el mercado de valores. Nos dedicamos a atraer inversiones en proyectos con ayuda del mecanismo de crowdinvesting.</a:t>
            </a:r>
            <a:endParaRPr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0ca3678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0ca3678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Las actividades de nuestra empresa son absolutamente legales. Tiene todos los fundamentos jurídicos necesarios: ahora usted los ve en su pantalla.</a:t>
            </a:r>
            <a:endParaRPr sz="12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0ca36780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0ca36780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0ca36780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0ca36780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La empresa SOLARGROUP se preocupa exhaustivamente no sólo en mejorar los procesos internos de la empresa, sino también los factores externos y las condiciones para el desarrollo de nuestras actividades.</a:t>
            </a:r>
            <a:endParaRPr sz="1200">
              <a:solidFill>
                <a:schemeClr val="dk1"/>
              </a:solidFill>
            </a:endParaRPr>
          </a:p>
          <a:p>
            <a:pPr indent="0" lvl="0" marL="0" rtl="0" algn="l">
              <a:spcBef>
                <a:spcPts val="0"/>
              </a:spcBef>
              <a:spcAft>
                <a:spcPts val="0"/>
              </a:spcAft>
              <a:buNone/>
            </a:pPr>
            <a:r>
              <a:rPr lang="ru" sz="1200">
                <a:solidFill>
                  <a:schemeClr val="dk1"/>
                </a:solidFill>
              </a:rPr>
              <a:t>SOLARGROUP es una empresa internacional que une a personas de todo el mundo, a pesar de las fronteras geográficas y las relaciones políticas.</a:t>
            </a:r>
            <a:endParaRPr sz="1200">
              <a:solidFill>
                <a:schemeClr val="dk1"/>
              </a:solidFill>
            </a:endParaRPr>
          </a:p>
          <a:p>
            <a:pPr indent="0" lvl="0" marL="0" rtl="0" algn="l">
              <a:spcBef>
                <a:spcPts val="0"/>
              </a:spcBef>
              <a:spcAft>
                <a:spcPts val="0"/>
              </a:spcAft>
              <a:buNone/>
            </a:pPr>
            <a:r>
              <a:rPr lang="ru" sz="1200">
                <a:solidFill>
                  <a:schemeClr val="dk1"/>
                </a:solidFill>
              </a:rPr>
              <a:t>Para nosotros siempre ha sido importante crear condiciones favorables para conducir la actividad, transparencia y apertura de nuestro negocio.</a:t>
            </a:r>
            <a:endParaRPr sz="1200">
              <a:solidFill>
                <a:schemeClr val="dk1"/>
              </a:solidFill>
            </a:endParaRPr>
          </a:p>
          <a:p>
            <a:pPr indent="0" lvl="0" marL="0" rtl="0" algn="l">
              <a:spcBef>
                <a:spcPts val="0"/>
              </a:spcBef>
              <a:spcAft>
                <a:spcPts val="0"/>
              </a:spcAft>
              <a:buNone/>
            </a:pPr>
            <a:r>
              <a:rPr lang="ru" sz="1200">
                <a:solidFill>
                  <a:schemeClr val="dk1"/>
                </a:solidFill>
              </a:rPr>
              <a:t>Nos encontramos permanentemente en la búsqueda de soluciones que nos permitan seguir el rumbo previsto, y una de esas decisiones fue la reubicación de nuestra empresa desde la República de Vanuatu, donde la empresa fue registrada en el año 2017, a la jurisdicción de la Unión de las Islas Comoras, a partir del año 2024.</a:t>
            </a:r>
            <a:endParaRPr sz="1200">
              <a:solidFill>
                <a:schemeClr val="dk1"/>
              </a:solidFill>
            </a:endParaRPr>
          </a:p>
          <a:p>
            <a:pPr indent="0" lvl="0" marL="0" rtl="0" algn="l">
              <a:spcBef>
                <a:spcPts val="0"/>
              </a:spcBef>
              <a:spcAft>
                <a:spcPts val="0"/>
              </a:spcAft>
              <a:buNone/>
            </a:pPr>
            <a:r>
              <a:rPr lang="ru" sz="1200">
                <a:solidFill>
                  <a:schemeClr val="dk1"/>
                </a:solidFill>
              </a:rPr>
              <a:t>Nuestro equipo ha efectuado un enorme trabajo para ello.</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0ca36780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0ca36780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La República de Vanuatu fue endureciendo ininterrumpidamente los requisitos e introduciendo nuevas restricciones para los negocios. La jurisdicción en la Unión de las Comoras nos brinda la oportunidad de realizar negocios de forma independiente, libre y de económicamente eficiente</a:t>
            </a:r>
            <a:r>
              <a:rPr lang="ru" sz="1000">
                <a:solidFill>
                  <a:schemeClr val="dk1"/>
                </a:solidFill>
              </a:rPr>
              <a:t>.</a:t>
            </a:r>
            <a:endParaRPr sz="12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0ca36780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0ca36780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A la fecha, nuestra empresa ha completado todas las medidas de registro necesarias en la nueva jurisdicción y recibió una licencia especial de corretaje y compensación internacional. Esta licencia permite, entre otras cosas, la emisión de valores y transacciones con ellos. Actualmente la empresa no se dedica a este tipo de actividades, pero es probable que lo haga más adelante. En un futuro muy próximo planeamos finalizar todos los trámites legales relacionados con nuestra mudanza. Nada cambiará para los inversores y socios. SOLARGROUP seguirá siendo la misma empresa, sólo que con cambio de lugar de registro.</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0ca36780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0ca36780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Cada inversor firma un acuerdo de inversión en la cuenta personal del sitio web de SOLARGROUP. Usted puede familiarizarse con su contenido de forma anticipada y, en cualquier momento luego de firmarlo, podrá mirar el acuerdo en su perfil, en la sección "Documentos". Las inversiones siempre implican un determinado riesgo. Sobre ello también advertimos en nuestro sitio web. Intentamos ser al máximo abiertos y honestos para con nuestros inversores y socios.</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ca36780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0ca36780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El socio es un agente de la empresa que voluntariamente y sobre la base del derecho internacional ejerce como consultor en el proyecto. Actúa sobre la base de la Directiva 86/653/CEE sobre agentes comerciales independientes, el artículo 10 y el artículo 11 de la Convenio europeo para la protección de los derechos humanos y de las libertades fundamentales, el artículo 1 del Convenio de La Haya que regula las actividades de los representantes (agentes) al transmitir ofertas comerciales del mandante, el Convenio de UNIDROIT sobre el procedimiento de celebración de contratos y facultades de los intermediarios, Convenio Benelux (23.11.1973). Él tiene derecho a recibir una remuneración legal por difundir información sobre la empresa.</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0ca36780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0ca36780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El socio no vende nada, no se dedica a la comercializaciones de valores. Tampoco es empleado ni funcionario oficial de la empresa. Un socio no puede recibir dinero directamente de los inversores del proyecto para su propio beneficio o para el beneficio de SOLARGROUP. Los fondos de los inversores ingresan directamente a la empresa y luego la empresa paga una remuneración al socio. </a:t>
            </a:r>
            <a:endParaRPr sz="1200">
              <a:solidFill>
                <a:schemeClr val="dk1"/>
              </a:solidFill>
            </a:endParaRPr>
          </a:p>
          <a:p>
            <a:pPr indent="0" lvl="0" marL="0" rtl="0" algn="l">
              <a:spcBef>
                <a:spcPts val="0"/>
              </a:spcBef>
              <a:spcAft>
                <a:spcPts val="0"/>
              </a:spcAft>
              <a:buNone/>
            </a:pPr>
            <a:r>
              <a:rPr lang="ru" sz="1200">
                <a:solidFill>
                  <a:schemeClr val="dk1"/>
                </a:solidFill>
              </a:rPr>
              <a:t>Cada socio actúa en función de sus propios intereses y de la posibilidad de recibir una remuneración de socio. El socio ejerce esta actividad en base a su deseo propio y de forma voluntaria, así como también sobre la base de la directriz sobre agentes comerciales independientes, los artículos 10 y 11 del Convenio europeo para la protección de los derechos humanos y de las libertades fundamentales, el artículo el artículo 1 del Convenio de La Haya que regula las actividades de los agentes al transmitir ofertas comerciales del mandante y otros documentos internacionales.</a:t>
            </a:r>
            <a:endParaRPr sz="1200">
              <a:solidFill>
                <a:schemeClr val="dk1"/>
              </a:solidFill>
            </a:endParaRPr>
          </a:p>
          <a:p>
            <a:pPr indent="0" lvl="0" marL="0" rtl="0" algn="l">
              <a:spcBef>
                <a:spcPts val="0"/>
              </a:spcBef>
              <a:spcAft>
                <a:spcPts val="0"/>
              </a:spcAft>
              <a:buNone/>
            </a:pPr>
            <a:r>
              <a:rPr lang="ru" sz="1200">
                <a:solidFill>
                  <a:schemeClr val="dk1"/>
                </a:solidFill>
              </a:rPr>
              <a:t>Gracias a todo ello, el socio queda libre de responsabilidad jurídica y legalmente recibe su remuneración.</a:t>
            </a: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ca36780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ca36780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Las relaciones entre el socio y la empresa son reguladas por el acuerdo que está disponible en la cuenta personal, en el sitio web de la empresa SOLARGROUP.</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0ca36780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0ca36780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El acuerdo otorga al socio el derecho de informar de diversas formas a las personas sobre el proyecto, asesorar, participar en eventos de mercadeo.</a:t>
            </a:r>
            <a:endParaRPr sz="12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2" name="Google Shape;52;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4">
  <p:cSld name="TITLE_AND_BODY_7">
    <p:spTree>
      <p:nvGrpSpPr>
        <p:cNvPr id="53" name="Shape 53"/>
        <p:cNvGrpSpPr/>
        <p:nvPr/>
      </p:nvGrpSpPr>
      <p:grpSpPr>
        <a:xfrm>
          <a:off x="0" y="0"/>
          <a:ext cx="0" cy="0"/>
          <a:chOff x="0" y="0"/>
          <a:chExt cx="0" cy="0"/>
        </a:xfrm>
      </p:grpSpPr>
      <p:sp>
        <p:nvSpPr>
          <p:cNvPr id="54" name="Google Shape;54;p14"/>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5">
  <p:cSld name="TITLE_AND_BODY_8">
    <p:spTree>
      <p:nvGrpSpPr>
        <p:cNvPr id="60" name="Shape 60"/>
        <p:cNvGrpSpPr/>
        <p:nvPr/>
      </p:nvGrpSpPr>
      <p:grpSpPr>
        <a:xfrm>
          <a:off x="0" y="0"/>
          <a:ext cx="0" cy="0"/>
          <a:chOff x="0" y="0"/>
          <a:chExt cx="0" cy="0"/>
        </a:xfrm>
      </p:grpSpPr>
      <p:sp>
        <p:nvSpPr>
          <p:cNvPr id="61" name="Google Shape;61;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62" name="Google Shape;62;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63" name="Shape 63"/>
        <p:cNvGrpSpPr/>
        <p:nvPr/>
      </p:nvGrpSpPr>
      <p:grpSpPr>
        <a:xfrm>
          <a:off x="0" y="0"/>
          <a:ext cx="0" cy="0"/>
          <a:chOff x="0" y="0"/>
          <a:chExt cx="0" cy="0"/>
        </a:xfrm>
      </p:grpSpPr>
      <p:sp>
        <p:nvSpPr>
          <p:cNvPr id="64" name="Google Shape;6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112" name="Shape 112"/>
        <p:cNvGrpSpPr/>
        <p:nvPr/>
      </p:nvGrpSpPr>
      <p:grpSpPr>
        <a:xfrm>
          <a:off x="0" y="0"/>
          <a:ext cx="0" cy="0"/>
          <a:chOff x="0" y="0"/>
          <a:chExt cx="0" cy="0"/>
        </a:xfrm>
      </p:grpSpPr>
      <p:sp>
        <p:nvSpPr>
          <p:cNvPr id="113" name="Google Shape;113;p30"/>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14" name="Google Shape;114;p3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1.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hyperlink" Target="https://cdn.solargroup.pro/e6c7170a-1806-4cc7-8f5c-91314f50db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1"/>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120" name="Google Shape;120;p31"/>
          <p:cNvSpPr txBox="1"/>
          <p:nvPr/>
        </p:nvSpPr>
        <p:spPr>
          <a:xfrm>
            <a:off x="0" y="1463550"/>
            <a:ext cx="9144000" cy="20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ru" sz="4000">
                <a:solidFill>
                  <a:srgbClr val="2678E0"/>
                </a:solidFill>
                <a:latin typeface="Montserrat"/>
                <a:ea typeface="Montserrat"/>
                <a:cs typeface="Montserrat"/>
                <a:sym typeface="Montserrat"/>
              </a:rPr>
              <a:t>ASPECTOS JURÍDICOS</a:t>
            </a:r>
            <a:endParaRPr b="1" sz="4000">
              <a:solidFill>
                <a:srgbClr val="2678E0"/>
              </a:solidFill>
              <a:latin typeface="Montserrat"/>
              <a:ea typeface="Montserrat"/>
              <a:cs typeface="Montserrat"/>
              <a:sym typeface="Montserrat"/>
            </a:endParaRPr>
          </a:p>
          <a:p>
            <a:pPr indent="0" lvl="0" marL="0" rtl="0" algn="ctr">
              <a:lnSpc>
                <a:spcPct val="100000"/>
              </a:lnSpc>
              <a:spcBef>
                <a:spcPts val="1000"/>
              </a:spcBef>
              <a:spcAft>
                <a:spcPts val="0"/>
              </a:spcAft>
              <a:buNone/>
            </a:pPr>
            <a:r>
              <a:rPr b="1" lang="ru" sz="4000">
                <a:solidFill>
                  <a:srgbClr val="3F5670"/>
                </a:solidFill>
                <a:latin typeface="Montserrat"/>
                <a:ea typeface="Montserrat"/>
                <a:cs typeface="Montserrat"/>
                <a:sym typeface="Montserrat"/>
              </a:rPr>
              <a:t>EN EL TRABAJO DE LA EMPRESA</a:t>
            </a:r>
            <a:endParaRPr b="1" sz="4000">
              <a:solidFill>
                <a:srgbClr val="3F5670"/>
              </a:solidFill>
              <a:latin typeface="Montserrat"/>
              <a:ea typeface="Montserrat"/>
              <a:cs typeface="Montserrat"/>
              <a:sym typeface="Montserrat"/>
            </a:endParaRPr>
          </a:p>
          <a:p>
            <a:pPr indent="0" lvl="0" marL="0" rtl="0" algn="ctr">
              <a:lnSpc>
                <a:spcPct val="100000"/>
              </a:lnSpc>
              <a:spcBef>
                <a:spcPts val="1000"/>
              </a:spcBef>
              <a:spcAft>
                <a:spcPts val="1000"/>
              </a:spcAft>
              <a:buNone/>
            </a:pPr>
            <a:r>
              <a:rPr b="1" lang="ru" sz="4000">
                <a:solidFill>
                  <a:srgbClr val="3F5670"/>
                </a:solidFill>
                <a:latin typeface="Montserrat"/>
                <a:ea typeface="Montserrat"/>
                <a:cs typeface="Montserrat"/>
                <a:sym typeface="Montserrat"/>
              </a:rPr>
              <a:t>SOLARGROUP</a:t>
            </a:r>
            <a:endParaRPr b="1" sz="4000">
              <a:solidFill>
                <a:srgbClr val="3F5670"/>
              </a:solidFill>
              <a:latin typeface="Montserrat"/>
              <a:ea typeface="Montserrat"/>
              <a:cs typeface="Montserrat"/>
              <a:sym typeface="Montserrat"/>
            </a:endParaRPr>
          </a:p>
        </p:txBody>
      </p:sp>
      <p:pic>
        <p:nvPicPr>
          <p:cNvPr id="121" name="Google Shape;121;p31"/>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Y EL MERCADO DE VALORES</a:t>
            </a:r>
            <a:endParaRPr b="1" sz="2600">
              <a:solidFill>
                <a:srgbClr val="3F5670"/>
              </a:solidFill>
              <a:latin typeface="Montserrat"/>
              <a:ea typeface="Montserrat"/>
              <a:cs typeface="Montserrat"/>
              <a:sym typeface="Montserrat"/>
            </a:endParaRPr>
          </a:p>
        </p:txBody>
      </p:sp>
      <p:pic>
        <p:nvPicPr>
          <p:cNvPr id="213" name="Google Shape;213;p40"/>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14" name="Google Shape;214;p40"/>
          <p:cNvSpPr txBox="1"/>
          <p:nvPr/>
        </p:nvSpPr>
        <p:spPr>
          <a:xfrm>
            <a:off x="865725" y="1846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SE DEDICA A ATRAER INVERSIONES A PROYECTOS MEDIANTE EL MECANISMO DE CROWDINVESTING</a:t>
            </a:r>
            <a:endParaRPr sz="1500">
              <a:solidFill>
                <a:srgbClr val="3F5670"/>
              </a:solidFill>
              <a:latin typeface="Montserrat Medium"/>
              <a:ea typeface="Montserrat Medium"/>
              <a:cs typeface="Montserrat Medium"/>
              <a:sym typeface="Montserrat Medium"/>
            </a:endParaRPr>
          </a:p>
        </p:txBody>
      </p:sp>
      <p:sp>
        <p:nvSpPr>
          <p:cNvPr id="215" name="Google Shape;215;p40"/>
          <p:cNvSpPr/>
          <p:nvPr/>
        </p:nvSpPr>
        <p:spPr>
          <a:xfrm>
            <a:off x="348450" y="1847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6" name="Google Shape;216;p40"/>
          <p:cNvSpPr/>
          <p:nvPr/>
        </p:nvSpPr>
        <p:spPr>
          <a:xfrm rot="5400000">
            <a:off x="456350" y="1961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txBox="1"/>
          <p:nvPr/>
        </p:nvSpPr>
        <p:spPr>
          <a:xfrm>
            <a:off x="865725" y="2608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NO COMERCIALIZA VALORES, POR ELLO NO NECESITA ESTATUS DE PARTICIPANTE AUTORIZADO DEL MERCADO</a:t>
            </a:r>
            <a:endParaRPr sz="1500">
              <a:solidFill>
                <a:srgbClr val="3F5670"/>
              </a:solidFill>
              <a:latin typeface="Montserrat Medium"/>
              <a:ea typeface="Montserrat Medium"/>
              <a:cs typeface="Montserrat Medium"/>
              <a:sym typeface="Montserrat Medium"/>
            </a:endParaRPr>
          </a:p>
        </p:txBody>
      </p:sp>
      <p:sp>
        <p:nvSpPr>
          <p:cNvPr id="218" name="Google Shape;218;p40"/>
          <p:cNvSpPr/>
          <p:nvPr/>
        </p:nvSpPr>
        <p:spPr>
          <a:xfrm>
            <a:off x="348450" y="2609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9" name="Google Shape;219;p40"/>
          <p:cNvSpPr/>
          <p:nvPr/>
        </p:nvSpPr>
        <p:spPr>
          <a:xfrm rot="5400000">
            <a:off x="456350" y="2723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nvSpPr>
        <p:spPr>
          <a:xfrm>
            <a:off x="865725" y="3370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LOS SOCIOS DE SOLARGROUP NO SON CORREDORES AUTORIZADOS, SU ACTIVIDAD NO REQUIERE LA OBTENCIÓN DE LICENCIA</a:t>
            </a:r>
            <a:endParaRPr sz="1500">
              <a:solidFill>
                <a:srgbClr val="3F5670"/>
              </a:solidFill>
              <a:latin typeface="Montserrat Medium"/>
              <a:ea typeface="Montserrat Medium"/>
              <a:cs typeface="Montserrat Medium"/>
              <a:sym typeface="Montserrat Medium"/>
            </a:endParaRPr>
          </a:p>
        </p:txBody>
      </p:sp>
      <p:sp>
        <p:nvSpPr>
          <p:cNvPr id="221" name="Google Shape;221;p40"/>
          <p:cNvSpPr/>
          <p:nvPr/>
        </p:nvSpPr>
        <p:spPr>
          <a:xfrm>
            <a:off x="348450" y="3371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22" name="Google Shape;222;p40"/>
          <p:cNvSpPr/>
          <p:nvPr/>
        </p:nvSpPr>
        <p:spPr>
          <a:xfrm rot="5400000">
            <a:off x="456350" y="3485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1"/>
          <p:cNvSpPr txBox="1"/>
          <p:nvPr/>
        </p:nvSpPr>
        <p:spPr>
          <a:xfrm>
            <a:off x="289200" y="4138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BASES JURÍDICAS DE LA</a:t>
            </a:r>
            <a:endParaRPr b="1" sz="2600">
              <a:solidFill>
                <a:srgbClr val="2677E0"/>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ACTIVIDAD DE SOLARGROUP</a:t>
            </a:r>
            <a:endParaRPr b="1" sz="2600">
              <a:solidFill>
                <a:srgbClr val="2677E0"/>
              </a:solidFill>
              <a:latin typeface="Montserrat"/>
              <a:ea typeface="Montserrat"/>
              <a:cs typeface="Montserrat"/>
              <a:sym typeface="Montserrat"/>
            </a:endParaRPr>
          </a:p>
        </p:txBody>
      </p:sp>
      <p:pic>
        <p:nvPicPr>
          <p:cNvPr id="228" name="Google Shape;228;p41"/>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29" name="Google Shape;229;p41"/>
          <p:cNvSpPr txBox="1"/>
          <p:nvPr/>
        </p:nvSpPr>
        <p:spPr>
          <a:xfrm>
            <a:off x="311200" y="1452238"/>
            <a:ext cx="8232600" cy="531000"/>
          </a:xfrm>
          <a:prstGeom prst="rect">
            <a:avLst/>
          </a:prstGeom>
          <a:noFill/>
          <a:ln>
            <a:noFill/>
          </a:ln>
        </p:spPr>
        <p:txBody>
          <a:bodyPr anchorCtr="0" anchor="t" bIns="36000" lIns="36000" spcFirstLastPara="1" rIns="36000" wrap="square" tIns="36000">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LA ACTIVIDAD DE LA EMPRESA Y NUESTROS SOCIOS ES ABSOLUTAMENTE LEGÍTIMA</a:t>
            </a:r>
            <a:endParaRPr sz="1500">
              <a:solidFill>
                <a:srgbClr val="3F5670"/>
              </a:solidFill>
              <a:latin typeface="Montserrat Medium"/>
              <a:ea typeface="Montserrat Medium"/>
              <a:cs typeface="Montserrat Medium"/>
              <a:sym typeface="Montserrat Medium"/>
            </a:endParaRPr>
          </a:p>
        </p:txBody>
      </p:sp>
      <p:sp>
        <p:nvSpPr>
          <p:cNvPr id="230" name="Google Shape;230;p41"/>
          <p:cNvSpPr/>
          <p:nvPr/>
        </p:nvSpPr>
        <p:spPr>
          <a:xfrm>
            <a:off x="659937" y="3015388"/>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1" name="Google Shape;231;p41"/>
          <p:cNvSpPr/>
          <p:nvPr/>
        </p:nvSpPr>
        <p:spPr>
          <a:xfrm>
            <a:off x="659724" y="2218750"/>
            <a:ext cx="8191500" cy="7359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1"/>
          <p:cNvSpPr/>
          <p:nvPr/>
        </p:nvSpPr>
        <p:spPr>
          <a:xfrm>
            <a:off x="663244" y="3809569"/>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41"/>
          <p:cNvSpPr/>
          <p:nvPr/>
        </p:nvSpPr>
        <p:spPr>
          <a:xfrm>
            <a:off x="289200" y="221870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1"/>
          <p:cNvSpPr txBox="1"/>
          <p:nvPr/>
        </p:nvSpPr>
        <p:spPr>
          <a:xfrm>
            <a:off x="1172950" y="2449275"/>
            <a:ext cx="7522800" cy="275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CARTA DE DERECHOS ECONÓMICOS Y OBLIGACIONES DE LOS ESTADOS, APROBADA POR LA RESOLUCIÓN 3281 (XXIX) DEL 12 DE DICIEMBRE DE 1974 POR LA ASAMBLEA GENERAL DE LA ONU </a:t>
            </a:r>
            <a:endParaRPr sz="1200">
              <a:solidFill>
                <a:srgbClr val="2677E0"/>
              </a:solidFill>
              <a:latin typeface="Montserrat SemiBold"/>
              <a:ea typeface="Montserrat SemiBold"/>
              <a:cs typeface="Montserrat SemiBold"/>
              <a:sym typeface="Montserrat SemiBold"/>
            </a:endParaRPr>
          </a:p>
        </p:txBody>
      </p:sp>
      <p:sp>
        <p:nvSpPr>
          <p:cNvPr id="235" name="Google Shape;235;p41"/>
          <p:cNvSpPr/>
          <p:nvPr/>
        </p:nvSpPr>
        <p:spPr>
          <a:xfrm>
            <a:off x="289273" y="3012067"/>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41"/>
          <p:cNvSpPr txBox="1"/>
          <p:nvPr/>
        </p:nvSpPr>
        <p:spPr>
          <a:xfrm>
            <a:off x="1176467" y="4051825"/>
            <a:ext cx="7482300" cy="248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DOCUMENTOS CONSTITUTIVOS INTERNOS DE LA EMPRESA</a:t>
            </a:r>
            <a:endParaRPr sz="1200">
              <a:solidFill>
                <a:srgbClr val="2677E0"/>
              </a:solidFill>
              <a:latin typeface="Montserrat SemiBold"/>
              <a:ea typeface="Montserrat SemiBold"/>
              <a:cs typeface="Montserrat SemiBold"/>
              <a:sym typeface="Montserrat SemiBold"/>
            </a:endParaRPr>
          </a:p>
        </p:txBody>
      </p:sp>
      <p:sp>
        <p:nvSpPr>
          <p:cNvPr id="237" name="Google Shape;237;p41"/>
          <p:cNvSpPr/>
          <p:nvPr/>
        </p:nvSpPr>
        <p:spPr>
          <a:xfrm>
            <a:off x="291728" y="380624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8" name="Google Shape;238;p41"/>
          <p:cNvSpPr txBox="1"/>
          <p:nvPr/>
        </p:nvSpPr>
        <p:spPr>
          <a:xfrm>
            <a:off x="1172950" y="3125043"/>
            <a:ext cx="7285800" cy="5109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LICENCIA INTERNACIONAL DE CORRETAJE Y COMPENSACIÓN</a:t>
            </a:r>
            <a:endParaRPr sz="1200">
              <a:solidFill>
                <a:srgbClr val="2677E0"/>
              </a:solidFill>
              <a:latin typeface="Montserrat SemiBold"/>
              <a:ea typeface="Montserrat SemiBold"/>
              <a:cs typeface="Montserrat SemiBold"/>
              <a:sym typeface="Montserrat SemiBold"/>
            </a:endParaRPr>
          </a:p>
        </p:txBody>
      </p:sp>
      <p:sp>
        <p:nvSpPr>
          <p:cNvPr id="239" name="Google Shape;239;p41"/>
          <p:cNvSpPr txBox="1"/>
          <p:nvPr/>
        </p:nvSpPr>
        <p:spPr>
          <a:xfrm>
            <a:off x="291727" y="2355449"/>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1</a:t>
            </a:r>
            <a:endParaRPr sz="2800">
              <a:solidFill>
                <a:srgbClr val="2677E0"/>
              </a:solidFill>
              <a:latin typeface="Montserrat SemiBold"/>
              <a:ea typeface="Montserrat SemiBold"/>
              <a:cs typeface="Montserrat SemiBold"/>
              <a:sym typeface="Montserrat SemiBold"/>
            </a:endParaRPr>
          </a:p>
        </p:txBody>
      </p:sp>
      <p:sp>
        <p:nvSpPr>
          <p:cNvPr id="240" name="Google Shape;240;p41"/>
          <p:cNvSpPr txBox="1"/>
          <p:nvPr/>
        </p:nvSpPr>
        <p:spPr>
          <a:xfrm>
            <a:off x="289201" y="3152067"/>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2</a:t>
            </a:r>
            <a:endParaRPr sz="2800">
              <a:solidFill>
                <a:srgbClr val="2677E0"/>
              </a:solidFill>
              <a:latin typeface="Montserrat SemiBold"/>
              <a:ea typeface="Montserrat SemiBold"/>
              <a:cs typeface="Montserrat SemiBold"/>
              <a:sym typeface="Montserrat SemiBold"/>
            </a:endParaRPr>
          </a:p>
        </p:txBody>
      </p:sp>
      <p:sp>
        <p:nvSpPr>
          <p:cNvPr id="241" name="Google Shape;241;p41"/>
          <p:cNvSpPr txBox="1"/>
          <p:nvPr/>
        </p:nvSpPr>
        <p:spPr>
          <a:xfrm>
            <a:off x="289201" y="3942063"/>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3</a:t>
            </a:r>
            <a:endParaRPr sz="2800">
              <a:solidFill>
                <a:srgbClr val="2677E0"/>
              </a:solidFill>
              <a:latin typeface="Montserrat SemiBold"/>
              <a:ea typeface="Montserrat SemiBold"/>
              <a:cs typeface="Montserrat SemiBold"/>
              <a:sym typeface="Montserrat SemiBold"/>
            </a:endParaRPr>
          </a:p>
        </p:txBody>
      </p:sp>
      <p:sp>
        <p:nvSpPr>
          <p:cNvPr id="242" name="Google Shape;242;p41"/>
          <p:cNvSpPr txBox="1"/>
          <p:nvPr/>
        </p:nvSpPr>
        <p:spPr>
          <a:xfrm>
            <a:off x="289200" y="1758700"/>
            <a:ext cx="3348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rgbClr val="3F567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248" name="Google Shape;248;p42"/>
          <p:cNvSpPr txBox="1"/>
          <p:nvPr/>
        </p:nvSpPr>
        <p:spPr>
          <a:xfrm>
            <a:off x="673000" y="2224438"/>
            <a:ext cx="76923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ru" sz="4000">
                <a:solidFill>
                  <a:srgbClr val="3F5670"/>
                </a:solidFill>
                <a:latin typeface="Montserrat"/>
                <a:ea typeface="Montserrat"/>
                <a:cs typeface="Montserrat"/>
                <a:sym typeface="Montserrat"/>
              </a:rPr>
              <a:t>PREGUNTAS Y RESPUESTAS</a:t>
            </a:r>
            <a:endParaRPr sz="4000"/>
          </a:p>
        </p:txBody>
      </p:sp>
      <p:pic>
        <p:nvPicPr>
          <p:cNvPr id="249" name="Google Shape;249;p42"/>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2"/>
          <p:cNvPicPr preferRelativeResize="0"/>
          <p:nvPr/>
        </p:nvPicPr>
        <p:blipFill>
          <a:blip r:embed="rId3">
            <a:alphaModFix/>
          </a:blip>
          <a:stretch>
            <a:fillRect/>
          </a:stretch>
        </p:blipFill>
        <p:spPr>
          <a:xfrm>
            <a:off x="3968025" y="4691000"/>
            <a:ext cx="1207949" cy="262000"/>
          </a:xfrm>
          <a:prstGeom prst="rect">
            <a:avLst/>
          </a:prstGeom>
          <a:noFill/>
          <a:ln>
            <a:noFill/>
          </a:ln>
        </p:spPr>
      </p:pic>
      <p:sp>
        <p:nvSpPr>
          <p:cNvPr id="127" name="Google Shape;127;p32"/>
          <p:cNvSpPr txBox="1"/>
          <p:nvPr/>
        </p:nvSpPr>
        <p:spPr>
          <a:xfrm>
            <a:off x="289200" y="32896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AÑO 2017 — REGISTRO EN LA REPÚBLICA DE VANUATU.</a:t>
            </a:r>
            <a:endParaRPr b="1" sz="1500">
              <a:solidFill>
                <a:srgbClr val="3F5670"/>
              </a:solidFill>
              <a:latin typeface="Montserrat"/>
              <a:ea typeface="Montserrat"/>
              <a:cs typeface="Montserrat"/>
              <a:sym typeface="Montserrat"/>
            </a:endParaRPr>
          </a:p>
        </p:txBody>
      </p:sp>
      <p:sp>
        <p:nvSpPr>
          <p:cNvPr id="128" name="Google Shape;128;p32"/>
          <p:cNvSpPr txBox="1"/>
          <p:nvPr/>
        </p:nvSpPr>
        <p:spPr>
          <a:xfrm>
            <a:off x="289200" y="448675"/>
            <a:ext cx="8565600" cy="465300"/>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Clr>
                <a:srgbClr val="2677E0"/>
              </a:buClr>
              <a:buSzPts val="8000"/>
              <a:buFont typeface="Helvetica Neue"/>
              <a:buNone/>
            </a:pPr>
            <a:r>
              <a:rPr b="1" lang="ru" sz="2600">
                <a:solidFill>
                  <a:srgbClr val="2677E0"/>
                </a:solidFill>
                <a:latin typeface="Montserrat"/>
                <a:ea typeface="Montserrat"/>
                <a:cs typeface="Montserrat"/>
                <a:sym typeface="Montserrat"/>
              </a:rPr>
              <a:t>LUGAR DE REGISTRO DE SOLARGROUP</a:t>
            </a:r>
            <a:endParaRPr sz="2600">
              <a:solidFill>
                <a:srgbClr val="3F5670"/>
              </a:solidFill>
              <a:latin typeface="Montserrat"/>
              <a:ea typeface="Montserrat"/>
              <a:cs typeface="Montserrat"/>
              <a:sym typeface="Montserrat"/>
            </a:endParaRPr>
          </a:p>
        </p:txBody>
      </p:sp>
      <p:sp>
        <p:nvSpPr>
          <p:cNvPr id="129" name="Google Shape;129;p32"/>
          <p:cNvSpPr txBox="1"/>
          <p:nvPr/>
        </p:nvSpPr>
        <p:spPr>
          <a:xfrm>
            <a:off x="289200" y="35944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AÑO 2024 — CAMBIO DE JURISDICCIÓN A LA UNIÓN DE ISLAS COMORAS.</a:t>
            </a:r>
            <a:endParaRPr b="1" sz="1500">
              <a:solidFill>
                <a:srgbClr val="3F5670"/>
              </a:solidFill>
              <a:latin typeface="Montserrat"/>
              <a:ea typeface="Montserrat"/>
              <a:cs typeface="Montserrat"/>
              <a:sym typeface="Montserrat"/>
            </a:endParaRPr>
          </a:p>
        </p:txBody>
      </p:sp>
      <p:sp>
        <p:nvSpPr>
          <p:cNvPr id="130" name="Google Shape;130;p32"/>
          <p:cNvSpPr txBox="1"/>
          <p:nvPr/>
        </p:nvSpPr>
        <p:spPr>
          <a:xfrm>
            <a:off x="289200" y="38992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lang="ru" sz="1500">
                <a:solidFill>
                  <a:srgbClr val="3F5670"/>
                </a:solidFill>
                <a:latin typeface="Montserrat Medium"/>
                <a:ea typeface="Montserrat Medium"/>
                <a:cs typeface="Montserrat Medium"/>
                <a:sym typeface="Montserrat Medium"/>
              </a:rPr>
              <a:t>CAUSA — CONDICIONES MÁS ATRACTIVAS PARA LOS NEGOCIOS EN EL MARCO DE UNA ESTRATEGIA DE DESARROLLO FUTURO DE LA EMPRESA</a:t>
            </a:r>
            <a:endParaRPr sz="1500">
              <a:solidFill>
                <a:srgbClr val="3F5670"/>
              </a:solidFill>
              <a:latin typeface="Montserrat Medium"/>
              <a:ea typeface="Montserrat Medium"/>
              <a:cs typeface="Montserrat Medium"/>
              <a:sym typeface="Montserrat Medium"/>
            </a:endParaRPr>
          </a:p>
        </p:txBody>
      </p:sp>
      <p:pic>
        <p:nvPicPr>
          <p:cNvPr id="131" name="Google Shape;131;p32"/>
          <p:cNvPicPr preferRelativeResize="0"/>
          <p:nvPr/>
        </p:nvPicPr>
        <p:blipFill rotWithShape="1">
          <a:blip r:embed="rId4">
            <a:alphaModFix/>
          </a:blip>
          <a:srcRect b="0" l="0" r="0" t="0"/>
          <a:stretch/>
        </p:blipFill>
        <p:spPr>
          <a:xfrm>
            <a:off x="2779437" y="823526"/>
            <a:ext cx="3585126" cy="256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37" name="Google Shape;137;p33"/>
          <p:cNvSpPr txBox="1"/>
          <p:nvPr/>
        </p:nvSpPr>
        <p:spPr>
          <a:xfrm>
            <a:off x="289200" y="447500"/>
            <a:ext cx="8565600" cy="5028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POR QUÉ LAS ISLAS COMORAS</a:t>
            </a:r>
            <a:endParaRPr b="1" sz="2600">
              <a:solidFill>
                <a:srgbClr val="2677E0"/>
              </a:solidFill>
              <a:latin typeface="Montserrat"/>
              <a:ea typeface="Montserrat"/>
              <a:cs typeface="Montserrat"/>
              <a:sym typeface="Montserrat"/>
            </a:endParaRPr>
          </a:p>
        </p:txBody>
      </p:sp>
      <p:sp>
        <p:nvSpPr>
          <p:cNvPr id="138" name="Google Shape;138;p33"/>
          <p:cNvSpPr txBox="1"/>
          <p:nvPr/>
        </p:nvSpPr>
        <p:spPr>
          <a:xfrm>
            <a:off x="484790" y="2702275"/>
            <a:ext cx="3050100" cy="9483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CONDICIONES LEGALES Y AMPLIO ESPECTRO DE OPORTUNIDADES PARA EL CROWDINVESTING</a:t>
            </a:r>
            <a:endParaRPr>
              <a:solidFill>
                <a:srgbClr val="3F5670"/>
              </a:solidFill>
              <a:latin typeface="Montserrat Medium"/>
              <a:ea typeface="Montserrat Medium"/>
              <a:cs typeface="Montserrat Medium"/>
              <a:sym typeface="Montserrat Medium"/>
            </a:endParaRPr>
          </a:p>
        </p:txBody>
      </p:sp>
      <p:sp>
        <p:nvSpPr>
          <p:cNvPr id="139" name="Google Shape;139;p33"/>
          <p:cNvSpPr txBox="1"/>
          <p:nvPr/>
        </p:nvSpPr>
        <p:spPr>
          <a:xfrm>
            <a:off x="3368275" y="27022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MÁXIMA EFICIENCIA ECONÓMICA</a:t>
            </a:r>
            <a:endParaRPr>
              <a:solidFill>
                <a:srgbClr val="3F5670"/>
              </a:solidFill>
              <a:latin typeface="Montserrat Medium"/>
              <a:ea typeface="Montserrat Medium"/>
              <a:cs typeface="Montserrat Medium"/>
              <a:sym typeface="Montserrat Medium"/>
            </a:endParaRPr>
          </a:p>
        </p:txBody>
      </p:sp>
      <p:sp>
        <p:nvSpPr>
          <p:cNvPr id="140" name="Google Shape;140;p33"/>
          <p:cNvSpPr txBox="1"/>
          <p:nvPr/>
        </p:nvSpPr>
        <p:spPr>
          <a:xfrm>
            <a:off x="5691925" y="2702275"/>
            <a:ext cx="2884500" cy="1184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POSIBILIDAD DE RECIBIR LEGALMENTE INVERSIONES EN TODO EL MUNDO</a:t>
            </a:r>
            <a:endParaRPr>
              <a:solidFill>
                <a:srgbClr val="3F5670"/>
              </a:solidFill>
              <a:latin typeface="Montserrat Medium"/>
              <a:ea typeface="Montserrat Medium"/>
              <a:cs typeface="Montserrat Medium"/>
              <a:sym typeface="Montserrat Medium"/>
            </a:endParaRPr>
          </a:p>
        </p:txBody>
      </p:sp>
      <p:pic>
        <p:nvPicPr>
          <p:cNvPr id="141" name="Google Shape;141;p33"/>
          <p:cNvPicPr preferRelativeResize="0"/>
          <p:nvPr/>
        </p:nvPicPr>
        <p:blipFill>
          <a:blip r:embed="rId4">
            <a:alphaModFix/>
          </a:blip>
          <a:stretch>
            <a:fillRect/>
          </a:stretch>
        </p:blipFill>
        <p:spPr>
          <a:xfrm>
            <a:off x="1707942" y="1944413"/>
            <a:ext cx="603793" cy="651899"/>
          </a:xfrm>
          <a:prstGeom prst="rect">
            <a:avLst/>
          </a:prstGeom>
          <a:noFill/>
          <a:ln>
            <a:noFill/>
          </a:ln>
        </p:spPr>
      </p:pic>
      <p:pic>
        <p:nvPicPr>
          <p:cNvPr id="142" name="Google Shape;142;p33"/>
          <p:cNvPicPr preferRelativeResize="0"/>
          <p:nvPr/>
        </p:nvPicPr>
        <p:blipFill>
          <a:blip r:embed="rId5">
            <a:alphaModFix/>
          </a:blip>
          <a:stretch>
            <a:fillRect/>
          </a:stretch>
        </p:blipFill>
        <p:spPr>
          <a:xfrm>
            <a:off x="4270092" y="1944413"/>
            <a:ext cx="590294" cy="651900"/>
          </a:xfrm>
          <a:prstGeom prst="rect">
            <a:avLst/>
          </a:prstGeom>
          <a:noFill/>
          <a:ln>
            <a:noFill/>
          </a:ln>
        </p:spPr>
      </p:pic>
      <p:pic>
        <p:nvPicPr>
          <p:cNvPr id="143" name="Google Shape;143;p33"/>
          <p:cNvPicPr preferRelativeResize="0"/>
          <p:nvPr/>
        </p:nvPicPr>
        <p:blipFill>
          <a:blip r:embed="rId6">
            <a:alphaModFix/>
          </a:blip>
          <a:stretch>
            <a:fillRect/>
          </a:stretch>
        </p:blipFill>
        <p:spPr>
          <a:xfrm>
            <a:off x="6791513" y="1944413"/>
            <a:ext cx="685301" cy="6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4"/>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LICENCIA DE SOLARGROUP</a:t>
            </a:r>
            <a:endParaRPr b="1" sz="2600">
              <a:solidFill>
                <a:srgbClr val="3F5670"/>
              </a:solidFill>
              <a:latin typeface="Montserrat"/>
              <a:ea typeface="Montserrat"/>
              <a:cs typeface="Montserrat"/>
              <a:sym typeface="Montserrat"/>
            </a:endParaRPr>
          </a:p>
        </p:txBody>
      </p:sp>
      <p:pic>
        <p:nvPicPr>
          <p:cNvPr id="149" name="Google Shape;149;p34"/>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0" name="Google Shape;150;p34"/>
          <p:cNvSpPr txBox="1"/>
          <p:nvPr/>
        </p:nvSpPr>
        <p:spPr>
          <a:xfrm>
            <a:off x="289200" y="2123200"/>
            <a:ext cx="5604600" cy="19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LA EMPRESA POSEE LICENCIA INTERNACIONAL DE CORRETAJE Y COMPENSACIÓN N° L15658 / SG DEL 1 DE MARZO DE 2024, QUE FUE EXPEDIDA POR LA DIRECCIÓN FINANCIERA DE LA ISLA AUTÓNOMA DE ANJOUAN DE ACUERDO AL DECRETO GUBERNAMENTAL N° 005 2005</a:t>
            </a:r>
            <a:endParaRPr sz="1500">
              <a:solidFill>
                <a:srgbClr val="3F5670"/>
              </a:solidFill>
              <a:latin typeface="Montserrat"/>
              <a:ea typeface="Montserrat"/>
              <a:cs typeface="Montserrat"/>
              <a:sym typeface="Montserrat"/>
            </a:endParaRPr>
          </a:p>
        </p:txBody>
      </p:sp>
      <p:pic>
        <p:nvPicPr>
          <p:cNvPr id="151" name="Google Shape;151;p34"/>
          <p:cNvPicPr preferRelativeResize="0"/>
          <p:nvPr/>
        </p:nvPicPr>
        <p:blipFill rotWithShape="1">
          <a:blip r:embed="rId4">
            <a:alphaModFix/>
          </a:blip>
          <a:srcRect b="0" l="29" r="29" t="0"/>
          <a:stretch/>
        </p:blipFill>
        <p:spPr>
          <a:xfrm>
            <a:off x="6276353" y="1382042"/>
            <a:ext cx="2252851" cy="3186002"/>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REGULACIÓN DE LAS RELACIONES ENTRE LOS INVERSORES DEL PROYECTO Y SOLARGROUP</a:t>
            </a:r>
            <a:endParaRPr b="1" sz="2600">
              <a:solidFill>
                <a:srgbClr val="3F5670"/>
              </a:solidFill>
              <a:latin typeface="Montserrat"/>
              <a:ea typeface="Montserrat"/>
              <a:cs typeface="Montserrat"/>
              <a:sym typeface="Montserrat"/>
            </a:endParaRPr>
          </a:p>
        </p:txBody>
      </p:sp>
      <p:pic>
        <p:nvPicPr>
          <p:cNvPr id="157" name="Google Shape;157;p35"/>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8" name="Google Shape;158;p35"/>
          <p:cNvSpPr txBox="1"/>
          <p:nvPr/>
        </p:nvSpPr>
        <p:spPr>
          <a:xfrm>
            <a:off x="289200" y="1868632"/>
            <a:ext cx="52332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ru" sz="1500">
                <a:solidFill>
                  <a:srgbClr val="3F5670"/>
                </a:solidFill>
                <a:latin typeface="Montserrat"/>
                <a:ea typeface="Montserrat"/>
                <a:cs typeface="Montserrat"/>
                <a:sym typeface="Montserrat"/>
              </a:rPr>
              <a:t>CADA INVERSOR FIRMA (ACEPTA) EL ACUERDO DE INVERSOR EN LA CUENTA PERSONAL</a:t>
            </a:r>
            <a:endParaRPr b="1" sz="1500">
              <a:solidFill>
                <a:srgbClr val="2678E0"/>
              </a:solidFill>
              <a:latin typeface="Montserrat"/>
              <a:ea typeface="Montserrat"/>
              <a:cs typeface="Montserrat"/>
              <a:sym typeface="Montserrat"/>
            </a:endParaRPr>
          </a:p>
        </p:txBody>
      </p:sp>
      <p:pic>
        <p:nvPicPr>
          <p:cNvPr id="159" name="Google Shape;159;p35"/>
          <p:cNvPicPr preferRelativeResize="0"/>
          <p:nvPr/>
        </p:nvPicPr>
        <p:blipFill>
          <a:blip r:embed="rId4">
            <a:alphaModFix/>
          </a:blip>
          <a:stretch>
            <a:fillRect/>
          </a:stretch>
        </p:blipFill>
        <p:spPr>
          <a:xfrm>
            <a:off x="6774566" y="1803613"/>
            <a:ext cx="1656656" cy="2342834"/>
          </a:xfrm>
          <a:prstGeom prst="rect">
            <a:avLst/>
          </a:prstGeom>
          <a:noFill/>
          <a:ln>
            <a:noFill/>
          </a:ln>
          <a:effectLst>
            <a:outerShdw blurRad="85725" rotWithShape="0" algn="bl" dir="5400000" dist="28575">
              <a:srgbClr val="000000">
                <a:alpha val="50000"/>
              </a:srgbClr>
            </a:outerShdw>
          </a:effectLst>
        </p:spPr>
      </p:pic>
      <p:pic>
        <p:nvPicPr>
          <p:cNvPr id="160" name="Google Shape;160;p35"/>
          <p:cNvPicPr preferRelativeResize="0"/>
          <p:nvPr/>
        </p:nvPicPr>
        <p:blipFill>
          <a:blip r:embed="rId4">
            <a:alphaModFix/>
          </a:blip>
          <a:stretch>
            <a:fillRect/>
          </a:stretch>
        </p:blipFill>
        <p:spPr>
          <a:xfrm>
            <a:off x="5843392" y="2061754"/>
            <a:ext cx="1656656" cy="2342834"/>
          </a:xfrm>
          <a:prstGeom prst="rect">
            <a:avLst/>
          </a:prstGeom>
          <a:noFill/>
          <a:ln>
            <a:noFill/>
          </a:ln>
          <a:effectLst>
            <a:outerShdw blurRad="142875" rotWithShape="0" algn="bl" dir="5400000" dist="38100">
              <a:srgbClr val="000000">
                <a:alpha val="50000"/>
              </a:srgbClr>
            </a:outerShdw>
          </a:effectLst>
        </p:spPr>
      </p:pic>
      <p:sp>
        <p:nvSpPr>
          <p:cNvPr id="161" name="Google Shape;161;p35"/>
          <p:cNvSpPr txBox="1"/>
          <p:nvPr/>
        </p:nvSpPr>
        <p:spPr>
          <a:xfrm>
            <a:off x="289200" y="2783031"/>
            <a:ext cx="5233200" cy="11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EN EL SITIO OFICIAL DE LA EMPRESA ESTÁ DISPONIBLE PÚBLICAMENTE LA INFORMACIÓN </a:t>
            </a:r>
            <a:r>
              <a:rPr lang="ru" sz="1500" u="sng">
                <a:solidFill>
                  <a:srgbClr val="2677E0"/>
                </a:solidFill>
                <a:latin typeface="Montserrat Medium"/>
                <a:ea typeface="Montserrat Medium"/>
                <a:cs typeface="Montserrat Medium"/>
                <a:sym typeface="Montserrat Medium"/>
                <a:hlinkClick r:id="rId5">
                  <a:extLst>
                    <a:ext uri="{A12FA001-AC4F-418D-AE19-62706E023703}">
                      <ahyp:hlinkClr val="tx"/>
                    </a:ext>
                  </a:extLst>
                </a:hlinkClick>
              </a:rPr>
              <a:t>SOBRE LOS POSIBLES RIESGOS DE INVERTIR</a:t>
            </a:r>
            <a:endParaRPr b="1" sz="1500">
              <a:solidFill>
                <a:srgbClr val="2677E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6"/>
          <p:cNvPicPr preferRelativeResize="0"/>
          <p:nvPr/>
        </p:nvPicPr>
        <p:blipFill rotWithShape="1">
          <a:blip r:embed="rId3">
            <a:alphaModFix amt="27000"/>
          </a:blip>
          <a:srcRect b="-46355" l="-10914" r="-10902" t="-10409"/>
          <a:stretch/>
        </p:blipFill>
        <p:spPr>
          <a:xfrm>
            <a:off x="1012230" y="1264100"/>
            <a:ext cx="7119539" cy="3574600"/>
          </a:xfrm>
          <a:prstGeom prst="rect">
            <a:avLst/>
          </a:prstGeom>
          <a:noFill/>
          <a:ln>
            <a:noFill/>
          </a:ln>
        </p:spPr>
      </p:pic>
      <p:sp>
        <p:nvSpPr>
          <p:cNvPr id="167" name="Google Shape;167;p36"/>
          <p:cNvSpPr txBox="1"/>
          <p:nvPr/>
        </p:nvSpPr>
        <p:spPr>
          <a:xfrm>
            <a:off x="433800" y="1781175"/>
            <a:ext cx="8276400" cy="1771800"/>
          </a:xfrm>
          <a:prstGeom prst="rect">
            <a:avLst/>
          </a:prstGeom>
          <a:noFill/>
          <a:ln>
            <a:noFill/>
          </a:ln>
        </p:spPr>
        <p:txBody>
          <a:bodyPr anchorCtr="0" anchor="ctr"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100">
                <a:solidFill>
                  <a:srgbClr val="3F5670"/>
                </a:solidFill>
                <a:latin typeface="Montserrat"/>
                <a:ea typeface="Montserrat"/>
                <a:cs typeface="Montserrat"/>
                <a:sym typeface="Montserrat"/>
              </a:rPr>
              <a:t>EL SOCIO ES UN AGENTE DE LA EMPRESA, QUE POR VOLUNTAD PROPIA Y SOBRE LA BASE DE LA LEGISLACIÓN INTERNACIONAL ACTÚA EN CALIDAD DE ASESOR DEL PROYECTO</a:t>
            </a:r>
            <a:endParaRPr b="1" sz="2100">
              <a:solidFill>
                <a:srgbClr val="3F5670"/>
              </a:solidFill>
              <a:latin typeface="Montserrat"/>
              <a:ea typeface="Montserrat"/>
              <a:cs typeface="Montserrat"/>
              <a:sym typeface="Montserrat"/>
            </a:endParaRPr>
          </a:p>
        </p:txBody>
      </p:sp>
      <p:pic>
        <p:nvPicPr>
          <p:cNvPr id="168" name="Google Shape;168;p36"/>
          <p:cNvPicPr preferRelativeResize="0"/>
          <p:nvPr/>
        </p:nvPicPr>
        <p:blipFill>
          <a:blip r:embed="rId4">
            <a:alphaModFix/>
          </a:blip>
          <a:stretch>
            <a:fillRect/>
          </a:stretch>
        </p:blipFill>
        <p:spPr>
          <a:xfrm>
            <a:off x="3968025" y="4691000"/>
            <a:ext cx="1207949" cy="262000"/>
          </a:xfrm>
          <a:prstGeom prst="rect">
            <a:avLst/>
          </a:prstGeom>
          <a:noFill/>
          <a:ln>
            <a:noFill/>
          </a:ln>
        </p:spPr>
      </p:pic>
      <p:sp>
        <p:nvSpPr>
          <p:cNvPr id="169" name="Google Shape;169;p36"/>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ESTATUS JURÍDICO DEL SOCIO DE SOLARGROUP</a:t>
            </a:r>
            <a:endParaRPr b="1" sz="2600">
              <a:solidFill>
                <a:srgbClr val="2677E0"/>
              </a:solidFill>
              <a:latin typeface="Montserrat"/>
              <a:ea typeface="Montserrat"/>
              <a:cs typeface="Montserrat"/>
              <a:sym typeface="Montserrat"/>
            </a:endParaRPr>
          </a:p>
        </p:txBody>
      </p:sp>
      <p:sp>
        <p:nvSpPr>
          <p:cNvPr id="170" name="Google Shape;170;p36"/>
          <p:cNvSpPr txBox="1"/>
          <p:nvPr/>
        </p:nvSpPr>
        <p:spPr>
          <a:xfrm>
            <a:off x="289200" y="3586600"/>
            <a:ext cx="8565600" cy="104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POR LA DIFUSIÓN DE INFORMACIÓN SOBRE LA EMPRESA ÉL RECIBE UNA REMUNERACIÓN MONETARIA LEGAL</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7"/>
          <p:cNvSpPr/>
          <p:nvPr/>
        </p:nvSpPr>
        <p:spPr>
          <a:xfrm>
            <a:off x="289200" y="1483500"/>
            <a:ext cx="6180900" cy="24840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176" name="Google Shape;176;p37"/>
          <p:cNvPicPr preferRelativeResize="0"/>
          <p:nvPr/>
        </p:nvPicPr>
        <p:blipFill rotWithShape="1">
          <a:blip r:embed="rId3">
            <a:alphaModFix/>
          </a:blip>
          <a:srcRect b="0" l="8130" r="0" t="0"/>
          <a:stretch/>
        </p:blipFill>
        <p:spPr>
          <a:xfrm>
            <a:off x="6470100" y="1185050"/>
            <a:ext cx="2291451" cy="2930750"/>
          </a:xfrm>
          <a:prstGeom prst="rect">
            <a:avLst/>
          </a:prstGeom>
          <a:noFill/>
          <a:ln>
            <a:noFill/>
          </a:ln>
        </p:spPr>
      </p:pic>
      <p:pic>
        <p:nvPicPr>
          <p:cNvPr id="177" name="Google Shape;177;p37"/>
          <p:cNvPicPr preferRelativeResize="0"/>
          <p:nvPr/>
        </p:nvPicPr>
        <p:blipFill>
          <a:blip r:embed="rId4">
            <a:alphaModFix/>
          </a:blip>
          <a:stretch>
            <a:fillRect/>
          </a:stretch>
        </p:blipFill>
        <p:spPr>
          <a:xfrm>
            <a:off x="3968025" y="4693825"/>
            <a:ext cx="1207949" cy="262000"/>
          </a:xfrm>
          <a:prstGeom prst="rect">
            <a:avLst/>
          </a:prstGeom>
          <a:noFill/>
          <a:ln>
            <a:noFill/>
          </a:ln>
        </p:spPr>
      </p:pic>
      <p:sp>
        <p:nvSpPr>
          <p:cNvPr id="178" name="Google Shape;178;p37"/>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ESTATUS JURÍDICO DEL SOCIO DE SOLARGROUP</a:t>
            </a:r>
            <a:endParaRPr b="1" sz="2600">
              <a:solidFill>
                <a:srgbClr val="2677E0"/>
              </a:solidFill>
              <a:latin typeface="Montserrat"/>
              <a:ea typeface="Montserrat"/>
              <a:cs typeface="Montserrat"/>
              <a:sym typeface="Montserrat"/>
            </a:endParaRPr>
          </a:p>
        </p:txBody>
      </p:sp>
      <p:sp>
        <p:nvSpPr>
          <p:cNvPr id="179" name="Google Shape;179;p37"/>
          <p:cNvSpPr txBox="1"/>
          <p:nvPr/>
        </p:nvSpPr>
        <p:spPr>
          <a:xfrm>
            <a:off x="289200" y="1864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NO ES RESPONSABLE POR LA ACTIVIDAD DE LA EMPRESA</a:t>
            </a:r>
            <a:endParaRPr sz="1000">
              <a:solidFill>
                <a:srgbClr val="3F5670"/>
              </a:solidFill>
              <a:latin typeface="Montserrat Medium"/>
              <a:ea typeface="Montserrat Medium"/>
              <a:cs typeface="Montserrat Medium"/>
              <a:sym typeface="Montserrat Medium"/>
            </a:endParaRPr>
          </a:p>
        </p:txBody>
      </p:sp>
      <p:sp>
        <p:nvSpPr>
          <p:cNvPr id="180" name="Google Shape;180;p37"/>
          <p:cNvSpPr txBox="1"/>
          <p:nvPr/>
        </p:nvSpPr>
        <p:spPr>
          <a:xfrm>
            <a:off x="289200" y="3967600"/>
            <a:ext cx="8565600" cy="6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SemiBold"/>
                <a:ea typeface="Montserrat SemiBold"/>
                <a:cs typeface="Montserrat SemiBold"/>
                <a:sym typeface="Montserrat SemiBold"/>
              </a:rPr>
              <a:t>GRACIAS A ELLO EL SOCIO QUEDA EXENTO DE RESPONSABILIDAD JURÍDICA Y LEGÍTIMAMENTE RECIBE SU REMUNERACIÓN</a:t>
            </a:r>
            <a:endParaRPr sz="1500">
              <a:solidFill>
                <a:srgbClr val="3F5670"/>
              </a:solidFill>
              <a:latin typeface="Montserrat SemiBold"/>
              <a:ea typeface="Montserrat SemiBold"/>
              <a:cs typeface="Montserrat SemiBold"/>
              <a:sym typeface="Montserrat SemiBold"/>
            </a:endParaRPr>
          </a:p>
        </p:txBody>
      </p:sp>
      <p:sp>
        <p:nvSpPr>
          <p:cNvPr id="181" name="Google Shape;181;p37"/>
          <p:cNvSpPr txBox="1"/>
          <p:nvPr/>
        </p:nvSpPr>
        <p:spPr>
          <a:xfrm>
            <a:off x="289200" y="1483500"/>
            <a:ext cx="4611600" cy="37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500">
                <a:solidFill>
                  <a:srgbClr val="3F5670"/>
                </a:solidFill>
                <a:latin typeface="Montserrat"/>
                <a:ea typeface="Montserrat"/>
                <a:cs typeface="Montserrat"/>
                <a:sym typeface="Montserrat"/>
              </a:rPr>
              <a:t>SOCIO</a:t>
            </a:r>
            <a:endParaRPr sz="1200">
              <a:solidFill>
                <a:srgbClr val="3F5670"/>
              </a:solidFill>
              <a:latin typeface="Montserrat Medium"/>
              <a:ea typeface="Montserrat Medium"/>
              <a:cs typeface="Montserrat Medium"/>
              <a:sym typeface="Montserrat Medium"/>
            </a:endParaRPr>
          </a:p>
        </p:txBody>
      </p:sp>
      <p:sp>
        <p:nvSpPr>
          <p:cNvPr id="182" name="Google Shape;182;p37"/>
          <p:cNvSpPr txBox="1"/>
          <p:nvPr/>
        </p:nvSpPr>
        <p:spPr>
          <a:xfrm>
            <a:off x="289200" y="2245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NO PUEDE RECIBIR DINERO DE LOS INVERSORES EN BENEFICIO PROPIO</a:t>
            </a:r>
            <a:endParaRPr sz="1000">
              <a:solidFill>
                <a:srgbClr val="3F5670"/>
              </a:solidFill>
              <a:latin typeface="Montserrat Medium"/>
              <a:ea typeface="Montserrat Medium"/>
              <a:cs typeface="Montserrat Medium"/>
              <a:sym typeface="Montserrat Medium"/>
            </a:endParaRPr>
          </a:p>
        </p:txBody>
      </p:sp>
      <p:sp>
        <p:nvSpPr>
          <p:cNvPr id="183" name="Google Shape;183;p37"/>
          <p:cNvSpPr txBox="1"/>
          <p:nvPr/>
        </p:nvSpPr>
        <p:spPr>
          <a:xfrm>
            <a:off x="289200" y="2626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NO ES EMPLEADO DE SOLARGROUP</a:t>
            </a:r>
            <a:endParaRPr sz="1000">
              <a:solidFill>
                <a:srgbClr val="3F5670"/>
              </a:solidFill>
              <a:latin typeface="Montserrat Medium"/>
              <a:ea typeface="Montserrat Medium"/>
              <a:cs typeface="Montserrat Medium"/>
              <a:sym typeface="Montserrat Medium"/>
            </a:endParaRPr>
          </a:p>
        </p:txBody>
      </p:sp>
      <p:sp>
        <p:nvSpPr>
          <p:cNvPr id="184" name="Google Shape;184;p37"/>
          <p:cNvSpPr txBox="1"/>
          <p:nvPr/>
        </p:nvSpPr>
        <p:spPr>
          <a:xfrm>
            <a:off x="289200" y="3007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NO RECIBE UN SALARIO DE LA EMPRESA</a:t>
            </a:r>
            <a:endParaRPr sz="1000">
              <a:solidFill>
                <a:srgbClr val="3F5670"/>
              </a:solidFill>
              <a:latin typeface="Montserrat Medium"/>
              <a:ea typeface="Montserrat Medium"/>
              <a:cs typeface="Montserrat Medium"/>
              <a:sym typeface="Montserrat Medium"/>
            </a:endParaRPr>
          </a:p>
        </p:txBody>
      </p:sp>
      <p:sp>
        <p:nvSpPr>
          <p:cNvPr id="185" name="Google Shape;185;p37"/>
          <p:cNvSpPr txBox="1"/>
          <p:nvPr/>
        </p:nvSpPr>
        <p:spPr>
          <a:xfrm>
            <a:off x="289200" y="3388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NO ES UNA PERSONA AUTORIZADA EN LO QUE REFIERE A LA APERTURA DE FILIALES Y REPRESENTACIONES DE LA EMPRESA</a:t>
            </a:r>
            <a:endParaRPr sz="10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8"/>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REGULACIÓN DE LAS RELACIONES ENTRE LOS SOCIOS Y SOLARGROUP</a:t>
            </a:r>
            <a:endParaRPr b="1" sz="2600">
              <a:solidFill>
                <a:srgbClr val="3F5670"/>
              </a:solidFill>
              <a:latin typeface="Montserrat"/>
              <a:ea typeface="Montserrat"/>
              <a:cs typeface="Montserrat"/>
              <a:sym typeface="Montserrat"/>
            </a:endParaRPr>
          </a:p>
        </p:txBody>
      </p:sp>
      <p:pic>
        <p:nvPicPr>
          <p:cNvPr id="191" name="Google Shape;191;p38"/>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92" name="Google Shape;192;p38"/>
          <p:cNvSpPr txBox="1"/>
          <p:nvPr/>
        </p:nvSpPr>
        <p:spPr>
          <a:xfrm>
            <a:off x="289200" y="2236288"/>
            <a:ext cx="5233200" cy="14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ru" sz="1500">
                <a:solidFill>
                  <a:srgbClr val="3F5670"/>
                </a:solidFill>
                <a:latin typeface="Montserrat"/>
                <a:ea typeface="Montserrat"/>
                <a:cs typeface="Montserrat"/>
                <a:sym typeface="Montserrat"/>
              </a:rPr>
              <a:t>CADA SOCIO FIRMA EL ACUERDO DE BRINDAR SERVICIOS PARA ATRAER USUARIOS DEL SITIO DE SOLARGROUP, SOBRE LA BASE DE LO CUAL RECIBE SU REMUNERACIÓN</a:t>
            </a:r>
            <a:endParaRPr b="1" sz="1500">
              <a:solidFill>
                <a:srgbClr val="3F5670"/>
              </a:solidFill>
              <a:latin typeface="Montserrat"/>
              <a:ea typeface="Montserrat"/>
              <a:cs typeface="Montserrat"/>
              <a:sym typeface="Montserrat"/>
            </a:endParaRPr>
          </a:p>
        </p:txBody>
      </p:sp>
      <p:pic>
        <p:nvPicPr>
          <p:cNvPr id="193" name="Google Shape;193;p38"/>
          <p:cNvPicPr preferRelativeResize="0"/>
          <p:nvPr/>
        </p:nvPicPr>
        <p:blipFill rotWithShape="1">
          <a:blip r:embed="rId4">
            <a:alphaModFix/>
          </a:blip>
          <a:srcRect b="0" l="0" r="0" t="0"/>
          <a:stretch/>
        </p:blipFill>
        <p:spPr>
          <a:xfrm>
            <a:off x="6774566" y="1803613"/>
            <a:ext cx="1656657" cy="2342835"/>
          </a:xfrm>
          <a:prstGeom prst="rect">
            <a:avLst/>
          </a:prstGeom>
          <a:noFill/>
          <a:ln>
            <a:noFill/>
          </a:ln>
          <a:effectLst>
            <a:outerShdw blurRad="85725" rotWithShape="0" algn="bl" dir="5400000" dist="28575">
              <a:srgbClr val="000000">
                <a:alpha val="50000"/>
              </a:srgbClr>
            </a:outerShdw>
          </a:effectLst>
        </p:spPr>
      </p:pic>
      <p:pic>
        <p:nvPicPr>
          <p:cNvPr id="194" name="Google Shape;194;p38"/>
          <p:cNvPicPr preferRelativeResize="0"/>
          <p:nvPr/>
        </p:nvPicPr>
        <p:blipFill rotWithShape="1">
          <a:blip r:embed="rId5">
            <a:alphaModFix/>
          </a:blip>
          <a:srcRect b="0" l="0" r="0" t="-1389"/>
          <a:stretch/>
        </p:blipFill>
        <p:spPr>
          <a:xfrm>
            <a:off x="5843392" y="2061754"/>
            <a:ext cx="1656657" cy="2342835"/>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9"/>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REGULACIÓN DE LAS RELACIONES ENTRE LOS SOCIOS Y SOLARGROUP</a:t>
            </a:r>
            <a:endParaRPr b="1" sz="2600">
              <a:solidFill>
                <a:srgbClr val="3F5670"/>
              </a:solidFill>
              <a:latin typeface="Montserrat"/>
              <a:ea typeface="Montserrat"/>
              <a:cs typeface="Montserrat"/>
              <a:sym typeface="Montserrat"/>
            </a:endParaRPr>
          </a:p>
        </p:txBody>
      </p:sp>
      <p:pic>
        <p:nvPicPr>
          <p:cNvPr id="200" name="Google Shape;200;p39"/>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01" name="Google Shape;201;p39"/>
          <p:cNvSpPr txBox="1"/>
          <p:nvPr/>
        </p:nvSpPr>
        <p:spPr>
          <a:xfrm>
            <a:off x="771600" y="1530100"/>
            <a:ext cx="76008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ru" sz="1500">
                <a:solidFill>
                  <a:srgbClr val="3F5670"/>
                </a:solidFill>
                <a:latin typeface="Montserrat"/>
                <a:ea typeface="Montserrat"/>
                <a:cs typeface="Montserrat"/>
                <a:sym typeface="Montserrat"/>
              </a:rPr>
              <a:t>EL ACUERDO DA DERECHO AL SOCIO PARA</a:t>
            </a:r>
            <a:endParaRPr b="1" sz="1500">
              <a:solidFill>
                <a:srgbClr val="3F5670"/>
              </a:solidFill>
              <a:latin typeface="Montserrat"/>
              <a:ea typeface="Montserrat"/>
              <a:cs typeface="Montserrat"/>
              <a:sym typeface="Montserrat"/>
            </a:endParaRPr>
          </a:p>
        </p:txBody>
      </p:sp>
      <p:sp>
        <p:nvSpPr>
          <p:cNvPr id="202" name="Google Shape;202;p39"/>
          <p:cNvSpPr txBox="1"/>
          <p:nvPr/>
        </p:nvSpPr>
        <p:spPr>
          <a:xfrm>
            <a:off x="767724" y="2854675"/>
            <a:ext cx="21966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INFORMAR SOBRE EL PROYECTO DE SOLARGROUP</a:t>
            </a:r>
            <a:endParaRPr>
              <a:solidFill>
                <a:srgbClr val="3F5670"/>
              </a:solidFill>
              <a:latin typeface="Montserrat Medium"/>
              <a:ea typeface="Montserrat Medium"/>
              <a:cs typeface="Montserrat Medium"/>
              <a:sym typeface="Montserrat Medium"/>
            </a:endParaRPr>
          </a:p>
        </p:txBody>
      </p:sp>
      <p:sp>
        <p:nvSpPr>
          <p:cNvPr id="203" name="Google Shape;203;p39"/>
          <p:cNvSpPr txBox="1"/>
          <p:nvPr/>
        </p:nvSpPr>
        <p:spPr>
          <a:xfrm>
            <a:off x="3368275" y="28546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PARTICIPAR EN LOS EVENTOS DE MERCADEO</a:t>
            </a:r>
            <a:endParaRPr>
              <a:solidFill>
                <a:srgbClr val="3F5670"/>
              </a:solidFill>
              <a:latin typeface="Montserrat Medium"/>
              <a:ea typeface="Montserrat Medium"/>
              <a:cs typeface="Montserrat Medium"/>
              <a:sym typeface="Montserrat Medium"/>
            </a:endParaRPr>
          </a:p>
        </p:txBody>
      </p:sp>
      <p:sp>
        <p:nvSpPr>
          <p:cNvPr id="204" name="Google Shape;204;p39"/>
          <p:cNvSpPr txBox="1"/>
          <p:nvPr/>
        </p:nvSpPr>
        <p:spPr>
          <a:xfrm>
            <a:off x="6038450" y="2854675"/>
            <a:ext cx="24867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RECIBIR REMUNERACIÓN DE LA EMPRESA</a:t>
            </a:r>
            <a:endParaRPr>
              <a:solidFill>
                <a:srgbClr val="3F5670"/>
              </a:solidFill>
              <a:latin typeface="Montserrat Medium"/>
              <a:ea typeface="Montserrat Medium"/>
              <a:cs typeface="Montserrat Medium"/>
              <a:sym typeface="Montserrat Medium"/>
            </a:endParaRPr>
          </a:p>
        </p:txBody>
      </p:sp>
      <p:pic>
        <p:nvPicPr>
          <p:cNvPr id="205" name="Google Shape;205;p39"/>
          <p:cNvPicPr preferRelativeResize="0"/>
          <p:nvPr/>
        </p:nvPicPr>
        <p:blipFill>
          <a:blip r:embed="rId4">
            <a:alphaModFix/>
          </a:blip>
          <a:stretch>
            <a:fillRect/>
          </a:stretch>
        </p:blipFill>
        <p:spPr>
          <a:xfrm>
            <a:off x="1689750" y="2174813"/>
            <a:ext cx="495925" cy="495925"/>
          </a:xfrm>
          <a:prstGeom prst="rect">
            <a:avLst/>
          </a:prstGeom>
          <a:noFill/>
          <a:ln>
            <a:noFill/>
          </a:ln>
        </p:spPr>
      </p:pic>
      <p:pic>
        <p:nvPicPr>
          <p:cNvPr id="206" name="Google Shape;206;p39"/>
          <p:cNvPicPr preferRelativeResize="0"/>
          <p:nvPr/>
        </p:nvPicPr>
        <p:blipFill>
          <a:blip r:embed="rId4">
            <a:alphaModFix/>
          </a:blip>
          <a:stretch>
            <a:fillRect/>
          </a:stretch>
        </p:blipFill>
        <p:spPr>
          <a:xfrm>
            <a:off x="4290313" y="2174813"/>
            <a:ext cx="495925" cy="495925"/>
          </a:xfrm>
          <a:prstGeom prst="rect">
            <a:avLst/>
          </a:prstGeom>
          <a:noFill/>
          <a:ln>
            <a:noFill/>
          </a:ln>
        </p:spPr>
      </p:pic>
      <p:pic>
        <p:nvPicPr>
          <p:cNvPr id="207" name="Google Shape;207;p39"/>
          <p:cNvPicPr preferRelativeResize="0"/>
          <p:nvPr/>
        </p:nvPicPr>
        <p:blipFill>
          <a:blip r:embed="rId4">
            <a:alphaModFix/>
          </a:blip>
          <a:stretch>
            <a:fillRect/>
          </a:stretch>
        </p:blipFill>
        <p:spPr>
          <a:xfrm>
            <a:off x="6958313" y="2174813"/>
            <a:ext cx="495925" cy="4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