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sldIdLst>
    <p:sldId id="256" r:id="rId5"/>
    <p:sldId id="257" r:id="rId6"/>
    <p:sldId id="258" r:id="rId7"/>
    <p:sldId id="259" r:id="rId8"/>
    <p:sldId id="266" r:id="rId9"/>
    <p:sldId id="267" r:id="rId10"/>
    <p:sldId id="275" r:id="rId11"/>
    <p:sldId id="274" r:id="rId12"/>
    <p:sldId id="271" r:id="rId13"/>
    <p:sldId id="272" r:id="rId14"/>
    <p:sldId id="273" r:id="rId15"/>
    <p:sldId id="270" r:id="rId16"/>
    <p:sldId id="261"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F84F5E-EA14-40D8-9238-703338DACBE1}" v="13" dt="2022-03-18T11:03:22.1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is, Sam" userId="3b36cc9b-20bf-41e7-9904-e3aa8777f248" providerId="ADAL" clId="{15F84F5E-EA14-40D8-9238-703338DACBE1}"/>
    <pc:docChg chg="undo custSel addSld delSld modSld">
      <pc:chgData name="Hollis, Sam" userId="3b36cc9b-20bf-41e7-9904-e3aa8777f248" providerId="ADAL" clId="{15F84F5E-EA14-40D8-9238-703338DACBE1}" dt="2022-03-18T11:24:08.776" v="962" actId="27636"/>
      <pc:docMkLst>
        <pc:docMk/>
      </pc:docMkLst>
      <pc:sldChg chg="addSp delSp modSp mod">
        <pc:chgData name="Hollis, Sam" userId="3b36cc9b-20bf-41e7-9904-e3aa8777f248" providerId="ADAL" clId="{15F84F5E-EA14-40D8-9238-703338DACBE1}" dt="2022-03-18T10:33:58.676" v="46" actId="14100"/>
        <pc:sldMkLst>
          <pc:docMk/>
          <pc:sldMk cId="3234517900" sldId="270"/>
        </pc:sldMkLst>
        <pc:spChg chg="mod">
          <ac:chgData name="Hollis, Sam" userId="3b36cc9b-20bf-41e7-9904-e3aa8777f248" providerId="ADAL" clId="{15F84F5E-EA14-40D8-9238-703338DACBE1}" dt="2022-03-18T10:33:58.676" v="46" actId="14100"/>
          <ac:spMkLst>
            <pc:docMk/>
            <pc:sldMk cId="3234517900" sldId="270"/>
            <ac:spMk id="2" creationId="{6F0911E6-D216-4D84-85F9-D3FA0FAEFEC7}"/>
          </ac:spMkLst>
        </pc:spChg>
        <pc:spChg chg="add del">
          <ac:chgData name="Hollis, Sam" userId="3b36cc9b-20bf-41e7-9904-e3aa8777f248" providerId="ADAL" clId="{15F84F5E-EA14-40D8-9238-703338DACBE1}" dt="2022-03-18T10:33:03.475" v="6"/>
          <ac:spMkLst>
            <pc:docMk/>
            <pc:sldMk cId="3234517900" sldId="270"/>
            <ac:spMk id="3" creationId="{CE3E7AEA-138A-4474-8F1B-33EA043F9374}"/>
          </ac:spMkLst>
        </pc:spChg>
        <pc:graphicFrameChg chg="add del mod modGraphic">
          <ac:chgData name="Hollis, Sam" userId="3b36cc9b-20bf-41e7-9904-e3aa8777f248" providerId="ADAL" clId="{15F84F5E-EA14-40D8-9238-703338DACBE1}" dt="2022-03-18T10:32:00.506" v="5"/>
          <ac:graphicFrameMkLst>
            <pc:docMk/>
            <pc:sldMk cId="3234517900" sldId="270"/>
            <ac:graphicFrameMk id="4" creationId="{71D91005-39BF-4127-BEA3-F42E7D19C151}"/>
          </ac:graphicFrameMkLst>
        </pc:graphicFrameChg>
        <pc:picChg chg="add mod">
          <ac:chgData name="Hollis, Sam" userId="3b36cc9b-20bf-41e7-9904-e3aa8777f248" providerId="ADAL" clId="{15F84F5E-EA14-40D8-9238-703338DACBE1}" dt="2022-03-18T10:33:23.317" v="11" actId="14100"/>
          <ac:picMkLst>
            <pc:docMk/>
            <pc:sldMk cId="3234517900" sldId="270"/>
            <ac:picMk id="6" creationId="{EEB32734-03E8-4964-8867-A22BD8271D65}"/>
          </ac:picMkLst>
        </pc:picChg>
      </pc:sldChg>
      <pc:sldChg chg="addSp delSp modSp new mod">
        <pc:chgData name="Hollis, Sam" userId="3b36cc9b-20bf-41e7-9904-e3aa8777f248" providerId="ADAL" clId="{15F84F5E-EA14-40D8-9238-703338DACBE1}" dt="2022-03-18T10:38:19.949" v="166" actId="20577"/>
        <pc:sldMkLst>
          <pc:docMk/>
          <pc:sldMk cId="3415765426" sldId="271"/>
        </pc:sldMkLst>
        <pc:spChg chg="mod">
          <ac:chgData name="Hollis, Sam" userId="3b36cc9b-20bf-41e7-9904-e3aa8777f248" providerId="ADAL" clId="{15F84F5E-EA14-40D8-9238-703338DACBE1}" dt="2022-03-18T10:38:19.949" v="166" actId="20577"/>
          <ac:spMkLst>
            <pc:docMk/>
            <pc:sldMk cId="3415765426" sldId="271"/>
            <ac:spMk id="2" creationId="{8054BEB1-2355-444E-969E-8101C53079C7}"/>
          </ac:spMkLst>
        </pc:spChg>
        <pc:spChg chg="add del">
          <ac:chgData name="Hollis, Sam" userId="3b36cc9b-20bf-41e7-9904-e3aa8777f248" providerId="ADAL" clId="{15F84F5E-EA14-40D8-9238-703338DACBE1}" dt="2022-03-18T10:35:44.274" v="50"/>
          <ac:spMkLst>
            <pc:docMk/>
            <pc:sldMk cId="3415765426" sldId="271"/>
            <ac:spMk id="3" creationId="{3F50F8EC-093B-4636-BBCC-FB8E7EF7F2CE}"/>
          </ac:spMkLst>
        </pc:spChg>
        <pc:graphicFrameChg chg="add del mod">
          <ac:chgData name="Hollis, Sam" userId="3b36cc9b-20bf-41e7-9904-e3aa8777f248" providerId="ADAL" clId="{15F84F5E-EA14-40D8-9238-703338DACBE1}" dt="2022-03-18T10:35:12.562" v="49"/>
          <ac:graphicFrameMkLst>
            <pc:docMk/>
            <pc:sldMk cId="3415765426" sldId="271"/>
            <ac:graphicFrameMk id="4" creationId="{A0C2584F-29AC-4465-9EE0-B2C890E5E6AB}"/>
          </ac:graphicFrameMkLst>
        </pc:graphicFrameChg>
        <pc:graphicFrameChg chg="add mod modGraphic">
          <ac:chgData name="Hollis, Sam" userId="3b36cc9b-20bf-41e7-9904-e3aa8777f248" providerId="ADAL" clId="{15F84F5E-EA14-40D8-9238-703338DACBE1}" dt="2022-03-18T10:37:35.662" v="62" actId="14100"/>
          <ac:graphicFrameMkLst>
            <pc:docMk/>
            <pc:sldMk cId="3415765426" sldId="271"/>
            <ac:graphicFrameMk id="5" creationId="{282C82C1-5B1F-486D-95E0-B08C083AA10F}"/>
          </ac:graphicFrameMkLst>
        </pc:graphicFrameChg>
      </pc:sldChg>
      <pc:sldChg chg="addSp delSp modSp new mod">
        <pc:chgData name="Hollis, Sam" userId="3b36cc9b-20bf-41e7-9904-e3aa8777f248" providerId="ADAL" clId="{15F84F5E-EA14-40D8-9238-703338DACBE1}" dt="2022-03-18T10:39:36.407" v="176" actId="207"/>
        <pc:sldMkLst>
          <pc:docMk/>
          <pc:sldMk cId="2459971839" sldId="272"/>
        </pc:sldMkLst>
        <pc:spChg chg="mod">
          <ac:chgData name="Hollis, Sam" userId="3b36cc9b-20bf-41e7-9904-e3aa8777f248" providerId="ADAL" clId="{15F84F5E-EA14-40D8-9238-703338DACBE1}" dt="2022-03-18T10:38:41.131" v="168"/>
          <ac:spMkLst>
            <pc:docMk/>
            <pc:sldMk cId="2459971839" sldId="272"/>
            <ac:spMk id="2" creationId="{D7C60A1E-1D8D-4A08-B95B-C438A708EF37}"/>
          </ac:spMkLst>
        </pc:spChg>
        <pc:spChg chg="del">
          <ac:chgData name="Hollis, Sam" userId="3b36cc9b-20bf-41e7-9904-e3aa8777f248" providerId="ADAL" clId="{15F84F5E-EA14-40D8-9238-703338DACBE1}" dt="2022-03-18T10:39:02.222" v="169"/>
          <ac:spMkLst>
            <pc:docMk/>
            <pc:sldMk cId="2459971839" sldId="272"/>
            <ac:spMk id="3" creationId="{F3F5BA6A-B3E6-4AAE-97F9-B3C04AE03831}"/>
          </ac:spMkLst>
        </pc:spChg>
        <pc:graphicFrameChg chg="add mod modGraphic">
          <ac:chgData name="Hollis, Sam" userId="3b36cc9b-20bf-41e7-9904-e3aa8777f248" providerId="ADAL" clId="{15F84F5E-EA14-40D8-9238-703338DACBE1}" dt="2022-03-18T10:39:36.407" v="176" actId="207"/>
          <ac:graphicFrameMkLst>
            <pc:docMk/>
            <pc:sldMk cId="2459971839" sldId="272"/>
            <ac:graphicFrameMk id="4" creationId="{709CE0C3-067A-4FD6-AD90-AD12140C0EB5}"/>
          </ac:graphicFrameMkLst>
        </pc:graphicFrameChg>
      </pc:sldChg>
      <pc:sldChg chg="addSp delSp modSp new mod">
        <pc:chgData name="Hollis, Sam" userId="3b36cc9b-20bf-41e7-9904-e3aa8777f248" providerId="ADAL" clId="{15F84F5E-EA14-40D8-9238-703338DACBE1}" dt="2022-03-18T10:41:03.986" v="182" actId="207"/>
        <pc:sldMkLst>
          <pc:docMk/>
          <pc:sldMk cId="2360351966" sldId="273"/>
        </pc:sldMkLst>
        <pc:spChg chg="mod">
          <ac:chgData name="Hollis, Sam" userId="3b36cc9b-20bf-41e7-9904-e3aa8777f248" providerId="ADAL" clId="{15F84F5E-EA14-40D8-9238-703338DACBE1}" dt="2022-03-18T10:40:07.549" v="178"/>
          <ac:spMkLst>
            <pc:docMk/>
            <pc:sldMk cId="2360351966" sldId="273"/>
            <ac:spMk id="2" creationId="{E4956EBB-3544-4BB1-83F3-CF9CCD8673DA}"/>
          </ac:spMkLst>
        </pc:spChg>
        <pc:spChg chg="del">
          <ac:chgData name="Hollis, Sam" userId="3b36cc9b-20bf-41e7-9904-e3aa8777f248" providerId="ADAL" clId="{15F84F5E-EA14-40D8-9238-703338DACBE1}" dt="2022-03-18T10:40:34.895" v="179"/>
          <ac:spMkLst>
            <pc:docMk/>
            <pc:sldMk cId="2360351966" sldId="273"/>
            <ac:spMk id="3" creationId="{24F3DE03-A90D-4C6F-ACE5-859650F70722}"/>
          </ac:spMkLst>
        </pc:spChg>
        <pc:graphicFrameChg chg="add mod modGraphic">
          <ac:chgData name="Hollis, Sam" userId="3b36cc9b-20bf-41e7-9904-e3aa8777f248" providerId="ADAL" clId="{15F84F5E-EA14-40D8-9238-703338DACBE1}" dt="2022-03-18T10:41:03.986" v="182" actId="207"/>
          <ac:graphicFrameMkLst>
            <pc:docMk/>
            <pc:sldMk cId="2360351966" sldId="273"/>
            <ac:graphicFrameMk id="4" creationId="{70130B18-E2F0-4C45-A32F-8CA64B2EB442}"/>
          </ac:graphicFrameMkLst>
        </pc:graphicFrameChg>
      </pc:sldChg>
      <pc:sldChg chg="modSp new del mod">
        <pc:chgData name="Hollis, Sam" userId="3b36cc9b-20bf-41e7-9904-e3aa8777f248" providerId="ADAL" clId="{15F84F5E-EA14-40D8-9238-703338DACBE1}" dt="2022-03-18T10:42:50.506" v="255" actId="2696"/>
        <pc:sldMkLst>
          <pc:docMk/>
          <pc:sldMk cId="740848375" sldId="274"/>
        </pc:sldMkLst>
        <pc:spChg chg="mod">
          <ac:chgData name="Hollis, Sam" userId="3b36cc9b-20bf-41e7-9904-e3aa8777f248" providerId="ADAL" clId="{15F84F5E-EA14-40D8-9238-703338DACBE1}" dt="2022-03-18T10:42:45.657" v="254" actId="20577"/>
          <ac:spMkLst>
            <pc:docMk/>
            <pc:sldMk cId="740848375" sldId="274"/>
            <ac:spMk id="2" creationId="{80575478-89EA-4B10-84A4-5883581B14A8}"/>
          </ac:spMkLst>
        </pc:spChg>
      </pc:sldChg>
      <pc:sldChg chg="addSp delSp modSp new del mod">
        <pc:chgData name="Hollis, Sam" userId="3b36cc9b-20bf-41e7-9904-e3aa8777f248" providerId="ADAL" clId="{15F84F5E-EA14-40D8-9238-703338DACBE1}" dt="2022-03-18T10:57:46.987" v="332" actId="2696"/>
        <pc:sldMkLst>
          <pc:docMk/>
          <pc:sldMk cId="3005650550" sldId="274"/>
        </pc:sldMkLst>
        <pc:spChg chg="mod">
          <ac:chgData name="Hollis, Sam" userId="3b36cc9b-20bf-41e7-9904-e3aa8777f248" providerId="ADAL" clId="{15F84F5E-EA14-40D8-9238-703338DACBE1}" dt="2022-03-18T10:43:29.547" v="321" actId="20577"/>
          <ac:spMkLst>
            <pc:docMk/>
            <pc:sldMk cId="3005650550" sldId="274"/>
            <ac:spMk id="2" creationId="{08E1881F-242A-477B-956A-F3C61343DF4D}"/>
          </ac:spMkLst>
        </pc:spChg>
        <pc:spChg chg="del">
          <ac:chgData name="Hollis, Sam" userId="3b36cc9b-20bf-41e7-9904-e3aa8777f248" providerId="ADAL" clId="{15F84F5E-EA14-40D8-9238-703338DACBE1}" dt="2022-03-18T10:54:50.261" v="322"/>
          <ac:spMkLst>
            <pc:docMk/>
            <pc:sldMk cId="3005650550" sldId="274"/>
            <ac:spMk id="3" creationId="{DF214843-8B8D-40EB-B840-22C02DB60263}"/>
          </ac:spMkLst>
        </pc:spChg>
        <pc:graphicFrameChg chg="add mod modGraphic">
          <ac:chgData name="Hollis, Sam" userId="3b36cc9b-20bf-41e7-9904-e3aa8777f248" providerId="ADAL" clId="{15F84F5E-EA14-40D8-9238-703338DACBE1}" dt="2022-03-18T10:57:03.418" v="331" actId="14734"/>
          <ac:graphicFrameMkLst>
            <pc:docMk/>
            <pc:sldMk cId="3005650550" sldId="274"/>
            <ac:graphicFrameMk id="4" creationId="{0549A6A7-BFFE-4CEB-A9ED-B5F54F6362C0}"/>
          </ac:graphicFrameMkLst>
        </pc:graphicFrameChg>
      </pc:sldChg>
      <pc:sldChg chg="addSp delSp modSp new mod">
        <pc:chgData name="Hollis, Sam" userId="3b36cc9b-20bf-41e7-9904-e3aa8777f248" providerId="ADAL" clId="{15F84F5E-EA14-40D8-9238-703338DACBE1}" dt="2022-03-18T11:07:50.692" v="444" actId="20577"/>
        <pc:sldMkLst>
          <pc:docMk/>
          <pc:sldMk cId="3151877550" sldId="274"/>
        </pc:sldMkLst>
        <pc:spChg chg="mod">
          <ac:chgData name="Hollis, Sam" userId="3b36cc9b-20bf-41e7-9904-e3aa8777f248" providerId="ADAL" clId="{15F84F5E-EA14-40D8-9238-703338DACBE1}" dt="2022-03-18T11:07:50.692" v="444" actId="20577"/>
          <ac:spMkLst>
            <pc:docMk/>
            <pc:sldMk cId="3151877550" sldId="274"/>
            <ac:spMk id="2" creationId="{8D5C4B80-B931-474C-837B-AB2BF8FF33AE}"/>
          </ac:spMkLst>
        </pc:spChg>
        <pc:spChg chg="del">
          <ac:chgData name="Hollis, Sam" userId="3b36cc9b-20bf-41e7-9904-e3aa8777f248" providerId="ADAL" clId="{15F84F5E-EA14-40D8-9238-703338DACBE1}" dt="2022-03-18T10:58:45.052" v="334"/>
          <ac:spMkLst>
            <pc:docMk/>
            <pc:sldMk cId="3151877550" sldId="274"/>
            <ac:spMk id="3" creationId="{41613581-BAC5-4A76-9D44-58EF2C73B5E8}"/>
          </ac:spMkLst>
        </pc:spChg>
        <pc:spChg chg="add del mod">
          <ac:chgData name="Hollis, Sam" userId="3b36cc9b-20bf-41e7-9904-e3aa8777f248" providerId="ADAL" clId="{15F84F5E-EA14-40D8-9238-703338DACBE1}" dt="2022-03-18T11:03:22.124" v="354"/>
          <ac:spMkLst>
            <pc:docMk/>
            <pc:sldMk cId="3151877550" sldId="274"/>
            <ac:spMk id="6" creationId="{FC9DD280-6390-4573-B866-7D6BB269F306}"/>
          </ac:spMkLst>
        </pc:spChg>
        <pc:graphicFrameChg chg="add del mod">
          <ac:chgData name="Hollis, Sam" userId="3b36cc9b-20bf-41e7-9904-e3aa8777f248" providerId="ADAL" clId="{15F84F5E-EA14-40D8-9238-703338DACBE1}" dt="2022-03-18T11:00:27.841" v="335" actId="478"/>
          <ac:graphicFrameMkLst>
            <pc:docMk/>
            <pc:sldMk cId="3151877550" sldId="274"/>
            <ac:graphicFrameMk id="4" creationId="{296D78F4-DD5C-4659-AB1D-AF8B0B1AB080}"/>
          </ac:graphicFrameMkLst>
        </pc:graphicFrameChg>
        <pc:graphicFrameChg chg="add del mod modGraphic">
          <ac:chgData name="Hollis, Sam" userId="3b36cc9b-20bf-41e7-9904-e3aa8777f248" providerId="ADAL" clId="{15F84F5E-EA14-40D8-9238-703338DACBE1}" dt="2022-03-18T11:03:03.925" v="353"/>
          <ac:graphicFrameMkLst>
            <pc:docMk/>
            <pc:sldMk cId="3151877550" sldId="274"/>
            <ac:graphicFrameMk id="7" creationId="{24CE482B-A3EC-4CB4-9932-345020756EB6}"/>
          </ac:graphicFrameMkLst>
        </pc:graphicFrameChg>
        <pc:graphicFrameChg chg="add mod modGraphic">
          <ac:chgData name="Hollis, Sam" userId="3b36cc9b-20bf-41e7-9904-e3aa8777f248" providerId="ADAL" clId="{15F84F5E-EA14-40D8-9238-703338DACBE1}" dt="2022-03-18T11:06:13.300" v="370" actId="207"/>
          <ac:graphicFrameMkLst>
            <pc:docMk/>
            <pc:sldMk cId="3151877550" sldId="274"/>
            <ac:graphicFrameMk id="8" creationId="{17A344A4-CB34-4102-94F8-9B8A09148893}"/>
          </ac:graphicFrameMkLst>
        </pc:graphicFrameChg>
      </pc:sldChg>
      <pc:sldChg chg="modSp new mod">
        <pc:chgData name="Hollis, Sam" userId="3b36cc9b-20bf-41e7-9904-e3aa8777f248" providerId="ADAL" clId="{15F84F5E-EA14-40D8-9238-703338DACBE1}" dt="2022-03-18T11:24:08.776" v="962" actId="27636"/>
        <pc:sldMkLst>
          <pc:docMk/>
          <pc:sldMk cId="3982849207" sldId="275"/>
        </pc:sldMkLst>
        <pc:spChg chg="mod">
          <ac:chgData name="Hollis, Sam" userId="3b36cc9b-20bf-41e7-9904-e3aa8777f248" providerId="ADAL" clId="{15F84F5E-EA14-40D8-9238-703338DACBE1}" dt="2022-03-18T11:12:41.942" v="599" actId="20577"/>
          <ac:spMkLst>
            <pc:docMk/>
            <pc:sldMk cId="3982849207" sldId="275"/>
            <ac:spMk id="2" creationId="{95B3347F-4940-4DC1-A491-8756994AF1D5}"/>
          </ac:spMkLst>
        </pc:spChg>
        <pc:spChg chg="mod">
          <ac:chgData name="Hollis, Sam" userId="3b36cc9b-20bf-41e7-9904-e3aa8777f248" providerId="ADAL" clId="{15F84F5E-EA14-40D8-9238-703338DACBE1}" dt="2022-03-18T11:24:08.776" v="962" actId="27636"/>
          <ac:spMkLst>
            <pc:docMk/>
            <pc:sldMk cId="3982849207" sldId="275"/>
            <ac:spMk id="3" creationId="{D3B34FD6-324A-4A09-963E-BB7950C45A1E}"/>
          </ac:spMkLst>
        </pc:sp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hyperlink" Target="mailto:eve.harrison@norfolk.gov.uk" TargetMode="External"/><Relationship Id="rId2" Type="http://schemas.openxmlformats.org/officeDocument/2006/relationships/hyperlink" Target="mailto:sam.hollis@norfolk.gov.uk" TargetMode="External"/><Relationship Id="rId1" Type="http://schemas.openxmlformats.org/officeDocument/2006/relationships/hyperlink" Target="mailto:PTW@norfolk.gov.uk" TargetMode="External"/><Relationship Id="rId5" Type="http://schemas.openxmlformats.org/officeDocument/2006/relationships/hyperlink" Target="mailto:zina.mohn@norfolk.gov.uk" TargetMode="External"/><Relationship Id="rId4" Type="http://schemas.openxmlformats.org/officeDocument/2006/relationships/hyperlink" Target="mailto:kay.emmerson@norfolk.gov.uk" TargetMode="External"/></Relationships>
</file>

<file path=ppt/diagrams/_rels/drawing3.xml.rels><?xml version="1.0" encoding="UTF-8" standalone="yes"?>
<Relationships xmlns="http://schemas.openxmlformats.org/package/2006/relationships"><Relationship Id="rId3" Type="http://schemas.openxmlformats.org/officeDocument/2006/relationships/hyperlink" Target="mailto:eve.harrison@norfolk.gov.uk" TargetMode="External"/><Relationship Id="rId2" Type="http://schemas.openxmlformats.org/officeDocument/2006/relationships/hyperlink" Target="mailto:sam.hollis@norfolk.gov.uk" TargetMode="External"/><Relationship Id="rId1" Type="http://schemas.openxmlformats.org/officeDocument/2006/relationships/hyperlink" Target="mailto:PTW@norfolk.gov.uk" TargetMode="External"/><Relationship Id="rId5" Type="http://schemas.openxmlformats.org/officeDocument/2006/relationships/hyperlink" Target="mailto:zina.mohn@norfolk.gov.uk" TargetMode="External"/><Relationship Id="rId4" Type="http://schemas.openxmlformats.org/officeDocument/2006/relationships/hyperlink" Target="mailto:kay.emmerson@norfolk.gov.uk"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2DCCD7-4D0B-4D30-AD30-ED6542E8C421}" type="doc">
      <dgm:prSet loTypeId="urn:microsoft.com/office/officeart/2005/8/layout/vProcess5" loCatId="process" qsTypeId="urn:microsoft.com/office/officeart/2005/8/quickstyle/simple4" qsCatId="simple" csTypeId="urn:microsoft.com/office/officeart/2005/8/colors/colorful2" csCatId="colorful"/>
      <dgm:spPr/>
      <dgm:t>
        <a:bodyPr/>
        <a:lstStyle/>
        <a:p>
          <a:endParaRPr lang="en-US"/>
        </a:p>
      </dgm:t>
    </dgm:pt>
    <dgm:pt modelId="{B313EA40-B102-49D9-AA6B-6B19A3468F06}">
      <dgm:prSet/>
      <dgm:spPr/>
      <dgm:t>
        <a:bodyPr/>
        <a:lstStyle/>
        <a:p>
          <a:r>
            <a:rPr lang="en-GB" dirty="0"/>
            <a:t>Intermediate – Level 2</a:t>
          </a:r>
          <a:endParaRPr lang="en-US" dirty="0"/>
        </a:p>
      </dgm:t>
    </dgm:pt>
    <dgm:pt modelId="{5AE6CFF6-9C3E-42AA-9272-9C9F0D88AC3D}" type="parTrans" cxnId="{9CE43658-D156-43E4-AFBB-846054C43C5A}">
      <dgm:prSet/>
      <dgm:spPr/>
      <dgm:t>
        <a:bodyPr/>
        <a:lstStyle/>
        <a:p>
          <a:endParaRPr lang="en-US"/>
        </a:p>
      </dgm:t>
    </dgm:pt>
    <dgm:pt modelId="{0CE2AD39-A6FD-4D55-B114-DC7BC89C5657}" type="sibTrans" cxnId="{9CE43658-D156-43E4-AFBB-846054C43C5A}">
      <dgm:prSet/>
      <dgm:spPr/>
      <dgm:t>
        <a:bodyPr/>
        <a:lstStyle/>
        <a:p>
          <a:endParaRPr lang="en-US"/>
        </a:p>
      </dgm:t>
    </dgm:pt>
    <dgm:pt modelId="{CCD2FB8D-478B-4069-B027-B9BA758A0332}">
      <dgm:prSet/>
      <dgm:spPr/>
      <dgm:t>
        <a:bodyPr/>
        <a:lstStyle/>
        <a:p>
          <a:r>
            <a:rPr lang="en-GB"/>
            <a:t>Advanced – Level 3</a:t>
          </a:r>
          <a:endParaRPr lang="en-US"/>
        </a:p>
      </dgm:t>
    </dgm:pt>
    <dgm:pt modelId="{FF9CE209-8309-4346-B827-A27C51987342}" type="parTrans" cxnId="{35DF1E65-D1E9-4B37-9730-EFF47A3BD778}">
      <dgm:prSet/>
      <dgm:spPr/>
      <dgm:t>
        <a:bodyPr/>
        <a:lstStyle/>
        <a:p>
          <a:endParaRPr lang="en-US"/>
        </a:p>
      </dgm:t>
    </dgm:pt>
    <dgm:pt modelId="{2FE9EDD4-5931-4D8C-A658-53BA874BF37D}" type="sibTrans" cxnId="{35DF1E65-D1E9-4B37-9730-EFF47A3BD778}">
      <dgm:prSet/>
      <dgm:spPr/>
      <dgm:t>
        <a:bodyPr/>
        <a:lstStyle/>
        <a:p>
          <a:endParaRPr lang="en-US"/>
        </a:p>
      </dgm:t>
    </dgm:pt>
    <dgm:pt modelId="{7ADFA838-015E-48E4-A8CE-4694880F4BED}">
      <dgm:prSet/>
      <dgm:spPr/>
      <dgm:t>
        <a:bodyPr/>
        <a:lstStyle/>
        <a:p>
          <a:r>
            <a:rPr lang="en-GB"/>
            <a:t>Higher – Level 4-7</a:t>
          </a:r>
          <a:endParaRPr lang="en-US"/>
        </a:p>
      </dgm:t>
    </dgm:pt>
    <dgm:pt modelId="{C7C4B78C-FBBA-4E3C-97B2-560365D3A1BA}" type="parTrans" cxnId="{D4BB03DE-E89E-4625-B7A9-97C54C648FF0}">
      <dgm:prSet/>
      <dgm:spPr/>
      <dgm:t>
        <a:bodyPr/>
        <a:lstStyle/>
        <a:p>
          <a:endParaRPr lang="en-US"/>
        </a:p>
      </dgm:t>
    </dgm:pt>
    <dgm:pt modelId="{77BA1A56-F28E-4D9D-82CE-59A0925EFB3A}" type="sibTrans" cxnId="{D4BB03DE-E89E-4625-B7A9-97C54C648FF0}">
      <dgm:prSet/>
      <dgm:spPr/>
      <dgm:t>
        <a:bodyPr/>
        <a:lstStyle/>
        <a:p>
          <a:endParaRPr lang="en-US"/>
        </a:p>
      </dgm:t>
    </dgm:pt>
    <dgm:pt modelId="{802EF16F-1DD9-4C52-B751-7A8E447C0977}">
      <dgm:prSet/>
      <dgm:spPr/>
      <dgm:t>
        <a:bodyPr/>
        <a:lstStyle/>
        <a:p>
          <a:r>
            <a:rPr lang="en-GB"/>
            <a:t>Degree – Level 6 &amp; 7</a:t>
          </a:r>
          <a:endParaRPr lang="en-US"/>
        </a:p>
      </dgm:t>
    </dgm:pt>
    <dgm:pt modelId="{DB4D4B57-C7CD-4D6C-B029-E4EE5EFBD1E6}" type="parTrans" cxnId="{639995F9-71D0-4346-98FD-63F47943F972}">
      <dgm:prSet/>
      <dgm:spPr/>
      <dgm:t>
        <a:bodyPr/>
        <a:lstStyle/>
        <a:p>
          <a:endParaRPr lang="en-US"/>
        </a:p>
      </dgm:t>
    </dgm:pt>
    <dgm:pt modelId="{2CF35780-ADCC-46CA-BD83-436B4A221525}" type="sibTrans" cxnId="{639995F9-71D0-4346-98FD-63F47943F972}">
      <dgm:prSet/>
      <dgm:spPr/>
      <dgm:t>
        <a:bodyPr/>
        <a:lstStyle/>
        <a:p>
          <a:endParaRPr lang="en-US"/>
        </a:p>
      </dgm:t>
    </dgm:pt>
    <dgm:pt modelId="{BCEC0F75-7B48-4E30-8EA6-A1A191F9A378}" type="pres">
      <dgm:prSet presAssocID="{652DCCD7-4D0B-4D30-AD30-ED6542E8C421}" presName="outerComposite" presStyleCnt="0">
        <dgm:presLayoutVars>
          <dgm:chMax val="5"/>
          <dgm:dir/>
          <dgm:resizeHandles val="exact"/>
        </dgm:presLayoutVars>
      </dgm:prSet>
      <dgm:spPr/>
    </dgm:pt>
    <dgm:pt modelId="{FEE32588-1D6C-4BDF-8CE7-95BAA14E3B83}" type="pres">
      <dgm:prSet presAssocID="{652DCCD7-4D0B-4D30-AD30-ED6542E8C421}" presName="dummyMaxCanvas" presStyleCnt="0">
        <dgm:presLayoutVars/>
      </dgm:prSet>
      <dgm:spPr/>
    </dgm:pt>
    <dgm:pt modelId="{E19299F0-47D2-4F39-84C6-384ADDF7C0D5}" type="pres">
      <dgm:prSet presAssocID="{652DCCD7-4D0B-4D30-AD30-ED6542E8C421}" presName="FourNodes_1" presStyleLbl="node1" presStyleIdx="0" presStyleCnt="4">
        <dgm:presLayoutVars>
          <dgm:bulletEnabled val="1"/>
        </dgm:presLayoutVars>
      </dgm:prSet>
      <dgm:spPr/>
    </dgm:pt>
    <dgm:pt modelId="{BE479EE9-EE12-4727-A252-FB8384733BA3}" type="pres">
      <dgm:prSet presAssocID="{652DCCD7-4D0B-4D30-AD30-ED6542E8C421}" presName="FourNodes_2" presStyleLbl="node1" presStyleIdx="1" presStyleCnt="4">
        <dgm:presLayoutVars>
          <dgm:bulletEnabled val="1"/>
        </dgm:presLayoutVars>
      </dgm:prSet>
      <dgm:spPr/>
    </dgm:pt>
    <dgm:pt modelId="{13CE01B0-7814-4729-8A58-343CF8EA9CDD}" type="pres">
      <dgm:prSet presAssocID="{652DCCD7-4D0B-4D30-AD30-ED6542E8C421}" presName="FourNodes_3" presStyleLbl="node1" presStyleIdx="2" presStyleCnt="4">
        <dgm:presLayoutVars>
          <dgm:bulletEnabled val="1"/>
        </dgm:presLayoutVars>
      </dgm:prSet>
      <dgm:spPr/>
    </dgm:pt>
    <dgm:pt modelId="{EA89CCD9-6222-41C4-A818-45D8AEBC3743}" type="pres">
      <dgm:prSet presAssocID="{652DCCD7-4D0B-4D30-AD30-ED6542E8C421}" presName="FourNodes_4" presStyleLbl="node1" presStyleIdx="3" presStyleCnt="4">
        <dgm:presLayoutVars>
          <dgm:bulletEnabled val="1"/>
        </dgm:presLayoutVars>
      </dgm:prSet>
      <dgm:spPr/>
    </dgm:pt>
    <dgm:pt modelId="{1B22CF88-BCBC-4273-BAA9-8E45A52B8BF3}" type="pres">
      <dgm:prSet presAssocID="{652DCCD7-4D0B-4D30-AD30-ED6542E8C421}" presName="FourConn_1-2" presStyleLbl="fgAccFollowNode1" presStyleIdx="0" presStyleCnt="3">
        <dgm:presLayoutVars>
          <dgm:bulletEnabled val="1"/>
        </dgm:presLayoutVars>
      </dgm:prSet>
      <dgm:spPr/>
    </dgm:pt>
    <dgm:pt modelId="{C48A3ECE-38EA-4BA0-A3FE-4165B5B5268F}" type="pres">
      <dgm:prSet presAssocID="{652DCCD7-4D0B-4D30-AD30-ED6542E8C421}" presName="FourConn_2-3" presStyleLbl="fgAccFollowNode1" presStyleIdx="1" presStyleCnt="3">
        <dgm:presLayoutVars>
          <dgm:bulletEnabled val="1"/>
        </dgm:presLayoutVars>
      </dgm:prSet>
      <dgm:spPr/>
    </dgm:pt>
    <dgm:pt modelId="{7DB7BB27-A09E-4D0F-9805-B66CBFA711B9}" type="pres">
      <dgm:prSet presAssocID="{652DCCD7-4D0B-4D30-AD30-ED6542E8C421}" presName="FourConn_3-4" presStyleLbl="fgAccFollowNode1" presStyleIdx="2" presStyleCnt="3">
        <dgm:presLayoutVars>
          <dgm:bulletEnabled val="1"/>
        </dgm:presLayoutVars>
      </dgm:prSet>
      <dgm:spPr/>
    </dgm:pt>
    <dgm:pt modelId="{7B2D98CD-7176-4C89-8311-010B518C1E0B}" type="pres">
      <dgm:prSet presAssocID="{652DCCD7-4D0B-4D30-AD30-ED6542E8C421}" presName="FourNodes_1_text" presStyleLbl="node1" presStyleIdx="3" presStyleCnt="4">
        <dgm:presLayoutVars>
          <dgm:bulletEnabled val="1"/>
        </dgm:presLayoutVars>
      </dgm:prSet>
      <dgm:spPr/>
    </dgm:pt>
    <dgm:pt modelId="{323763F0-8CE0-4525-8A07-58C956926D95}" type="pres">
      <dgm:prSet presAssocID="{652DCCD7-4D0B-4D30-AD30-ED6542E8C421}" presName="FourNodes_2_text" presStyleLbl="node1" presStyleIdx="3" presStyleCnt="4">
        <dgm:presLayoutVars>
          <dgm:bulletEnabled val="1"/>
        </dgm:presLayoutVars>
      </dgm:prSet>
      <dgm:spPr/>
    </dgm:pt>
    <dgm:pt modelId="{B4ABE9E7-DD5E-45D8-8424-6B72BD1A870D}" type="pres">
      <dgm:prSet presAssocID="{652DCCD7-4D0B-4D30-AD30-ED6542E8C421}" presName="FourNodes_3_text" presStyleLbl="node1" presStyleIdx="3" presStyleCnt="4">
        <dgm:presLayoutVars>
          <dgm:bulletEnabled val="1"/>
        </dgm:presLayoutVars>
      </dgm:prSet>
      <dgm:spPr/>
    </dgm:pt>
    <dgm:pt modelId="{B2685565-C6B9-4F9B-82DE-02427D52DE77}" type="pres">
      <dgm:prSet presAssocID="{652DCCD7-4D0B-4D30-AD30-ED6542E8C421}" presName="FourNodes_4_text" presStyleLbl="node1" presStyleIdx="3" presStyleCnt="4">
        <dgm:presLayoutVars>
          <dgm:bulletEnabled val="1"/>
        </dgm:presLayoutVars>
      </dgm:prSet>
      <dgm:spPr/>
    </dgm:pt>
  </dgm:ptLst>
  <dgm:cxnLst>
    <dgm:cxn modelId="{EAF22507-8303-4171-8D62-88F6A0999BC9}" type="presOf" srcId="{B313EA40-B102-49D9-AA6B-6B19A3468F06}" destId="{7B2D98CD-7176-4C89-8311-010B518C1E0B}" srcOrd="1" destOrd="0" presId="urn:microsoft.com/office/officeart/2005/8/layout/vProcess5"/>
    <dgm:cxn modelId="{4CE69B0B-77AA-4D29-A6D3-94CFF146C6A5}" type="presOf" srcId="{B313EA40-B102-49D9-AA6B-6B19A3468F06}" destId="{E19299F0-47D2-4F39-84C6-384ADDF7C0D5}" srcOrd="0" destOrd="0" presId="urn:microsoft.com/office/officeart/2005/8/layout/vProcess5"/>
    <dgm:cxn modelId="{6F9A0963-D7EA-4593-A05C-EFDA011EB6A3}" type="presOf" srcId="{802EF16F-1DD9-4C52-B751-7A8E447C0977}" destId="{EA89CCD9-6222-41C4-A818-45D8AEBC3743}" srcOrd="0" destOrd="0" presId="urn:microsoft.com/office/officeart/2005/8/layout/vProcess5"/>
    <dgm:cxn modelId="{35DF1E65-D1E9-4B37-9730-EFF47A3BD778}" srcId="{652DCCD7-4D0B-4D30-AD30-ED6542E8C421}" destId="{CCD2FB8D-478B-4069-B027-B9BA758A0332}" srcOrd="1" destOrd="0" parTransId="{FF9CE209-8309-4346-B827-A27C51987342}" sibTransId="{2FE9EDD4-5931-4D8C-A658-53BA874BF37D}"/>
    <dgm:cxn modelId="{460B744E-FC6E-4A1E-B8AD-CCF702E9FEC1}" type="presOf" srcId="{802EF16F-1DD9-4C52-B751-7A8E447C0977}" destId="{B2685565-C6B9-4F9B-82DE-02427D52DE77}" srcOrd="1" destOrd="0" presId="urn:microsoft.com/office/officeart/2005/8/layout/vProcess5"/>
    <dgm:cxn modelId="{565ECB72-2B21-4004-9113-3C282E7691B0}" type="presOf" srcId="{77BA1A56-F28E-4D9D-82CE-59A0925EFB3A}" destId="{7DB7BB27-A09E-4D0F-9805-B66CBFA711B9}" srcOrd="0" destOrd="0" presId="urn:microsoft.com/office/officeart/2005/8/layout/vProcess5"/>
    <dgm:cxn modelId="{D17E3953-D335-423D-9E11-FCE1AE39F7AB}" type="presOf" srcId="{7ADFA838-015E-48E4-A8CE-4694880F4BED}" destId="{13CE01B0-7814-4729-8A58-343CF8EA9CDD}" srcOrd="0" destOrd="0" presId="urn:microsoft.com/office/officeart/2005/8/layout/vProcess5"/>
    <dgm:cxn modelId="{A4858273-5085-4C1A-8486-25991B6991DB}" type="presOf" srcId="{0CE2AD39-A6FD-4D55-B114-DC7BC89C5657}" destId="{1B22CF88-BCBC-4273-BAA9-8E45A52B8BF3}" srcOrd="0" destOrd="0" presId="urn:microsoft.com/office/officeart/2005/8/layout/vProcess5"/>
    <dgm:cxn modelId="{9CE43658-D156-43E4-AFBB-846054C43C5A}" srcId="{652DCCD7-4D0B-4D30-AD30-ED6542E8C421}" destId="{B313EA40-B102-49D9-AA6B-6B19A3468F06}" srcOrd="0" destOrd="0" parTransId="{5AE6CFF6-9C3E-42AA-9272-9C9F0D88AC3D}" sibTransId="{0CE2AD39-A6FD-4D55-B114-DC7BC89C5657}"/>
    <dgm:cxn modelId="{E64933A0-B854-4225-8660-DBBBDA5FEE88}" type="presOf" srcId="{CCD2FB8D-478B-4069-B027-B9BA758A0332}" destId="{323763F0-8CE0-4525-8A07-58C956926D95}" srcOrd="1" destOrd="0" presId="urn:microsoft.com/office/officeart/2005/8/layout/vProcess5"/>
    <dgm:cxn modelId="{91C567AA-94F5-4C3C-82FF-BCB28D873E14}" type="presOf" srcId="{2FE9EDD4-5931-4D8C-A658-53BA874BF37D}" destId="{C48A3ECE-38EA-4BA0-A3FE-4165B5B5268F}" srcOrd="0" destOrd="0" presId="urn:microsoft.com/office/officeart/2005/8/layout/vProcess5"/>
    <dgm:cxn modelId="{6492FFD0-2604-4BA8-9CEC-895B5A353162}" type="presOf" srcId="{652DCCD7-4D0B-4D30-AD30-ED6542E8C421}" destId="{BCEC0F75-7B48-4E30-8EA6-A1A191F9A378}" srcOrd="0" destOrd="0" presId="urn:microsoft.com/office/officeart/2005/8/layout/vProcess5"/>
    <dgm:cxn modelId="{D4BB03DE-E89E-4625-B7A9-97C54C648FF0}" srcId="{652DCCD7-4D0B-4D30-AD30-ED6542E8C421}" destId="{7ADFA838-015E-48E4-A8CE-4694880F4BED}" srcOrd="2" destOrd="0" parTransId="{C7C4B78C-FBBA-4E3C-97B2-560365D3A1BA}" sibTransId="{77BA1A56-F28E-4D9D-82CE-59A0925EFB3A}"/>
    <dgm:cxn modelId="{124227F6-897B-4F4D-88F2-B7C3DA7A2A1A}" type="presOf" srcId="{CCD2FB8D-478B-4069-B027-B9BA758A0332}" destId="{BE479EE9-EE12-4727-A252-FB8384733BA3}" srcOrd="0" destOrd="0" presId="urn:microsoft.com/office/officeart/2005/8/layout/vProcess5"/>
    <dgm:cxn modelId="{9E3D10F8-50F9-4B30-9A33-4C0CD37D5487}" type="presOf" srcId="{7ADFA838-015E-48E4-A8CE-4694880F4BED}" destId="{B4ABE9E7-DD5E-45D8-8424-6B72BD1A870D}" srcOrd="1" destOrd="0" presId="urn:microsoft.com/office/officeart/2005/8/layout/vProcess5"/>
    <dgm:cxn modelId="{639995F9-71D0-4346-98FD-63F47943F972}" srcId="{652DCCD7-4D0B-4D30-AD30-ED6542E8C421}" destId="{802EF16F-1DD9-4C52-B751-7A8E447C0977}" srcOrd="3" destOrd="0" parTransId="{DB4D4B57-C7CD-4D6C-B029-E4EE5EFBD1E6}" sibTransId="{2CF35780-ADCC-46CA-BD83-436B4A221525}"/>
    <dgm:cxn modelId="{91B8BC07-A274-491E-837B-EC1FA097B5A2}" type="presParOf" srcId="{BCEC0F75-7B48-4E30-8EA6-A1A191F9A378}" destId="{FEE32588-1D6C-4BDF-8CE7-95BAA14E3B83}" srcOrd="0" destOrd="0" presId="urn:microsoft.com/office/officeart/2005/8/layout/vProcess5"/>
    <dgm:cxn modelId="{EFF71DC5-5370-4DDA-A6FF-C8B296E93742}" type="presParOf" srcId="{BCEC0F75-7B48-4E30-8EA6-A1A191F9A378}" destId="{E19299F0-47D2-4F39-84C6-384ADDF7C0D5}" srcOrd="1" destOrd="0" presId="urn:microsoft.com/office/officeart/2005/8/layout/vProcess5"/>
    <dgm:cxn modelId="{0FBDB515-0A1C-46FD-B9E0-63682A08C64D}" type="presParOf" srcId="{BCEC0F75-7B48-4E30-8EA6-A1A191F9A378}" destId="{BE479EE9-EE12-4727-A252-FB8384733BA3}" srcOrd="2" destOrd="0" presId="urn:microsoft.com/office/officeart/2005/8/layout/vProcess5"/>
    <dgm:cxn modelId="{91768050-E2FD-4624-9196-E681FD30104B}" type="presParOf" srcId="{BCEC0F75-7B48-4E30-8EA6-A1A191F9A378}" destId="{13CE01B0-7814-4729-8A58-343CF8EA9CDD}" srcOrd="3" destOrd="0" presId="urn:microsoft.com/office/officeart/2005/8/layout/vProcess5"/>
    <dgm:cxn modelId="{1BE6C743-0808-474D-8C4C-5EE62E1729B7}" type="presParOf" srcId="{BCEC0F75-7B48-4E30-8EA6-A1A191F9A378}" destId="{EA89CCD9-6222-41C4-A818-45D8AEBC3743}" srcOrd="4" destOrd="0" presId="urn:microsoft.com/office/officeart/2005/8/layout/vProcess5"/>
    <dgm:cxn modelId="{CFF5793C-E2CB-4E84-8FC6-8799B4E19A29}" type="presParOf" srcId="{BCEC0F75-7B48-4E30-8EA6-A1A191F9A378}" destId="{1B22CF88-BCBC-4273-BAA9-8E45A52B8BF3}" srcOrd="5" destOrd="0" presId="urn:microsoft.com/office/officeart/2005/8/layout/vProcess5"/>
    <dgm:cxn modelId="{C9D683C9-92FB-4700-BCA6-F336D9C62584}" type="presParOf" srcId="{BCEC0F75-7B48-4E30-8EA6-A1A191F9A378}" destId="{C48A3ECE-38EA-4BA0-A3FE-4165B5B5268F}" srcOrd="6" destOrd="0" presId="urn:microsoft.com/office/officeart/2005/8/layout/vProcess5"/>
    <dgm:cxn modelId="{4F6BB299-F779-429D-810D-7D064B96DA6F}" type="presParOf" srcId="{BCEC0F75-7B48-4E30-8EA6-A1A191F9A378}" destId="{7DB7BB27-A09E-4D0F-9805-B66CBFA711B9}" srcOrd="7" destOrd="0" presId="urn:microsoft.com/office/officeart/2005/8/layout/vProcess5"/>
    <dgm:cxn modelId="{2D32645E-0C76-44EF-88A5-60ED4DFE14D2}" type="presParOf" srcId="{BCEC0F75-7B48-4E30-8EA6-A1A191F9A378}" destId="{7B2D98CD-7176-4C89-8311-010B518C1E0B}" srcOrd="8" destOrd="0" presId="urn:microsoft.com/office/officeart/2005/8/layout/vProcess5"/>
    <dgm:cxn modelId="{ECE519CB-C991-4BBA-B1F9-943F0030F67A}" type="presParOf" srcId="{BCEC0F75-7B48-4E30-8EA6-A1A191F9A378}" destId="{323763F0-8CE0-4525-8A07-58C956926D95}" srcOrd="9" destOrd="0" presId="urn:microsoft.com/office/officeart/2005/8/layout/vProcess5"/>
    <dgm:cxn modelId="{7776B6E8-F711-4908-91AE-6866087A7147}" type="presParOf" srcId="{BCEC0F75-7B48-4E30-8EA6-A1A191F9A378}" destId="{B4ABE9E7-DD5E-45D8-8424-6B72BD1A870D}" srcOrd="10" destOrd="0" presId="urn:microsoft.com/office/officeart/2005/8/layout/vProcess5"/>
    <dgm:cxn modelId="{23EC7CC6-713D-4DA7-8DD4-570A728678CC}" type="presParOf" srcId="{BCEC0F75-7B48-4E30-8EA6-A1A191F9A378}" destId="{B2685565-C6B9-4F9B-82DE-02427D52DE77}"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E72D0E-8D98-4F6E-8A3E-DDB6FBEC46C8}"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1F1A15EE-4416-4EE7-975E-FD2891926F4A}">
      <dgm:prSet/>
      <dgm:spPr/>
      <dgm:t>
        <a:bodyPr/>
        <a:lstStyle/>
        <a:p>
          <a:r>
            <a:rPr lang="en-GB" dirty="0"/>
            <a:t>Supporting with individual cases</a:t>
          </a:r>
          <a:endParaRPr lang="en-US" dirty="0"/>
        </a:p>
      </dgm:t>
    </dgm:pt>
    <dgm:pt modelId="{1CA140E1-5AE7-4650-AC22-6ABF50CC03EE}" type="parTrans" cxnId="{71C491EE-AD23-4D46-B90E-D8A943F63D03}">
      <dgm:prSet/>
      <dgm:spPr/>
      <dgm:t>
        <a:bodyPr/>
        <a:lstStyle/>
        <a:p>
          <a:endParaRPr lang="en-US"/>
        </a:p>
      </dgm:t>
    </dgm:pt>
    <dgm:pt modelId="{E71701D7-1F2B-4978-8751-36368856F2EE}" type="sibTrans" cxnId="{71C491EE-AD23-4D46-B90E-D8A943F63D03}">
      <dgm:prSet/>
      <dgm:spPr/>
      <dgm:t>
        <a:bodyPr/>
        <a:lstStyle/>
        <a:p>
          <a:endParaRPr lang="en-US"/>
        </a:p>
      </dgm:t>
    </dgm:pt>
    <dgm:pt modelId="{BE5BD1F6-E426-42DA-BA89-EAA83C212970}">
      <dgm:prSet/>
      <dgm:spPr/>
      <dgm:t>
        <a:bodyPr/>
        <a:lstStyle/>
        <a:p>
          <a:r>
            <a:rPr lang="en-GB" dirty="0"/>
            <a:t>Sharing information</a:t>
          </a:r>
          <a:endParaRPr lang="en-US" dirty="0"/>
        </a:p>
      </dgm:t>
    </dgm:pt>
    <dgm:pt modelId="{14C07BC3-B4EF-4BB3-81A7-930C889B03A7}" type="parTrans" cxnId="{BDDC3019-2642-4E80-A9FD-454C1CF92BD9}">
      <dgm:prSet/>
      <dgm:spPr/>
      <dgm:t>
        <a:bodyPr/>
        <a:lstStyle/>
        <a:p>
          <a:endParaRPr lang="en-US"/>
        </a:p>
      </dgm:t>
    </dgm:pt>
    <dgm:pt modelId="{66CC850D-7703-40E6-A903-D830F0085648}" type="sibTrans" cxnId="{BDDC3019-2642-4E80-A9FD-454C1CF92BD9}">
      <dgm:prSet/>
      <dgm:spPr/>
      <dgm:t>
        <a:bodyPr/>
        <a:lstStyle/>
        <a:p>
          <a:endParaRPr lang="en-US"/>
        </a:p>
      </dgm:t>
    </dgm:pt>
    <dgm:pt modelId="{666E3D0A-BF41-44A3-AE95-EC51BDF01115}">
      <dgm:prSet/>
      <dgm:spPr/>
      <dgm:t>
        <a:bodyPr/>
        <a:lstStyle/>
        <a:p>
          <a:r>
            <a:rPr lang="en-GB" dirty="0"/>
            <a:t>Staff Continuous Professional Development</a:t>
          </a:r>
          <a:endParaRPr lang="en-US" dirty="0"/>
        </a:p>
      </dgm:t>
    </dgm:pt>
    <dgm:pt modelId="{15E6FA36-DCAA-419E-9879-42126D293220}" type="parTrans" cxnId="{FBAF6E75-E13E-4BC0-966C-6BAFC44C3650}">
      <dgm:prSet/>
      <dgm:spPr/>
      <dgm:t>
        <a:bodyPr/>
        <a:lstStyle/>
        <a:p>
          <a:endParaRPr lang="en-US"/>
        </a:p>
      </dgm:t>
    </dgm:pt>
    <dgm:pt modelId="{5E2ED581-D6F8-4272-ADE8-A126B218ED52}" type="sibTrans" cxnId="{FBAF6E75-E13E-4BC0-966C-6BAFC44C3650}">
      <dgm:prSet/>
      <dgm:spPr/>
      <dgm:t>
        <a:bodyPr/>
        <a:lstStyle/>
        <a:p>
          <a:endParaRPr lang="en-US"/>
        </a:p>
      </dgm:t>
    </dgm:pt>
    <dgm:pt modelId="{EF5A78A5-EE25-4924-A69B-751B2984C38B}">
      <dgm:prSet/>
      <dgm:spPr/>
      <dgm:t>
        <a:bodyPr/>
        <a:lstStyle/>
        <a:p>
          <a:r>
            <a:rPr lang="en-GB" dirty="0"/>
            <a:t>Parent support</a:t>
          </a:r>
          <a:endParaRPr lang="en-US" dirty="0"/>
        </a:p>
      </dgm:t>
    </dgm:pt>
    <dgm:pt modelId="{AC8D2639-175D-4AE5-B3A9-8FF7A91075EE}" type="parTrans" cxnId="{7BA12581-A77D-4F23-8E59-766F91BC1564}">
      <dgm:prSet/>
      <dgm:spPr/>
      <dgm:t>
        <a:bodyPr/>
        <a:lstStyle/>
        <a:p>
          <a:endParaRPr lang="en-US"/>
        </a:p>
      </dgm:t>
    </dgm:pt>
    <dgm:pt modelId="{6A1CDDE4-46DA-4A5D-B938-5A9B3863CBB3}" type="sibTrans" cxnId="{7BA12581-A77D-4F23-8E59-766F91BC1564}">
      <dgm:prSet/>
      <dgm:spPr/>
      <dgm:t>
        <a:bodyPr/>
        <a:lstStyle/>
        <a:p>
          <a:endParaRPr lang="en-US"/>
        </a:p>
      </dgm:t>
    </dgm:pt>
    <dgm:pt modelId="{A1212D1A-9ABF-4143-A33E-E6FD45220931}">
      <dgm:prSet/>
      <dgm:spPr/>
      <dgm:t>
        <a:bodyPr/>
        <a:lstStyle/>
        <a:p>
          <a:r>
            <a:rPr lang="en-GB" dirty="0"/>
            <a:t>Raising Awareness of work-based learning options</a:t>
          </a:r>
          <a:endParaRPr lang="en-US" dirty="0"/>
        </a:p>
      </dgm:t>
    </dgm:pt>
    <dgm:pt modelId="{DECD326D-68DA-4AB9-B5ED-D84D12FC55A6}" type="parTrans" cxnId="{B8F848B9-6B7A-4A1C-BC13-B49EF0D0EAAC}">
      <dgm:prSet/>
      <dgm:spPr/>
      <dgm:t>
        <a:bodyPr/>
        <a:lstStyle/>
        <a:p>
          <a:endParaRPr lang="en-US"/>
        </a:p>
      </dgm:t>
    </dgm:pt>
    <dgm:pt modelId="{DB6696E5-8C82-4DE8-A8D2-2B1E716C4E50}" type="sibTrans" cxnId="{B8F848B9-6B7A-4A1C-BC13-B49EF0D0EAAC}">
      <dgm:prSet/>
      <dgm:spPr/>
      <dgm:t>
        <a:bodyPr/>
        <a:lstStyle/>
        <a:p>
          <a:endParaRPr lang="en-US"/>
        </a:p>
      </dgm:t>
    </dgm:pt>
    <dgm:pt modelId="{50E7A077-E875-48F8-A034-B4B3AAC03D00}">
      <dgm:prSet/>
      <dgm:spPr/>
      <dgm:t>
        <a:bodyPr/>
        <a:lstStyle/>
        <a:p>
          <a:r>
            <a:rPr lang="en-GB" dirty="0"/>
            <a:t>Linking with external agencies</a:t>
          </a:r>
          <a:endParaRPr lang="en-US" dirty="0"/>
        </a:p>
      </dgm:t>
    </dgm:pt>
    <dgm:pt modelId="{2D1790DF-E706-4D87-B4A8-3536CB7FDBEA}" type="parTrans" cxnId="{AC93AC32-BCFC-4844-BC0E-8E82313AD4D8}">
      <dgm:prSet/>
      <dgm:spPr/>
      <dgm:t>
        <a:bodyPr/>
        <a:lstStyle/>
        <a:p>
          <a:endParaRPr lang="en-US"/>
        </a:p>
      </dgm:t>
    </dgm:pt>
    <dgm:pt modelId="{1BD71244-3A01-439C-B2F1-0F7926F0D468}" type="sibTrans" cxnId="{AC93AC32-BCFC-4844-BC0E-8E82313AD4D8}">
      <dgm:prSet/>
      <dgm:spPr/>
      <dgm:t>
        <a:bodyPr/>
        <a:lstStyle/>
        <a:p>
          <a:endParaRPr lang="en-US"/>
        </a:p>
      </dgm:t>
    </dgm:pt>
    <dgm:pt modelId="{5F7821E1-C8E6-4B63-B3CA-D44EEB23AB4E}">
      <dgm:prSet/>
      <dgm:spPr/>
      <dgm:t>
        <a:bodyPr/>
        <a:lstStyle/>
        <a:p>
          <a:r>
            <a:rPr lang="en-GB" dirty="0"/>
            <a:t>Links with employers</a:t>
          </a:r>
          <a:endParaRPr lang="en-US" dirty="0"/>
        </a:p>
      </dgm:t>
    </dgm:pt>
    <dgm:pt modelId="{28E2CF7F-5686-475D-AF51-758C02392E0B}" type="parTrans" cxnId="{C7F9855D-9D0A-461B-A88B-AA94F690F8EB}">
      <dgm:prSet/>
      <dgm:spPr/>
      <dgm:t>
        <a:bodyPr/>
        <a:lstStyle/>
        <a:p>
          <a:endParaRPr lang="en-US"/>
        </a:p>
      </dgm:t>
    </dgm:pt>
    <dgm:pt modelId="{2FCED0F6-A232-4779-843C-F14C8E50A2C6}" type="sibTrans" cxnId="{C7F9855D-9D0A-461B-A88B-AA94F690F8EB}">
      <dgm:prSet/>
      <dgm:spPr/>
      <dgm:t>
        <a:bodyPr/>
        <a:lstStyle/>
        <a:p>
          <a:endParaRPr lang="en-US"/>
        </a:p>
      </dgm:t>
    </dgm:pt>
    <dgm:pt modelId="{319BDEDE-7741-4E0E-ADC0-1C9640CF6B17}" type="pres">
      <dgm:prSet presAssocID="{5FE72D0E-8D98-4F6E-8A3E-DDB6FBEC46C8}" presName="vert0" presStyleCnt="0">
        <dgm:presLayoutVars>
          <dgm:dir/>
          <dgm:animOne val="branch"/>
          <dgm:animLvl val="lvl"/>
        </dgm:presLayoutVars>
      </dgm:prSet>
      <dgm:spPr/>
    </dgm:pt>
    <dgm:pt modelId="{748CD5CC-DC41-426E-99F5-7EA1BB5A98B0}" type="pres">
      <dgm:prSet presAssocID="{1F1A15EE-4416-4EE7-975E-FD2891926F4A}" presName="thickLine" presStyleLbl="alignNode1" presStyleIdx="0" presStyleCnt="7"/>
      <dgm:spPr/>
    </dgm:pt>
    <dgm:pt modelId="{6E3EA475-CB72-4F0D-A8EA-7E6975ACCFBF}" type="pres">
      <dgm:prSet presAssocID="{1F1A15EE-4416-4EE7-975E-FD2891926F4A}" presName="horz1" presStyleCnt="0"/>
      <dgm:spPr/>
    </dgm:pt>
    <dgm:pt modelId="{87986453-522B-430A-9257-36D0AFE56153}" type="pres">
      <dgm:prSet presAssocID="{1F1A15EE-4416-4EE7-975E-FD2891926F4A}" presName="tx1" presStyleLbl="revTx" presStyleIdx="0" presStyleCnt="7"/>
      <dgm:spPr/>
    </dgm:pt>
    <dgm:pt modelId="{D312CBE2-8A8A-4F20-8BBF-35E024BF19F1}" type="pres">
      <dgm:prSet presAssocID="{1F1A15EE-4416-4EE7-975E-FD2891926F4A}" presName="vert1" presStyleCnt="0"/>
      <dgm:spPr/>
    </dgm:pt>
    <dgm:pt modelId="{B02105B6-A153-4F31-9A3E-8ABA353C37AC}" type="pres">
      <dgm:prSet presAssocID="{BE5BD1F6-E426-42DA-BA89-EAA83C212970}" presName="thickLine" presStyleLbl="alignNode1" presStyleIdx="1" presStyleCnt="7"/>
      <dgm:spPr/>
    </dgm:pt>
    <dgm:pt modelId="{F4477BB0-2E17-416E-9964-0F326D9DC647}" type="pres">
      <dgm:prSet presAssocID="{BE5BD1F6-E426-42DA-BA89-EAA83C212970}" presName="horz1" presStyleCnt="0"/>
      <dgm:spPr/>
    </dgm:pt>
    <dgm:pt modelId="{06BF63E3-46C4-423D-9846-296FB077DD37}" type="pres">
      <dgm:prSet presAssocID="{BE5BD1F6-E426-42DA-BA89-EAA83C212970}" presName="tx1" presStyleLbl="revTx" presStyleIdx="1" presStyleCnt="7"/>
      <dgm:spPr/>
    </dgm:pt>
    <dgm:pt modelId="{0C5A9971-20B4-4554-8637-02FBDF27E8A7}" type="pres">
      <dgm:prSet presAssocID="{BE5BD1F6-E426-42DA-BA89-EAA83C212970}" presName="vert1" presStyleCnt="0"/>
      <dgm:spPr/>
    </dgm:pt>
    <dgm:pt modelId="{E095B07C-43DA-4DB0-BE70-EB0C83638CCD}" type="pres">
      <dgm:prSet presAssocID="{666E3D0A-BF41-44A3-AE95-EC51BDF01115}" presName="thickLine" presStyleLbl="alignNode1" presStyleIdx="2" presStyleCnt="7"/>
      <dgm:spPr/>
    </dgm:pt>
    <dgm:pt modelId="{9F275785-5B26-45FD-8FB3-20E54959D3B2}" type="pres">
      <dgm:prSet presAssocID="{666E3D0A-BF41-44A3-AE95-EC51BDF01115}" presName="horz1" presStyleCnt="0"/>
      <dgm:spPr/>
    </dgm:pt>
    <dgm:pt modelId="{BAA24C63-A4D7-499B-B322-1121B418E2BA}" type="pres">
      <dgm:prSet presAssocID="{666E3D0A-BF41-44A3-AE95-EC51BDF01115}" presName="tx1" presStyleLbl="revTx" presStyleIdx="2" presStyleCnt="7"/>
      <dgm:spPr/>
    </dgm:pt>
    <dgm:pt modelId="{148725DC-0C80-4241-8515-7AB4696A6A88}" type="pres">
      <dgm:prSet presAssocID="{666E3D0A-BF41-44A3-AE95-EC51BDF01115}" presName="vert1" presStyleCnt="0"/>
      <dgm:spPr/>
    </dgm:pt>
    <dgm:pt modelId="{CDBAF4BB-1427-4C8B-B11C-ABB267D8C907}" type="pres">
      <dgm:prSet presAssocID="{EF5A78A5-EE25-4924-A69B-751B2984C38B}" presName="thickLine" presStyleLbl="alignNode1" presStyleIdx="3" presStyleCnt="7"/>
      <dgm:spPr/>
    </dgm:pt>
    <dgm:pt modelId="{0C5F12C8-97E7-4E3A-BE53-EC5CDA6A79DB}" type="pres">
      <dgm:prSet presAssocID="{EF5A78A5-EE25-4924-A69B-751B2984C38B}" presName="horz1" presStyleCnt="0"/>
      <dgm:spPr/>
    </dgm:pt>
    <dgm:pt modelId="{40B06F46-156E-4371-B673-3A0BEF7E03B2}" type="pres">
      <dgm:prSet presAssocID="{EF5A78A5-EE25-4924-A69B-751B2984C38B}" presName="tx1" presStyleLbl="revTx" presStyleIdx="3" presStyleCnt="7"/>
      <dgm:spPr/>
    </dgm:pt>
    <dgm:pt modelId="{90CE11FF-77DA-4F02-A232-13BB741E83EE}" type="pres">
      <dgm:prSet presAssocID="{EF5A78A5-EE25-4924-A69B-751B2984C38B}" presName="vert1" presStyleCnt="0"/>
      <dgm:spPr/>
    </dgm:pt>
    <dgm:pt modelId="{177CD5DB-FD62-4E50-BE66-ADBA96DCA039}" type="pres">
      <dgm:prSet presAssocID="{A1212D1A-9ABF-4143-A33E-E6FD45220931}" presName="thickLine" presStyleLbl="alignNode1" presStyleIdx="4" presStyleCnt="7"/>
      <dgm:spPr/>
    </dgm:pt>
    <dgm:pt modelId="{615F91DD-9BF3-421B-AE83-D8595544579B}" type="pres">
      <dgm:prSet presAssocID="{A1212D1A-9ABF-4143-A33E-E6FD45220931}" presName="horz1" presStyleCnt="0"/>
      <dgm:spPr/>
    </dgm:pt>
    <dgm:pt modelId="{C08C11CB-A1EF-4BB0-8BA3-F5C29C53C7ED}" type="pres">
      <dgm:prSet presAssocID="{A1212D1A-9ABF-4143-A33E-E6FD45220931}" presName="tx1" presStyleLbl="revTx" presStyleIdx="4" presStyleCnt="7"/>
      <dgm:spPr/>
    </dgm:pt>
    <dgm:pt modelId="{D5710538-2898-4E60-8F08-89C2CD95D514}" type="pres">
      <dgm:prSet presAssocID="{A1212D1A-9ABF-4143-A33E-E6FD45220931}" presName="vert1" presStyleCnt="0"/>
      <dgm:spPr/>
    </dgm:pt>
    <dgm:pt modelId="{7D667CEF-9468-4A54-9AE7-1244F8D343D0}" type="pres">
      <dgm:prSet presAssocID="{50E7A077-E875-48F8-A034-B4B3AAC03D00}" presName="thickLine" presStyleLbl="alignNode1" presStyleIdx="5" presStyleCnt="7"/>
      <dgm:spPr/>
    </dgm:pt>
    <dgm:pt modelId="{7731D092-2B0F-4F38-9B2B-C6F5B5C2AE57}" type="pres">
      <dgm:prSet presAssocID="{50E7A077-E875-48F8-A034-B4B3AAC03D00}" presName="horz1" presStyleCnt="0"/>
      <dgm:spPr/>
    </dgm:pt>
    <dgm:pt modelId="{9258E749-579D-49D7-97D4-E25DA7127F29}" type="pres">
      <dgm:prSet presAssocID="{50E7A077-E875-48F8-A034-B4B3AAC03D00}" presName="tx1" presStyleLbl="revTx" presStyleIdx="5" presStyleCnt="7"/>
      <dgm:spPr/>
    </dgm:pt>
    <dgm:pt modelId="{C74C3832-1C1F-4FE7-AFCF-5B70C024BA2B}" type="pres">
      <dgm:prSet presAssocID="{50E7A077-E875-48F8-A034-B4B3AAC03D00}" presName="vert1" presStyleCnt="0"/>
      <dgm:spPr/>
    </dgm:pt>
    <dgm:pt modelId="{E9FBA6D8-EA4C-4110-A0D9-06BEFDF09A25}" type="pres">
      <dgm:prSet presAssocID="{5F7821E1-C8E6-4B63-B3CA-D44EEB23AB4E}" presName="thickLine" presStyleLbl="alignNode1" presStyleIdx="6" presStyleCnt="7"/>
      <dgm:spPr/>
    </dgm:pt>
    <dgm:pt modelId="{B4113172-1CF3-4700-93AE-4E504D34C969}" type="pres">
      <dgm:prSet presAssocID="{5F7821E1-C8E6-4B63-B3CA-D44EEB23AB4E}" presName="horz1" presStyleCnt="0"/>
      <dgm:spPr/>
    </dgm:pt>
    <dgm:pt modelId="{3B47F581-481E-4FCF-9132-02E22279C9B2}" type="pres">
      <dgm:prSet presAssocID="{5F7821E1-C8E6-4B63-B3CA-D44EEB23AB4E}" presName="tx1" presStyleLbl="revTx" presStyleIdx="6" presStyleCnt="7" custScaleY="304365"/>
      <dgm:spPr/>
    </dgm:pt>
    <dgm:pt modelId="{E392F2F1-BB08-44FB-8197-8D7281F6A8AE}" type="pres">
      <dgm:prSet presAssocID="{5F7821E1-C8E6-4B63-B3CA-D44EEB23AB4E}" presName="vert1" presStyleCnt="0"/>
      <dgm:spPr/>
    </dgm:pt>
  </dgm:ptLst>
  <dgm:cxnLst>
    <dgm:cxn modelId="{CC798603-9D09-4011-ACD5-94294E046800}" type="presOf" srcId="{5F7821E1-C8E6-4B63-B3CA-D44EEB23AB4E}" destId="{3B47F581-481E-4FCF-9132-02E22279C9B2}" srcOrd="0" destOrd="0" presId="urn:microsoft.com/office/officeart/2008/layout/LinedList"/>
    <dgm:cxn modelId="{7DC8A30B-21EA-4F60-9774-42EEE9149E2A}" type="presOf" srcId="{666E3D0A-BF41-44A3-AE95-EC51BDF01115}" destId="{BAA24C63-A4D7-499B-B322-1121B418E2BA}" srcOrd="0" destOrd="0" presId="urn:microsoft.com/office/officeart/2008/layout/LinedList"/>
    <dgm:cxn modelId="{BDDC3019-2642-4E80-A9FD-454C1CF92BD9}" srcId="{5FE72D0E-8D98-4F6E-8A3E-DDB6FBEC46C8}" destId="{BE5BD1F6-E426-42DA-BA89-EAA83C212970}" srcOrd="1" destOrd="0" parTransId="{14C07BC3-B4EF-4BB3-81A7-930C889B03A7}" sibTransId="{66CC850D-7703-40E6-A903-D830F0085648}"/>
    <dgm:cxn modelId="{AC93AC32-BCFC-4844-BC0E-8E82313AD4D8}" srcId="{5FE72D0E-8D98-4F6E-8A3E-DDB6FBEC46C8}" destId="{50E7A077-E875-48F8-A034-B4B3AAC03D00}" srcOrd="5" destOrd="0" parTransId="{2D1790DF-E706-4D87-B4A8-3536CB7FDBEA}" sibTransId="{1BD71244-3A01-439C-B2F1-0F7926F0D468}"/>
    <dgm:cxn modelId="{C7F9855D-9D0A-461B-A88B-AA94F690F8EB}" srcId="{5FE72D0E-8D98-4F6E-8A3E-DDB6FBEC46C8}" destId="{5F7821E1-C8E6-4B63-B3CA-D44EEB23AB4E}" srcOrd="6" destOrd="0" parTransId="{28E2CF7F-5686-475D-AF51-758C02392E0B}" sibTransId="{2FCED0F6-A232-4779-843C-F14C8E50A2C6}"/>
    <dgm:cxn modelId="{FBAF6E75-E13E-4BC0-966C-6BAFC44C3650}" srcId="{5FE72D0E-8D98-4F6E-8A3E-DDB6FBEC46C8}" destId="{666E3D0A-BF41-44A3-AE95-EC51BDF01115}" srcOrd="2" destOrd="0" parTransId="{15E6FA36-DCAA-419E-9879-42126D293220}" sibTransId="{5E2ED581-D6F8-4272-ADE8-A126B218ED52}"/>
    <dgm:cxn modelId="{7BA12581-A77D-4F23-8E59-766F91BC1564}" srcId="{5FE72D0E-8D98-4F6E-8A3E-DDB6FBEC46C8}" destId="{EF5A78A5-EE25-4924-A69B-751B2984C38B}" srcOrd="3" destOrd="0" parTransId="{AC8D2639-175D-4AE5-B3A9-8FF7A91075EE}" sibTransId="{6A1CDDE4-46DA-4A5D-B938-5A9B3863CBB3}"/>
    <dgm:cxn modelId="{86DD8698-7980-42E5-8DAD-7C9F7B3D382E}" type="presOf" srcId="{5FE72D0E-8D98-4F6E-8A3E-DDB6FBEC46C8}" destId="{319BDEDE-7741-4E0E-ADC0-1C9640CF6B17}" srcOrd="0" destOrd="0" presId="urn:microsoft.com/office/officeart/2008/layout/LinedList"/>
    <dgm:cxn modelId="{73B39299-D53D-4DE4-B801-2580E2CA95E5}" type="presOf" srcId="{50E7A077-E875-48F8-A034-B4B3AAC03D00}" destId="{9258E749-579D-49D7-97D4-E25DA7127F29}" srcOrd="0" destOrd="0" presId="urn:microsoft.com/office/officeart/2008/layout/LinedList"/>
    <dgm:cxn modelId="{02E931AE-3C2F-49C1-8204-1D6AF1EB5A42}" type="presOf" srcId="{A1212D1A-9ABF-4143-A33E-E6FD45220931}" destId="{C08C11CB-A1EF-4BB0-8BA3-F5C29C53C7ED}" srcOrd="0" destOrd="0" presId="urn:microsoft.com/office/officeart/2008/layout/LinedList"/>
    <dgm:cxn modelId="{E47E5FB1-87B6-4A27-AEEA-CEDAFA1D34B2}" type="presOf" srcId="{EF5A78A5-EE25-4924-A69B-751B2984C38B}" destId="{40B06F46-156E-4371-B673-3A0BEF7E03B2}" srcOrd="0" destOrd="0" presId="urn:microsoft.com/office/officeart/2008/layout/LinedList"/>
    <dgm:cxn modelId="{B8F848B9-6B7A-4A1C-BC13-B49EF0D0EAAC}" srcId="{5FE72D0E-8D98-4F6E-8A3E-DDB6FBEC46C8}" destId="{A1212D1A-9ABF-4143-A33E-E6FD45220931}" srcOrd="4" destOrd="0" parTransId="{DECD326D-68DA-4AB9-B5ED-D84D12FC55A6}" sibTransId="{DB6696E5-8C82-4DE8-A8D2-2B1E716C4E50}"/>
    <dgm:cxn modelId="{E8E9E7C2-4C1C-4258-978C-13D4E9C9D372}" type="presOf" srcId="{1F1A15EE-4416-4EE7-975E-FD2891926F4A}" destId="{87986453-522B-430A-9257-36D0AFE56153}" srcOrd="0" destOrd="0" presId="urn:microsoft.com/office/officeart/2008/layout/LinedList"/>
    <dgm:cxn modelId="{207A2AD5-4B39-4CDA-B5B8-2C02121B1EDE}" type="presOf" srcId="{BE5BD1F6-E426-42DA-BA89-EAA83C212970}" destId="{06BF63E3-46C4-423D-9846-296FB077DD37}" srcOrd="0" destOrd="0" presId="urn:microsoft.com/office/officeart/2008/layout/LinedList"/>
    <dgm:cxn modelId="{71C491EE-AD23-4D46-B90E-D8A943F63D03}" srcId="{5FE72D0E-8D98-4F6E-8A3E-DDB6FBEC46C8}" destId="{1F1A15EE-4416-4EE7-975E-FD2891926F4A}" srcOrd="0" destOrd="0" parTransId="{1CA140E1-5AE7-4650-AC22-6ABF50CC03EE}" sibTransId="{E71701D7-1F2B-4978-8751-36368856F2EE}"/>
    <dgm:cxn modelId="{5F4C5645-84E8-4C65-9AE6-B803E41B8AFA}" type="presParOf" srcId="{319BDEDE-7741-4E0E-ADC0-1C9640CF6B17}" destId="{748CD5CC-DC41-426E-99F5-7EA1BB5A98B0}" srcOrd="0" destOrd="0" presId="urn:microsoft.com/office/officeart/2008/layout/LinedList"/>
    <dgm:cxn modelId="{F46FA98A-28AD-44CD-B2CE-6FF42B661761}" type="presParOf" srcId="{319BDEDE-7741-4E0E-ADC0-1C9640CF6B17}" destId="{6E3EA475-CB72-4F0D-A8EA-7E6975ACCFBF}" srcOrd="1" destOrd="0" presId="urn:microsoft.com/office/officeart/2008/layout/LinedList"/>
    <dgm:cxn modelId="{CC3D6967-245C-4280-BC31-F52B4C22EB8A}" type="presParOf" srcId="{6E3EA475-CB72-4F0D-A8EA-7E6975ACCFBF}" destId="{87986453-522B-430A-9257-36D0AFE56153}" srcOrd="0" destOrd="0" presId="urn:microsoft.com/office/officeart/2008/layout/LinedList"/>
    <dgm:cxn modelId="{C7AD1DEE-BE40-49FC-8C65-385203C073D6}" type="presParOf" srcId="{6E3EA475-CB72-4F0D-A8EA-7E6975ACCFBF}" destId="{D312CBE2-8A8A-4F20-8BBF-35E024BF19F1}" srcOrd="1" destOrd="0" presId="urn:microsoft.com/office/officeart/2008/layout/LinedList"/>
    <dgm:cxn modelId="{31519097-CB8A-4B5D-BF55-0A8C3772B33C}" type="presParOf" srcId="{319BDEDE-7741-4E0E-ADC0-1C9640CF6B17}" destId="{B02105B6-A153-4F31-9A3E-8ABA353C37AC}" srcOrd="2" destOrd="0" presId="urn:microsoft.com/office/officeart/2008/layout/LinedList"/>
    <dgm:cxn modelId="{EFC34583-9350-4EE8-82C9-CA8E329D903E}" type="presParOf" srcId="{319BDEDE-7741-4E0E-ADC0-1C9640CF6B17}" destId="{F4477BB0-2E17-416E-9964-0F326D9DC647}" srcOrd="3" destOrd="0" presId="urn:microsoft.com/office/officeart/2008/layout/LinedList"/>
    <dgm:cxn modelId="{A8C78C52-73A3-4F43-AB8F-4D733830675E}" type="presParOf" srcId="{F4477BB0-2E17-416E-9964-0F326D9DC647}" destId="{06BF63E3-46C4-423D-9846-296FB077DD37}" srcOrd="0" destOrd="0" presId="urn:microsoft.com/office/officeart/2008/layout/LinedList"/>
    <dgm:cxn modelId="{2E8993AC-CE2B-4DC9-8ECA-44570BB9F28D}" type="presParOf" srcId="{F4477BB0-2E17-416E-9964-0F326D9DC647}" destId="{0C5A9971-20B4-4554-8637-02FBDF27E8A7}" srcOrd="1" destOrd="0" presId="urn:microsoft.com/office/officeart/2008/layout/LinedList"/>
    <dgm:cxn modelId="{F9510EC0-1D36-4604-8125-FB4064A8694A}" type="presParOf" srcId="{319BDEDE-7741-4E0E-ADC0-1C9640CF6B17}" destId="{E095B07C-43DA-4DB0-BE70-EB0C83638CCD}" srcOrd="4" destOrd="0" presId="urn:microsoft.com/office/officeart/2008/layout/LinedList"/>
    <dgm:cxn modelId="{78965637-0AC6-4D41-B10B-DFE9EC18138F}" type="presParOf" srcId="{319BDEDE-7741-4E0E-ADC0-1C9640CF6B17}" destId="{9F275785-5B26-45FD-8FB3-20E54959D3B2}" srcOrd="5" destOrd="0" presId="urn:microsoft.com/office/officeart/2008/layout/LinedList"/>
    <dgm:cxn modelId="{AE0B105C-B9BB-4855-A8DC-D56D58663229}" type="presParOf" srcId="{9F275785-5B26-45FD-8FB3-20E54959D3B2}" destId="{BAA24C63-A4D7-499B-B322-1121B418E2BA}" srcOrd="0" destOrd="0" presId="urn:microsoft.com/office/officeart/2008/layout/LinedList"/>
    <dgm:cxn modelId="{AA82C89A-79AD-471D-AA00-1277957EB714}" type="presParOf" srcId="{9F275785-5B26-45FD-8FB3-20E54959D3B2}" destId="{148725DC-0C80-4241-8515-7AB4696A6A88}" srcOrd="1" destOrd="0" presId="urn:microsoft.com/office/officeart/2008/layout/LinedList"/>
    <dgm:cxn modelId="{BF69293E-FF38-41F7-A3F3-7E95353AD9B8}" type="presParOf" srcId="{319BDEDE-7741-4E0E-ADC0-1C9640CF6B17}" destId="{CDBAF4BB-1427-4C8B-B11C-ABB267D8C907}" srcOrd="6" destOrd="0" presId="urn:microsoft.com/office/officeart/2008/layout/LinedList"/>
    <dgm:cxn modelId="{883E1BF1-E0BA-4738-859F-97F6F20EFB4C}" type="presParOf" srcId="{319BDEDE-7741-4E0E-ADC0-1C9640CF6B17}" destId="{0C5F12C8-97E7-4E3A-BE53-EC5CDA6A79DB}" srcOrd="7" destOrd="0" presId="urn:microsoft.com/office/officeart/2008/layout/LinedList"/>
    <dgm:cxn modelId="{79D3D04E-7AFE-4232-BEBF-2DF2627D268A}" type="presParOf" srcId="{0C5F12C8-97E7-4E3A-BE53-EC5CDA6A79DB}" destId="{40B06F46-156E-4371-B673-3A0BEF7E03B2}" srcOrd="0" destOrd="0" presId="urn:microsoft.com/office/officeart/2008/layout/LinedList"/>
    <dgm:cxn modelId="{661654C8-C0B7-4CC0-AAFC-DDD9D5F0B833}" type="presParOf" srcId="{0C5F12C8-97E7-4E3A-BE53-EC5CDA6A79DB}" destId="{90CE11FF-77DA-4F02-A232-13BB741E83EE}" srcOrd="1" destOrd="0" presId="urn:microsoft.com/office/officeart/2008/layout/LinedList"/>
    <dgm:cxn modelId="{63E545E9-7466-4F10-97FA-ABDEBCE9808B}" type="presParOf" srcId="{319BDEDE-7741-4E0E-ADC0-1C9640CF6B17}" destId="{177CD5DB-FD62-4E50-BE66-ADBA96DCA039}" srcOrd="8" destOrd="0" presId="urn:microsoft.com/office/officeart/2008/layout/LinedList"/>
    <dgm:cxn modelId="{D54B1C3D-BBD1-48C1-8B6D-868C4FEC7E88}" type="presParOf" srcId="{319BDEDE-7741-4E0E-ADC0-1C9640CF6B17}" destId="{615F91DD-9BF3-421B-AE83-D8595544579B}" srcOrd="9" destOrd="0" presId="urn:microsoft.com/office/officeart/2008/layout/LinedList"/>
    <dgm:cxn modelId="{E3A520EF-6FEA-4AAD-807D-C0A844FD4B4E}" type="presParOf" srcId="{615F91DD-9BF3-421B-AE83-D8595544579B}" destId="{C08C11CB-A1EF-4BB0-8BA3-F5C29C53C7ED}" srcOrd="0" destOrd="0" presId="urn:microsoft.com/office/officeart/2008/layout/LinedList"/>
    <dgm:cxn modelId="{A8F24AE1-1348-443E-A4E5-33BF02185DFB}" type="presParOf" srcId="{615F91DD-9BF3-421B-AE83-D8595544579B}" destId="{D5710538-2898-4E60-8F08-89C2CD95D514}" srcOrd="1" destOrd="0" presId="urn:microsoft.com/office/officeart/2008/layout/LinedList"/>
    <dgm:cxn modelId="{39BA9D21-64FF-4BED-B79B-011E3F064A74}" type="presParOf" srcId="{319BDEDE-7741-4E0E-ADC0-1C9640CF6B17}" destId="{7D667CEF-9468-4A54-9AE7-1244F8D343D0}" srcOrd="10" destOrd="0" presId="urn:microsoft.com/office/officeart/2008/layout/LinedList"/>
    <dgm:cxn modelId="{D7BD9DEE-E228-4C25-83AD-87FD9CE282CC}" type="presParOf" srcId="{319BDEDE-7741-4E0E-ADC0-1C9640CF6B17}" destId="{7731D092-2B0F-4F38-9B2B-C6F5B5C2AE57}" srcOrd="11" destOrd="0" presId="urn:microsoft.com/office/officeart/2008/layout/LinedList"/>
    <dgm:cxn modelId="{A8C45322-48E8-4F31-887E-A1D7BFF925BF}" type="presParOf" srcId="{7731D092-2B0F-4F38-9B2B-C6F5B5C2AE57}" destId="{9258E749-579D-49D7-97D4-E25DA7127F29}" srcOrd="0" destOrd="0" presId="urn:microsoft.com/office/officeart/2008/layout/LinedList"/>
    <dgm:cxn modelId="{FDD00161-B1EF-49FC-BBB9-9627CE6B648C}" type="presParOf" srcId="{7731D092-2B0F-4F38-9B2B-C6F5B5C2AE57}" destId="{C74C3832-1C1F-4FE7-AFCF-5B70C024BA2B}" srcOrd="1" destOrd="0" presId="urn:microsoft.com/office/officeart/2008/layout/LinedList"/>
    <dgm:cxn modelId="{57E2A0CF-A588-40C4-98E9-078902E76A70}" type="presParOf" srcId="{319BDEDE-7741-4E0E-ADC0-1C9640CF6B17}" destId="{E9FBA6D8-EA4C-4110-A0D9-06BEFDF09A25}" srcOrd="12" destOrd="0" presId="urn:microsoft.com/office/officeart/2008/layout/LinedList"/>
    <dgm:cxn modelId="{9532DC4F-F305-42CC-94BB-90B300091BE0}" type="presParOf" srcId="{319BDEDE-7741-4E0E-ADC0-1C9640CF6B17}" destId="{B4113172-1CF3-4700-93AE-4E504D34C969}" srcOrd="13" destOrd="0" presId="urn:microsoft.com/office/officeart/2008/layout/LinedList"/>
    <dgm:cxn modelId="{E23FD3AA-6AA1-4A00-B222-81010BE4D71E}" type="presParOf" srcId="{B4113172-1CF3-4700-93AE-4E504D34C969}" destId="{3B47F581-481E-4FCF-9132-02E22279C9B2}" srcOrd="0" destOrd="0" presId="urn:microsoft.com/office/officeart/2008/layout/LinedList"/>
    <dgm:cxn modelId="{52B7428E-9D85-4200-8B6F-98FCCF6E410F}" type="presParOf" srcId="{B4113172-1CF3-4700-93AE-4E504D34C969}" destId="{E392F2F1-BB08-44FB-8197-8D7281F6A8A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4EA0D1-B215-4478-800A-BD611920EAF2}" type="doc">
      <dgm:prSet loTypeId="urn:microsoft.com/office/officeart/2008/layout/LinedList" loCatId="list" qsTypeId="urn:microsoft.com/office/officeart/2005/8/quickstyle/simple2" qsCatId="simple" csTypeId="urn:microsoft.com/office/officeart/2005/8/colors/colorful1" csCatId="colorful" phldr="1"/>
      <dgm:spPr/>
      <dgm:t>
        <a:bodyPr/>
        <a:lstStyle/>
        <a:p>
          <a:endParaRPr lang="en-US"/>
        </a:p>
      </dgm:t>
    </dgm:pt>
    <dgm:pt modelId="{9192981B-03C9-4F23-B241-5E1793E10C2D}">
      <dgm:prSet/>
      <dgm:spPr/>
      <dgm:t>
        <a:bodyPr/>
        <a:lstStyle/>
        <a:p>
          <a:r>
            <a:rPr lang="en-GB" dirty="0"/>
            <a:t>Contact us:</a:t>
          </a:r>
          <a:endParaRPr lang="en-US" dirty="0"/>
        </a:p>
      </dgm:t>
    </dgm:pt>
    <dgm:pt modelId="{62488804-F493-46ED-A30A-6C03462DF144}" type="parTrans" cxnId="{D3DD6F2C-CBD8-47D8-ACBB-FC3D6A2FE18A}">
      <dgm:prSet/>
      <dgm:spPr/>
      <dgm:t>
        <a:bodyPr/>
        <a:lstStyle/>
        <a:p>
          <a:endParaRPr lang="en-US"/>
        </a:p>
      </dgm:t>
    </dgm:pt>
    <dgm:pt modelId="{498C3D3D-C7C9-48F3-BD07-C6E98A1C50D1}" type="sibTrans" cxnId="{D3DD6F2C-CBD8-47D8-ACBB-FC3D6A2FE18A}">
      <dgm:prSet/>
      <dgm:spPr/>
      <dgm:t>
        <a:bodyPr/>
        <a:lstStyle/>
        <a:p>
          <a:endParaRPr lang="en-US"/>
        </a:p>
      </dgm:t>
    </dgm:pt>
    <dgm:pt modelId="{E6979439-2546-4582-98E7-3B08C58811EC}">
      <dgm:prSet/>
      <dgm:spPr/>
      <dgm:t>
        <a:bodyPr/>
        <a:lstStyle/>
        <a:p>
          <a:r>
            <a:rPr lang="en-GB" dirty="0">
              <a:hlinkClick xmlns:r="http://schemas.openxmlformats.org/officeDocument/2006/relationships" r:id="rId1"/>
            </a:rPr>
            <a:t>PTW@norfolk.gov.uk</a:t>
          </a:r>
          <a:endParaRPr lang="en-US" dirty="0"/>
        </a:p>
      </dgm:t>
    </dgm:pt>
    <dgm:pt modelId="{B6B30E89-7231-4746-B7CD-BA6A82A347AE}" type="parTrans" cxnId="{AEDFA271-197C-4D41-920A-34FB6B38FB8C}">
      <dgm:prSet/>
      <dgm:spPr/>
      <dgm:t>
        <a:bodyPr/>
        <a:lstStyle/>
        <a:p>
          <a:endParaRPr lang="en-US"/>
        </a:p>
      </dgm:t>
    </dgm:pt>
    <dgm:pt modelId="{F92AA73E-9362-4557-8EC7-FE5E6399332F}" type="sibTrans" cxnId="{AEDFA271-197C-4D41-920A-34FB6B38FB8C}">
      <dgm:prSet/>
      <dgm:spPr/>
      <dgm:t>
        <a:bodyPr/>
        <a:lstStyle/>
        <a:p>
          <a:endParaRPr lang="en-US"/>
        </a:p>
      </dgm:t>
    </dgm:pt>
    <dgm:pt modelId="{C214DA55-6F9C-48CE-8F6E-C22932BC2A84}">
      <dgm:prSet/>
      <dgm:spPr/>
      <dgm:t>
        <a:bodyPr/>
        <a:lstStyle/>
        <a:p>
          <a:r>
            <a:rPr lang="en-GB" dirty="0">
              <a:hlinkClick xmlns:r="http://schemas.openxmlformats.org/officeDocument/2006/relationships" r:id="rId2"/>
            </a:rPr>
            <a:t>sam.hollis@norfolk.gov.uk</a:t>
          </a:r>
          <a:r>
            <a:rPr lang="en-GB" dirty="0"/>
            <a:t> </a:t>
          </a:r>
          <a:endParaRPr lang="en-US" dirty="0"/>
        </a:p>
      </dgm:t>
    </dgm:pt>
    <dgm:pt modelId="{7C4606A4-1C3B-4152-AC3A-071ED98F9266}" type="parTrans" cxnId="{BD4B3897-7CC4-4F64-9166-9A12E9F3E075}">
      <dgm:prSet/>
      <dgm:spPr/>
      <dgm:t>
        <a:bodyPr/>
        <a:lstStyle/>
        <a:p>
          <a:endParaRPr lang="en-US"/>
        </a:p>
      </dgm:t>
    </dgm:pt>
    <dgm:pt modelId="{0EB1CB0F-8565-4AD9-AFB4-4EBB80D1C600}" type="sibTrans" cxnId="{BD4B3897-7CC4-4F64-9166-9A12E9F3E075}">
      <dgm:prSet/>
      <dgm:spPr/>
      <dgm:t>
        <a:bodyPr/>
        <a:lstStyle/>
        <a:p>
          <a:endParaRPr lang="en-US"/>
        </a:p>
      </dgm:t>
    </dgm:pt>
    <dgm:pt modelId="{668ADEEF-AF34-4C26-B79E-5A7671A1FF68}">
      <dgm:prSet/>
      <dgm:spPr/>
      <dgm:t>
        <a:bodyPr/>
        <a:lstStyle/>
        <a:p>
          <a:r>
            <a:rPr lang="en-GB" dirty="0">
              <a:hlinkClick xmlns:r="http://schemas.openxmlformats.org/officeDocument/2006/relationships" r:id="rId3"/>
            </a:rPr>
            <a:t>eve.harrison@norfolk.gov.uk</a:t>
          </a:r>
          <a:r>
            <a:rPr lang="en-GB" dirty="0"/>
            <a:t> </a:t>
          </a:r>
          <a:endParaRPr lang="en-US" dirty="0"/>
        </a:p>
      </dgm:t>
    </dgm:pt>
    <dgm:pt modelId="{DCEA4111-03E3-4EEA-AA59-0BE87BB36972}" type="parTrans" cxnId="{267AF4C4-98BC-42E2-A3D9-30FBECE214B7}">
      <dgm:prSet/>
      <dgm:spPr/>
      <dgm:t>
        <a:bodyPr/>
        <a:lstStyle/>
        <a:p>
          <a:endParaRPr lang="en-US"/>
        </a:p>
      </dgm:t>
    </dgm:pt>
    <dgm:pt modelId="{D6AA9A86-D702-4AB8-8955-BFC48595E7A9}" type="sibTrans" cxnId="{267AF4C4-98BC-42E2-A3D9-30FBECE214B7}">
      <dgm:prSet/>
      <dgm:spPr/>
      <dgm:t>
        <a:bodyPr/>
        <a:lstStyle/>
        <a:p>
          <a:endParaRPr lang="en-US"/>
        </a:p>
      </dgm:t>
    </dgm:pt>
    <dgm:pt modelId="{84209F30-011E-4479-95EF-3D2875D61D1E}">
      <dgm:prSet/>
      <dgm:spPr/>
      <dgm:t>
        <a:bodyPr/>
        <a:lstStyle/>
        <a:p>
          <a:r>
            <a:rPr lang="en-GB">
              <a:hlinkClick xmlns:r="http://schemas.openxmlformats.org/officeDocument/2006/relationships" r:id="rId4"/>
            </a:rPr>
            <a:t>kay.emmerson@norfolk.gov.uk</a:t>
          </a:r>
          <a:r>
            <a:rPr lang="en-GB"/>
            <a:t> </a:t>
          </a:r>
          <a:endParaRPr lang="en-US"/>
        </a:p>
      </dgm:t>
    </dgm:pt>
    <dgm:pt modelId="{E152F7FE-D946-477D-8886-46C2E75037FA}" type="parTrans" cxnId="{A35B1FD6-BAB2-49A4-96A6-20D7FCCCBF8E}">
      <dgm:prSet/>
      <dgm:spPr/>
      <dgm:t>
        <a:bodyPr/>
        <a:lstStyle/>
        <a:p>
          <a:endParaRPr lang="en-US"/>
        </a:p>
      </dgm:t>
    </dgm:pt>
    <dgm:pt modelId="{DD35A9AD-0198-4C96-9DFD-B4AD9666175D}" type="sibTrans" cxnId="{A35B1FD6-BAB2-49A4-96A6-20D7FCCCBF8E}">
      <dgm:prSet/>
      <dgm:spPr/>
      <dgm:t>
        <a:bodyPr/>
        <a:lstStyle/>
        <a:p>
          <a:endParaRPr lang="en-US"/>
        </a:p>
      </dgm:t>
    </dgm:pt>
    <dgm:pt modelId="{A6D6C999-0E7F-43A2-8A75-A6A155808230}">
      <dgm:prSet/>
      <dgm:spPr/>
      <dgm:t>
        <a:bodyPr/>
        <a:lstStyle/>
        <a:p>
          <a:r>
            <a:rPr lang="en-GB">
              <a:hlinkClick xmlns:r="http://schemas.openxmlformats.org/officeDocument/2006/relationships" r:id="rId5"/>
            </a:rPr>
            <a:t>zina.mohn@norfolk.gov.uk</a:t>
          </a:r>
          <a:r>
            <a:rPr lang="en-GB"/>
            <a:t> </a:t>
          </a:r>
          <a:endParaRPr lang="en-US"/>
        </a:p>
      </dgm:t>
    </dgm:pt>
    <dgm:pt modelId="{F20E4C5D-146D-4C17-9FD1-0A3DBDA7D651}" type="parTrans" cxnId="{74051F22-DFD6-4C7C-BDF0-7F41DB75ECD5}">
      <dgm:prSet/>
      <dgm:spPr/>
      <dgm:t>
        <a:bodyPr/>
        <a:lstStyle/>
        <a:p>
          <a:endParaRPr lang="en-US"/>
        </a:p>
      </dgm:t>
    </dgm:pt>
    <dgm:pt modelId="{A4CD6F07-A406-4C76-A082-CD302BF34939}" type="sibTrans" cxnId="{74051F22-DFD6-4C7C-BDF0-7F41DB75ECD5}">
      <dgm:prSet/>
      <dgm:spPr/>
      <dgm:t>
        <a:bodyPr/>
        <a:lstStyle/>
        <a:p>
          <a:endParaRPr lang="en-US"/>
        </a:p>
      </dgm:t>
    </dgm:pt>
    <dgm:pt modelId="{9ED38818-6ADE-4058-82A8-3A0DB8045B9B}">
      <dgm:prSet/>
      <dgm:spPr/>
      <dgm:t>
        <a:bodyPr/>
        <a:lstStyle/>
        <a:p>
          <a:r>
            <a:rPr lang="en-US" u="sng" dirty="0">
              <a:solidFill>
                <a:srgbClr val="92D050"/>
              </a:solidFill>
            </a:rPr>
            <a:t>will.moffat@norfolk.gov.uk</a:t>
          </a:r>
          <a:endParaRPr lang="en-US" dirty="0">
            <a:solidFill>
              <a:srgbClr val="92D050"/>
            </a:solidFill>
          </a:endParaRPr>
        </a:p>
      </dgm:t>
    </dgm:pt>
    <dgm:pt modelId="{528D1C79-2F1C-4A00-8B83-CC91CC6B4B1F}" type="parTrans" cxnId="{E729A274-D29F-499B-82B3-BC45CDCEC1FC}">
      <dgm:prSet/>
      <dgm:spPr/>
      <dgm:t>
        <a:bodyPr/>
        <a:lstStyle/>
        <a:p>
          <a:endParaRPr lang="en-US"/>
        </a:p>
      </dgm:t>
    </dgm:pt>
    <dgm:pt modelId="{F518BADE-D031-4D8D-855E-C80BBC0CB3AB}" type="sibTrans" cxnId="{E729A274-D29F-499B-82B3-BC45CDCEC1FC}">
      <dgm:prSet/>
      <dgm:spPr/>
      <dgm:t>
        <a:bodyPr/>
        <a:lstStyle/>
        <a:p>
          <a:endParaRPr lang="en-US"/>
        </a:p>
      </dgm:t>
    </dgm:pt>
    <dgm:pt modelId="{5CE5C5AF-6E01-4220-B122-EE342182AB2E}" type="pres">
      <dgm:prSet presAssocID="{B34EA0D1-B215-4478-800A-BD611920EAF2}" presName="vert0" presStyleCnt="0">
        <dgm:presLayoutVars>
          <dgm:dir/>
          <dgm:animOne val="branch"/>
          <dgm:animLvl val="lvl"/>
        </dgm:presLayoutVars>
      </dgm:prSet>
      <dgm:spPr/>
    </dgm:pt>
    <dgm:pt modelId="{362857CF-175E-446E-9099-BC1D30B6B674}" type="pres">
      <dgm:prSet presAssocID="{9192981B-03C9-4F23-B241-5E1793E10C2D}" presName="thickLine" presStyleLbl="alignNode1" presStyleIdx="0" presStyleCnt="7"/>
      <dgm:spPr/>
    </dgm:pt>
    <dgm:pt modelId="{655BF77F-36FC-484F-9B47-BD4656BB079F}" type="pres">
      <dgm:prSet presAssocID="{9192981B-03C9-4F23-B241-5E1793E10C2D}" presName="horz1" presStyleCnt="0"/>
      <dgm:spPr/>
    </dgm:pt>
    <dgm:pt modelId="{BDF72013-7F4C-4E1E-8828-BD051937C718}" type="pres">
      <dgm:prSet presAssocID="{9192981B-03C9-4F23-B241-5E1793E10C2D}" presName="tx1" presStyleLbl="revTx" presStyleIdx="0" presStyleCnt="7"/>
      <dgm:spPr/>
    </dgm:pt>
    <dgm:pt modelId="{624F0054-0E77-487C-B060-857DA2CF591C}" type="pres">
      <dgm:prSet presAssocID="{9192981B-03C9-4F23-B241-5E1793E10C2D}" presName="vert1" presStyleCnt="0"/>
      <dgm:spPr/>
    </dgm:pt>
    <dgm:pt modelId="{3D385E50-8BB0-4D2A-A1A5-8E16BA6099B7}" type="pres">
      <dgm:prSet presAssocID="{E6979439-2546-4582-98E7-3B08C58811EC}" presName="thickLine" presStyleLbl="alignNode1" presStyleIdx="1" presStyleCnt="7"/>
      <dgm:spPr/>
    </dgm:pt>
    <dgm:pt modelId="{C8FF2265-9488-4B63-BB1E-708622EFCC08}" type="pres">
      <dgm:prSet presAssocID="{E6979439-2546-4582-98E7-3B08C58811EC}" presName="horz1" presStyleCnt="0"/>
      <dgm:spPr/>
    </dgm:pt>
    <dgm:pt modelId="{A064CEE4-C0D7-4B9A-BD0D-B801057AC0BC}" type="pres">
      <dgm:prSet presAssocID="{E6979439-2546-4582-98E7-3B08C58811EC}" presName="tx1" presStyleLbl="revTx" presStyleIdx="1" presStyleCnt="7"/>
      <dgm:spPr/>
    </dgm:pt>
    <dgm:pt modelId="{7256F9F4-558A-4386-866D-299D20210E07}" type="pres">
      <dgm:prSet presAssocID="{E6979439-2546-4582-98E7-3B08C58811EC}" presName="vert1" presStyleCnt="0"/>
      <dgm:spPr/>
    </dgm:pt>
    <dgm:pt modelId="{C51BB864-C4F4-4F92-AD00-690E6453F82E}" type="pres">
      <dgm:prSet presAssocID="{C214DA55-6F9C-48CE-8F6E-C22932BC2A84}" presName="thickLine" presStyleLbl="alignNode1" presStyleIdx="2" presStyleCnt="7"/>
      <dgm:spPr/>
    </dgm:pt>
    <dgm:pt modelId="{834B5485-8F86-4129-B69C-78C5D435D0D2}" type="pres">
      <dgm:prSet presAssocID="{C214DA55-6F9C-48CE-8F6E-C22932BC2A84}" presName="horz1" presStyleCnt="0"/>
      <dgm:spPr/>
    </dgm:pt>
    <dgm:pt modelId="{6042F33D-9FDE-46F8-A265-5AE02A52EB28}" type="pres">
      <dgm:prSet presAssocID="{C214DA55-6F9C-48CE-8F6E-C22932BC2A84}" presName="tx1" presStyleLbl="revTx" presStyleIdx="2" presStyleCnt="7"/>
      <dgm:spPr/>
    </dgm:pt>
    <dgm:pt modelId="{7C5C3D90-C39D-4C55-864D-0F37FD0298C8}" type="pres">
      <dgm:prSet presAssocID="{C214DA55-6F9C-48CE-8F6E-C22932BC2A84}" presName="vert1" presStyleCnt="0"/>
      <dgm:spPr/>
    </dgm:pt>
    <dgm:pt modelId="{63C18D4A-1773-4850-9F32-1B967BD134F6}" type="pres">
      <dgm:prSet presAssocID="{668ADEEF-AF34-4C26-B79E-5A7671A1FF68}" presName="thickLine" presStyleLbl="alignNode1" presStyleIdx="3" presStyleCnt="7"/>
      <dgm:spPr/>
    </dgm:pt>
    <dgm:pt modelId="{C74E932A-27F0-4A2F-83F4-2B860604467A}" type="pres">
      <dgm:prSet presAssocID="{668ADEEF-AF34-4C26-B79E-5A7671A1FF68}" presName="horz1" presStyleCnt="0"/>
      <dgm:spPr/>
    </dgm:pt>
    <dgm:pt modelId="{4B6EDBD3-23DC-44F1-9216-8E5E5DF1AD0E}" type="pres">
      <dgm:prSet presAssocID="{668ADEEF-AF34-4C26-B79E-5A7671A1FF68}" presName="tx1" presStyleLbl="revTx" presStyleIdx="3" presStyleCnt="7"/>
      <dgm:spPr/>
    </dgm:pt>
    <dgm:pt modelId="{C0B57756-F15D-4581-AFB1-2D475A97F78F}" type="pres">
      <dgm:prSet presAssocID="{668ADEEF-AF34-4C26-B79E-5A7671A1FF68}" presName="vert1" presStyleCnt="0"/>
      <dgm:spPr/>
    </dgm:pt>
    <dgm:pt modelId="{6983E6A3-E4B1-4081-8AFA-54640FC778B5}" type="pres">
      <dgm:prSet presAssocID="{84209F30-011E-4479-95EF-3D2875D61D1E}" presName="thickLine" presStyleLbl="alignNode1" presStyleIdx="4" presStyleCnt="7"/>
      <dgm:spPr/>
    </dgm:pt>
    <dgm:pt modelId="{E5CE2B67-B686-405C-8878-5E331AE2DFC2}" type="pres">
      <dgm:prSet presAssocID="{84209F30-011E-4479-95EF-3D2875D61D1E}" presName="horz1" presStyleCnt="0"/>
      <dgm:spPr/>
    </dgm:pt>
    <dgm:pt modelId="{4B7D66D6-C268-4B78-ACB1-0C4BB1A613D7}" type="pres">
      <dgm:prSet presAssocID="{84209F30-011E-4479-95EF-3D2875D61D1E}" presName="tx1" presStyleLbl="revTx" presStyleIdx="4" presStyleCnt="7"/>
      <dgm:spPr/>
    </dgm:pt>
    <dgm:pt modelId="{33C0069E-DB15-4564-A518-F143EFA02327}" type="pres">
      <dgm:prSet presAssocID="{84209F30-011E-4479-95EF-3D2875D61D1E}" presName="vert1" presStyleCnt="0"/>
      <dgm:spPr/>
    </dgm:pt>
    <dgm:pt modelId="{6F5D6C41-4452-44AA-AA79-4A3E0034914D}" type="pres">
      <dgm:prSet presAssocID="{A6D6C999-0E7F-43A2-8A75-A6A155808230}" presName="thickLine" presStyleLbl="alignNode1" presStyleIdx="5" presStyleCnt="7"/>
      <dgm:spPr/>
    </dgm:pt>
    <dgm:pt modelId="{33963DE0-1CF2-414A-8698-E922C381F47C}" type="pres">
      <dgm:prSet presAssocID="{A6D6C999-0E7F-43A2-8A75-A6A155808230}" presName="horz1" presStyleCnt="0"/>
      <dgm:spPr/>
    </dgm:pt>
    <dgm:pt modelId="{2BE4CF10-A29F-468A-BB92-BB6889C34D4A}" type="pres">
      <dgm:prSet presAssocID="{A6D6C999-0E7F-43A2-8A75-A6A155808230}" presName="tx1" presStyleLbl="revTx" presStyleIdx="5" presStyleCnt="7"/>
      <dgm:spPr/>
    </dgm:pt>
    <dgm:pt modelId="{95E58F9B-CAC0-4340-B241-68DBB021A860}" type="pres">
      <dgm:prSet presAssocID="{A6D6C999-0E7F-43A2-8A75-A6A155808230}" presName="vert1" presStyleCnt="0"/>
      <dgm:spPr/>
    </dgm:pt>
    <dgm:pt modelId="{1E9C6D17-E297-4DB2-83D8-A819C594C586}" type="pres">
      <dgm:prSet presAssocID="{9ED38818-6ADE-4058-82A8-3A0DB8045B9B}" presName="thickLine" presStyleLbl="alignNode1" presStyleIdx="6" presStyleCnt="7"/>
      <dgm:spPr/>
    </dgm:pt>
    <dgm:pt modelId="{F35FD45A-FEC0-45D4-BF69-75325D7133F4}" type="pres">
      <dgm:prSet presAssocID="{9ED38818-6ADE-4058-82A8-3A0DB8045B9B}" presName="horz1" presStyleCnt="0"/>
      <dgm:spPr/>
    </dgm:pt>
    <dgm:pt modelId="{E23D7031-8707-409D-A565-274DA069F7DC}" type="pres">
      <dgm:prSet presAssocID="{9ED38818-6ADE-4058-82A8-3A0DB8045B9B}" presName="tx1" presStyleLbl="revTx" presStyleIdx="6" presStyleCnt="7"/>
      <dgm:spPr/>
    </dgm:pt>
    <dgm:pt modelId="{2FC5E0AA-A39E-4222-B6B6-D2A0F19E2085}" type="pres">
      <dgm:prSet presAssocID="{9ED38818-6ADE-4058-82A8-3A0DB8045B9B}" presName="vert1" presStyleCnt="0"/>
      <dgm:spPr/>
    </dgm:pt>
  </dgm:ptLst>
  <dgm:cxnLst>
    <dgm:cxn modelId="{74051F22-DFD6-4C7C-BDF0-7F41DB75ECD5}" srcId="{B34EA0D1-B215-4478-800A-BD611920EAF2}" destId="{A6D6C999-0E7F-43A2-8A75-A6A155808230}" srcOrd="5" destOrd="0" parTransId="{F20E4C5D-146D-4C17-9FD1-0A3DBDA7D651}" sibTransId="{A4CD6F07-A406-4C76-A082-CD302BF34939}"/>
    <dgm:cxn modelId="{D3DD6F2C-CBD8-47D8-ACBB-FC3D6A2FE18A}" srcId="{B34EA0D1-B215-4478-800A-BD611920EAF2}" destId="{9192981B-03C9-4F23-B241-5E1793E10C2D}" srcOrd="0" destOrd="0" parTransId="{62488804-F493-46ED-A30A-6C03462DF144}" sibTransId="{498C3D3D-C7C9-48F3-BD07-C6E98A1C50D1}"/>
    <dgm:cxn modelId="{AEDFA271-197C-4D41-920A-34FB6B38FB8C}" srcId="{B34EA0D1-B215-4478-800A-BD611920EAF2}" destId="{E6979439-2546-4582-98E7-3B08C58811EC}" srcOrd="1" destOrd="0" parTransId="{B6B30E89-7231-4746-B7CD-BA6A82A347AE}" sibTransId="{F92AA73E-9362-4557-8EC7-FE5E6399332F}"/>
    <dgm:cxn modelId="{E729A274-D29F-499B-82B3-BC45CDCEC1FC}" srcId="{B34EA0D1-B215-4478-800A-BD611920EAF2}" destId="{9ED38818-6ADE-4058-82A8-3A0DB8045B9B}" srcOrd="6" destOrd="0" parTransId="{528D1C79-2F1C-4A00-8B83-CC91CC6B4B1F}" sibTransId="{F518BADE-D031-4D8D-855E-C80BBC0CB3AB}"/>
    <dgm:cxn modelId="{C7180A55-CDB6-4DE8-866A-46BDDADE62F6}" type="presOf" srcId="{C214DA55-6F9C-48CE-8F6E-C22932BC2A84}" destId="{6042F33D-9FDE-46F8-A265-5AE02A52EB28}" srcOrd="0" destOrd="0" presId="urn:microsoft.com/office/officeart/2008/layout/LinedList"/>
    <dgm:cxn modelId="{E41DD97A-9490-4539-87FC-D32150CF074E}" type="presOf" srcId="{668ADEEF-AF34-4C26-B79E-5A7671A1FF68}" destId="{4B6EDBD3-23DC-44F1-9216-8E5E5DF1AD0E}" srcOrd="0" destOrd="0" presId="urn:microsoft.com/office/officeart/2008/layout/LinedList"/>
    <dgm:cxn modelId="{CC390294-1FF6-4205-8E66-DF208BE47FAF}" type="presOf" srcId="{B34EA0D1-B215-4478-800A-BD611920EAF2}" destId="{5CE5C5AF-6E01-4220-B122-EE342182AB2E}" srcOrd="0" destOrd="0" presId="urn:microsoft.com/office/officeart/2008/layout/LinedList"/>
    <dgm:cxn modelId="{BD4B3897-7CC4-4F64-9166-9A12E9F3E075}" srcId="{B34EA0D1-B215-4478-800A-BD611920EAF2}" destId="{C214DA55-6F9C-48CE-8F6E-C22932BC2A84}" srcOrd="2" destOrd="0" parTransId="{7C4606A4-1C3B-4152-AC3A-071ED98F9266}" sibTransId="{0EB1CB0F-8565-4AD9-AFB4-4EBB80D1C600}"/>
    <dgm:cxn modelId="{4ACD6AA3-14BD-4C3F-ACBC-5E10E3BB6FCD}" type="presOf" srcId="{9ED38818-6ADE-4058-82A8-3A0DB8045B9B}" destId="{E23D7031-8707-409D-A565-274DA069F7DC}" srcOrd="0" destOrd="0" presId="urn:microsoft.com/office/officeart/2008/layout/LinedList"/>
    <dgm:cxn modelId="{8E91A2C2-1C3A-47AB-8222-3B7EC548D415}" type="presOf" srcId="{84209F30-011E-4479-95EF-3D2875D61D1E}" destId="{4B7D66D6-C268-4B78-ACB1-0C4BB1A613D7}" srcOrd="0" destOrd="0" presId="urn:microsoft.com/office/officeart/2008/layout/LinedList"/>
    <dgm:cxn modelId="{267AF4C4-98BC-42E2-A3D9-30FBECE214B7}" srcId="{B34EA0D1-B215-4478-800A-BD611920EAF2}" destId="{668ADEEF-AF34-4C26-B79E-5A7671A1FF68}" srcOrd="3" destOrd="0" parTransId="{DCEA4111-03E3-4EEA-AA59-0BE87BB36972}" sibTransId="{D6AA9A86-D702-4AB8-8955-BFC48595E7A9}"/>
    <dgm:cxn modelId="{102AEAD3-BA4A-4995-A239-73B525BA4622}" type="presOf" srcId="{E6979439-2546-4582-98E7-3B08C58811EC}" destId="{A064CEE4-C0D7-4B9A-BD0D-B801057AC0BC}" srcOrd="0" destOrd="0" presId="urn:microsoft.com/office/officeart/2008/layout/LinedList"/>
    <dgm:cxn modelId="{A35B1FD6-BAB2-49A4-96A6-20D7FCCCBF8E}" srcId="{B34EA0D1-B215-4478-800A-BD611920EAF2}" destId="{84209F30-011E-4479-95EF-3D2875D61D1E}" srcOrd="4" destOrd="0" parTransId="{E152F7FE-D946-477D-8886-46C2E75037FA}" sibTransId="{DD35A9AD-0198-4C96-9DFD-B4AD9666175D}"/>
    <dgm:cxn modelId="{07B0F6DF-3759-4073-AF2B-B42E9551A991}" type="presOf" srcId="{A6D6C999-0E7F-43A2-8A75-A6A155808230}" destId="{2BE4CF10-A29F-468A-BB92-BB6889C34D4A}" srcOrd="0" destOrd="0" presId="urn:microsoft.com/office/officeart/2008/layout/LinedList"/>
    <dgm:cxn modelId="{37435DFB-EEAD-4970-9506-0272DC50051E}" type="presOf" srcId="{9192981B-03C9-4F23-B241-5E1793E10C2D}" destId="{BDF72013-7F4C-4E1E-8828-BD051937C718}" srcOrd="0" destOrd="0" presId="urn:microsoft.com/office/officeart/2008/layout/LinedList"/>
    <dgm:cxn modelId="{4FE588EA-7ED4-4CF3-B37F-452AC9678649}" type="presParOf" srcId="{5CE5C5AF-6E01-4220-B122-EE342182AB2E}" destId="{362857CF-175E-446E-9099-BC1D30B6B674}" srcOrd="0" destOrd="0" presId="urn:microsoft.com/office/officeart/2008/layout/LinedList"/>
    <dgm:cxn modelId="{19937EF4-AE04-4964-8D58-136FF7BB9514}" type="presParOf" srcId="{5CE5C5AF-6E01-4220-B122-EE342182AB2E}" destId="{655BF77F-36FC-484F-9B47-BD4656BB079F}" srcOrd="1" destOrd="0" presId="urn:microsoft.com/office/officeart/2008/layout/LinedList"/>
    <dgm:cxn modelId="{1D46D915-2680-487A-9B77-561A70FF77DB}" type="presParOf" srcId="{655BF77F-36FC-484F-9B47-BD4656BB079F}" destId="{BDF72013-7F4C-4E1E-8828-BD051937C718}" srcOrd="0" destOrd="0" presId="urn:microsoft.com/office/officeart/2008/layout/LinedList"/>
    <dgm:cxn modelId="{26B9DAE2-C444-4754-9A6B-336661E0369B}" type="presParOf" srcId="{655BF77F-36FC-484F-9B47-BD4656BB079F}" destId="{624F0054-0E77-487C-B060-857DA2CF591C}" srcOrd="1" destOrd="0" presId="urn:microsoft.com/office/officeart/2008/layout/LinedList"/>
    <dgm:cxn modelId="{3AD2E771-4175-4562-9A85-351AB135BEBA}" type="presParOf" srcId="{5CE5C5AF-6E01-4220-B122-EE342182AB2E}" destId="{3D385E50-8BB0-4D2A-A1A5-8E16BA6099B7}" srcOrd="2" destOrd="0" presId="urn:microsoft.com/office/officeart/2008/layout/LinedList"/>
    <dgm:cxn modelId="{62909B47-BD27-456C-BCAD-C4A3CC655334}" type="presParOf" srcId="{5CE5C5AF-6E01-4220-B122-EE342182AB2E}" destId="{C8FF2265-9488-4B63-BB1E-708622EFCC08}" srcOrd="3" destOrd="0" presId="urn:microsoft.com/office/officeart/2008/layout/LinedList"/>
    <dgm:cxn modelId="{31E3D20F-A4E1-4EFB-957A-907997961271}" type="presParOf" srcId="{C8FF2265-9488-4B63-BB1E-708622EFCC08}" destId="{A064CEE4-C0D7-4B9A-BD0D-B801057AC0BC}" srcOrd="0" destOrd="0" presId="urn:microsoft.com/office/officeart/2008/layout/LinedList"/>
    <dgm:cxn modelId="{4006156B-126F-4FC0-B8FA-38D8AA2F6B01}" type="presParOf" srcId="{C8FF2265-9488-4B63-BB1E-708622EFCC08}" destId="{7256F9F4-558A-4386-866D-299D20210E07}" srcOrd="1" destOrd="0" presId="urn:microsoft.com/office/officeart/2008/layout/LinedList"/>
    <dgm:cxn modelId="{6202FD17-7753-4251-98D4-6D2393802E79}" type="presParOf" srcId="{5CE5C5AF-6E01-4220-B122-EE342182AB2E}" destId="{C51BB864-C4F4-4F92-AD00-690E6453F82E}" srcOrd="4" destOrd="0" presId="urn:microsoft.com/office/officeart/2008/layout/LinedList"/>
    <dgm:cxn modelId="{B9BE75E1-2BD5-44E2-B388-3C02C1D0A0C1}" type="presParOf" srcId="{5CE5C5AF-6E01-4220-B122-EE342182AB2E}" destId="{834B5485-8F86-4129-B69C-78C5D435D0D2}" srcOrd="5" destOrd="0" presId="urn:microsoft.com/office/officeart/2008/layout/LinedList"/>
    <dgm:cxn modelId="{F6B8E7C1-6161-4A14-BBFB-3189207FDB3B}" type="presParOf" srcId="{834B5485-8F86-4129-B69C-78C5D435D0D2}" destId="{6042F33D-9FDE-46F8-A265-5AE02A52EB28}" srcOrd="0" destOrd="0" presId="urn:microsoft.com/office/officeart/2008/layout/LinedList"/>
    <dgm:cxn modelId="{442E1522-6398-45F8-BF28-E0ACB65F199D}" type="presParOf" srcId="{834B5485-8F86-4129-B69C-78C5D435D0D2}" destId="{7C5C3D90-C39D-4C55-864D-0F37FD0298C8}" srcOrd="1" destOrd="0" presId="urn:microsoft.com/office/officeart/2008/layout/LinedList"/>
    <dgm:cxn modelId="{AA0EA7C1-7D74-4E0C-A08B-41698B939D94}" type="presParOf" srcId="{5CE5C5AF-6E01-4220-B122-EE342182AB2E}" destId="{63C18D4A-1773-4850-9F32-1B967BD134F6}" srcOrd="6" destOrd="0" presId="urn:microsoft.com/office/officeart/2008/layout/LinedList"/>
    <dgm:cxn modelId="{8EB752DD-A669-4208-A51C-AA729C135550}" type="presParOf" srcId="{5CE5C5AF-6E01-4220-B122-EE342182AB2E}" destId="{C74E932A-27F0-4A2F-83F4-2B860604467A}" srcOrd="7" destOrd="0" presId="urn:microsoft.com/office/officeart/2008/layout/LinedList"/>
    <dgm:cxn modelId="{9DF1262A-EF88-4ED8-A3C4-6DAC70144EE2}" type="presParOf" srcId="{C74E932A-27F0-4A2F-83F4-2B860604467A}" destId="{4B6EDBD3-23DC-44F1-9216-8E5E5DF1AD0E}" srcOrd="0" destOrd="0" presId="urn:microsoft.com/office/officeart/2008/layout/LinedList"/>
    <dgm:cxn modelId="{67C89AC4-A6B9-4707-BF6B-A564D4638CBA}" type="presParOf" srcId="{C74E932A-27F0-4A2F-83F4-2B860604467A}" destId="{C0B57756-F15D-4581-AFB1-2D475A97F78F}" srcOrd="1" destOrd="0" presId="urn:microsoft.com/office/officeart/2008/layout/LinedList"/>
    <dgm:cxn modelId="{EACFB717-7655-4119-B94B-41B5F9E8C7BD}" type="presParOf" srcId="{5CE5C5AF-6E01-4220-B122-EE342182AB2E}" destId="{6983E6A3-E4B1-4081-8AFA-54640FC778B5}" srcOrd="8" destOrd="0" presId="urn:microsoft.com/office/officeart/2008/layout/LinedList"/>
    <dgm:cxn modelId="{67F0FCB5-A8CF-49D4-9F2B-9C0C96DFB25F}" type="presParOf" srcId="{5CE5C5AF-6E01-4220-B122-EE342182AB2E}" destId="{E5CE2B67-B686-405C-8878-5E331AE2DFC2}" srcOrd="9" destOrd="0" presId="urn:microsoft.com/office/officeart/2008/layout/LinedList"/>
    <dgm:cxn modelId="{2382EE68-11D0-411A-956B-DF5B1184359E}" type="presParOf" srcId="{E5CE2B67-B686-405C-8878-5E331AE2DFC2}" destId="{4B7D66D6-C268-4B78-ACB1-0C4BB1A613D7}" srcOrd="0" destOrd="0" presId="urn:microsoft.com/office/officeart/2008/layout/LinedList"/>
    <dgm:cxn modelId="{A0786BC9-077E-4C6C-8A94-F9F8F803022B}" type="presParOf" srcId="{E5CE2B67-B686-405C-8878-5E331AE2DFC2}" destId="{33C0069E-DB15-4564-A518-F143EFA02327}" srcOrd="1" destOrd="0" presId="urn:microsoft.com/office/officeart/2008/layout/LinedList"/>
    <dgm:cxn modelId="{1CFBE455-90A8-4F82-9B87-82DFE8497BE0}" type="presParOf" srcId="{5CE5C5AF-6E01-4220-B122-EE342182AB2E}" destId="{6F5D6C41-4452-44AA-AA79-4A3E0034914D}" srcOrd="10" destOrd="0" presId="urn:microsoft.com/office/officeart/2008/layout/LinedList"/>
    <dgm:cxn modelId="{34984395-CA52-41ED-9AEA-DF983BFEDFB9}" type="presParOf" srcId="{5CE5C5AF-6E01-4220-B122-EE342182AB2E}" destId="{33963DE0-1CF2-414A-8698-E922C381F47C}" srcOrd="11" destOrd="0" presId="urn:microsoft.com/office/officeart/2008/layout/LinedList"/>
    <dgm:cxn modelId="{57D6310E-E1C8-4CB8-97DC-42098DB368E8}" type="presParOf" srcId="{33963DE0-1CF2-414A-8698-E922C381F47C}" destId="{2BE4CF10-A29F-468A-BB92-BB6889C34D4A}" srcOrd="0" destOrd="0" presId="urn:microsoft.com/office/officeart/2008/layout/LinedList"/>
    <dgm:cxn modelId="{1ECBDFA8-5B2B-4CED-8BBE-7DA1275B3090}" type="presParOf" srcId="{33963DE0-1CF2-414A-8698-E922C381F47C}" destId="{95E58F9B-CAC0-4340-B241-68DBB021A860}" srcOrd="1" destOrd="0" presId="urn:microsoft.com/office/officeart/2008/layout/LinedList"/>
    <dgm:cxn modelId="{5F08B09E-93C5-4AA2-A8E8-F5E11528ECC2}" type="presParOf" srcId="{5CE5C5AF-6E01-4220-B122-EE342182AB2E}" destId="{1E9C6D17-E297-4DB2-83D8-A819C594C586}" srcOrd="12" destOrd="0" presId="urn:microsoft.com/office/officeart/2008/layout/LinedList"/>
    <dgm:cxn modelId="{F588BBE2-90F6-4EC8-9501-266CCF1AA310}" type="presParOf" srcId="{5CE5C5AF-6E01-4220-B122-EE342182AB2E}" destId="{F35FD45A-FEC0-45D4-BF69-75325D7133F4}" srcOrd="13" destOrd="0" presId="urn:microsoft.com/office/officeart/2008/layout/LinedList"/>
    <dgm:cxn modelId="{BB86FAB8-1B2D-4919-89BE-B9AFD1CEB13C}" type="presParOf" srcId="{F35FD45A-FEC0-45D4-BF69-75325D7133F4}" destId="{E23D7031-8707-409D-A565-274DA069F7DC}" srcOrd="0" destOrd="0" presId="urn:microsoft.com/office/officeart/2008/layout/LinedList"/>
    <dgm:cxn modelId="{C0C97888-2BAF-4C89-9933-9309C7C74699}" type="presParOf" srcId="{F35FD45A-FEC0-45D4-BF69-75325D7133F4}" destId="{2FC5E0AA-A39E-4222-B6B6-D2A0F19E208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9299F0-47D2-4F39-84C6-384ADDF7C0D5}">
      <dsp:nvSpPr>
        <dsp:cNvPr id="0" name=""/>
        <dsp:cNvSpPr/>
      </dsp:nvSpPr>
      <dsp:spPr>
        <a:xfrm>
          <a:off x="0" y="0"/>
          <a:ext cx="6877049" cy="853916"/>
        </a:xfrm>
        <a:prstGeom prst="roundRect">
          <a:avLst>
            <a:gd name="adj" fmla="val 10000"/>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dirty="0"/>
            <a:t>Intermediate – Level 2</a:t>
          </a:r>
          <a:endParaRPr lang="en-US" sz="3800" kern="1200" dirty="0"/>
        </a:p>
      </dsp:txBody>
      <dsp:txXfrm>
        <a:off x="25010" y="25010"/>
        <a:ext cx="5883452" cy="803896"/>
      </dsp:txXfrm>
    </dsp:sp>
    <dsp:sp modelId="{BE479EE9-EE12-4727-A252-FB8384733BA3}">
      <dsp:nvSpPr>
        <dsp:cNvPr id="0" name=""/>
        <dsp:cNvSpPr/>
      </dsp:nvSpPr>
      <dsp:spPr>
        <a:xfrm>
          <a:off x="575952" y="1009173"/>
          <a:ext cx="6877049" cy="853916"/>
        </a:xfrm>
        <a:prstGeom prst="roundRect">
          <a:avLst>
            <a:gd name="adj" fmla="val 10000"/>
          </a:avLst>
        </a:prstGeom>
        <a:gradFill rotWithShape="0">
          <a:gsLst>
            <a:gs pos="0">
              <a:schemeClr val="accent2">
                <a:hueOff val="-988095"/>
                <a:satOff val="4733"/>
                <a:lumOff val="4379"/>
                <a:alphaOff val="0"/>
                <a:tint val="96000"/>
                <a:lumMod val="100000"/>
              </a:schemeClr>
            </a:gs>
            <a:gs pos="78000">
              <a:schemeClr val="accent2">
                <a:hueOff val="-988095"/>
                <a:satOff val="4733"/>
                <a:lumOff val="437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Advanced – Level 3</a:t>
          </a:r>
          <a:endParaRPr lang="en-US" sz="3800" kern="1200"/>
        </a:p>
      </dsp:txBody>
      <dsp:txXfrm>
        <a:off x="600962" y="1034183"/>
        <a:ext cx="5696031" cy="803896"/>
      </dsp:txXfrm>
    </dsp:sp>
    <dsp:sp modelId="{13CE01B0-7814-4729-8A58-343CF8EA9CDD}">
      <dsp:nvSpPr>
        <dsp:cNvPr id="0" name=""/>
        <dsp:cNvSpPr/>
      </dsp:nvSpPr>
      <dsp:spPr>
        <a:xfrm>
          <a:off x="1143309" y="2018347"/>
          <a:ext cx="6877049" cy="853916"/>
        </a:xfrm>
        <a:prstGeom prst="roundRect">
          <a:avLst>
            <a:gd name="adj" fmla="val 10000"/>
          </a:avLst>
        </a:prstGeom>
        <a:gradFill rotWithShape="0">
          <a:gsLst>
            <a:gs pos="0">
              <a:schemeClr val="accent2">
                <a:hueOff val="-1976191"/>
                <a:satOff val="9467"/>
                <a:lumOff val="8758"/>
                <a:alphaOff val="0"/>
                <a:tint val="96000"/>
                <a:lumMod val="100000"/>
              </a:schemeClr>
            </a:gs>
            <a:gs pos="78000">
              <a:schemeClr val="accent2">
                <a:hueOff val="-1976191"/>
                <a:satOff val="9467"/>
                <a:lumOff val="875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Higher – Level 4-7</a:t>
          </a:r>
          <a:endParaRPr lang="en-US" sz="3800" kern="1200"/>
        </a:p>
      </dsp:txBody>
      <dsp:txXfrm>
        <a:off x="1168319" y="2043357"/>
        <a:ext cx="5704627" cy="803896"/>
      </dsp:txXfrm>
    </dsp:sp>
    <dsp:sp modelId="{EA89CCD9-6222-41C4-A818-45D8AEBC3743}">
      <dsp:nvSpPr>
        <dsp:cNvPr id="0" name=""/>
        <dsp:cNvSpPr/>
      </dsp:nvSpPr>
      <dsp:spPr>
        <a:xfrm>
          <a:off x="1719262" y="3027520"/>
          <a:ext cx="6877049" cy="853916"/>
        </a:xfrm>
        <a:prstGeom prst="roundRect">
          <a:avLst>
            <a:gd name="adj" fmla="val 10000"/>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GB" sz="3800" kern="1200"/>
            <a:t>Degree – Level 6 &amp; 7</a:t>
          </a:r>
          <a:endParaRPr lang="en-US" sz="3800" kern="1200"/>
        </a:p>
      </dsp:txBody>
      <dsp:txXfrm>
        <a:off x="1744272" y="3052530"/>
        <a:ext cx="5696031" cy="803896"/>
      </dsp:txXfrm>
    </dsp:sp>
    <dsp:sp modelId="{1B22CF88-BCBC-4273-BAA9-8E45A52B8BF3}">
      <dsp:nvSpPr>
        <dsp:cNvPr id="0" name=""/>
        <dsp:cNvSpPr/>
      </dsp:nvSpPr>
      <dsp:spPr>
        <a:xfrm>
          <a:off x="6322004" y="654022"/>
          <a:ext cx="555045" cy="555045"/>
        </a:xfrm>
        <a:prstGeom prst="downArrow">
          <a:avLst>
            <a:gd name="adj1" fmla="val 55000"/>
            <a:gd name="adj2" fmla="val 45000"/>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6446889" y="654022"/>
        <a:ext cx="305275" cy="417671"/>
      </dsp:txXfrm>
    </dsp:sp>
    <dsp:sp modelId="{C48A3ECE-38EA-4BA0-A3FE-4165B5B5268F}">
      <dsp:nvSpPr>
        <dsp:cNvPr id="0" name=""/>
        <dsp:cNvSpPr/>
      </dsp:nvSpPr>
      <dsp:spPr>
        <a:xfrm>
          <a:off x="6897957" y="1663195"/>
          <a:ext cx="555045" cy="555045"/>
        </a:xfrm>
        <a:prstGeom prst="downArrow">
          <a:avLst>
            <a:gd name="adj1" fmla="val 55000"/>
            <a:gd name="adj2" fmla="val 45000"/>
          </a:avLst>
        </a:prstGeom>
        <a:solidFill>
          <a:schemeClr val="accent2">
            <a:tint val="40000"/>
            <a:alpha val="90000"/>
            <a:hueOff val="-2045920"/>
            <a:satOff val="22554"/>
            <a:lumOff val="2148"/>
            <a:alphaOff val="0"/>
          </a:schemeClr>
        </a:solidFill>
        <a:ln w="12700" cap="rnd" cmpd="sng" algn="ctr">
          <a:solidFill>
            <a:schemeClr val="accent2">
              <a:tint val="40000"/>
              <a:alpha val="90000"/>
              <a:hueOff val="-2045920"/>
              <a:satOff val="22554"/>
              <a:lumOff val="214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7022842" y="1663195"/>
        <a:ext cx="305275" cy="417671"/>
      </dsp:txXfrm>
    </dsp:sp>
    <dsp:sp modelId="{7DB7BB27-A09E-4D0F-9805-B66CBFA711B9}">
      <dsp:nvSpPr>
        <dsp:cNvPr id="0" name=""/>
        <dsp:cNvSpPr/>
      </dsp:nvSpPr>
      <dsp:spPr>
        <a:xfrm>
          <a:off x="7465313" y="2672369"/>
          <a:ext cx="555045" cy="555045"/>
        </a:xfrm>
        <a:prstGeom prst="downArrow">
          <a:avLst>
            <a:gd name="adj1" fmla="val 55000"/>
            <a:gd name="adj2" fmla="val 45000"/>
          </a:avLst>
        </a:prstGeom>
        <a:solidFill>
          <a:schemeClr val="accent2">
            <a:tint val="40000"/>
            <a:alpha val="90000"/>
            <a:hueOff val="-4091839"/>
            <a:satOff val="45107"/>
            <a:lumOff val="4296"/>
            <a:alphaOff val="0"/>
          </a:schemeClr>
        </a:solidFill>
        <a:ln w="12700" cap="rnd" cmpd="sng" algn="ctr">
          <a:solidFill>
            <a:schemeClr val="accent2">
              <a:tint val="40000"/>
              <a:alpha val="90000"/>
              <a:hueOff val="-4091839"/>
              <a:satOff val="45107"/>
              <a:lumOff val="429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7590198" y="2672369"/>
        <a:ext cx="305275" cy="4176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8CD5CC-DC41-426E-99F5-7EA1BB5A98B0}">
      <dsp:nvSpPr>
        <dsp:cNvPr id="0" name=""/>
        <dsp:cNvSpPr/>
      </dsp:nvSpPr>
      <dsp:spPr>
        <a:xfrm>
          <a:off x="0" y="1873"/>
          <a:ext cx="9618133"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7986453-522B-430A-9257-36D0AFE56153}">
      <dsp:nvSpPr>
        <dsp:cNvPr id="0" name=""/>
        <dsp:cNvSpPr/>
      </dsp:nvSpPr>
      <dsp:spPr>
        <a:xfrm>
          <a:off x="0" y="1873"/>
          <a:ext cx="9618133" cy="452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Supporting with individual cases</a:t>
          </a:r>
          <a:endParaRPr lang="en-US" sz="2100" kern="1200" dirty="0"/>
        </a:p>
      </dsp:txBody>
      <dsp:txXfrm>
        <a:off x="0" y="1873"/>
        <a:ext cx="9618133" cy="452221"/>
      </dsp:txXfrm>
    </dsp:sp>
    <dsp:sp modelId="{B02105B6-A153-4F31-9A3E-8ABA353C37AC}">
      <dsp:nvSpPr>
        <dsp:cNvPr id="0" name=""/>
        <dsp:cNvSpPr/>
      </dsp:nvSpPr>
      <dsp:spPr>
        <a:xfrm>
          <a:off x="0" y="454094"/>
          <a:ext cx="9618133" cy="0"/>
        </a:xfrm>
        <a:prstGeom prst="lin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06BF63E3-46C4-423D-9846-296FB077DD37}">
      <dsp:nvSpPr>
        <dsp:cNvPr id="0" name=""/>
        <dsp:cNvSpPr/>
      </dsp:nvSpPr>
      <dsp:spPr>
        <a:xfrm>
          <a:off x="0" y="454094"/>
          <a:ext cx="9618133" cy="452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Sharing information</a:t>
          </a:r>
          <a:endParaRPr lang="en-US" sz="2100" kern="1200" dirty="0"/>
        </a:p>
      </dsp:txBody>
      <dsp:txXfrm>
        <a:off x="0" y="454094"/>
        <a:ext cx="9618133" cy="452221"/>
      </dsp:txXfrm>
    </dsp:sp>
    <dsp:sp modelId="{E095B07C-43DA-4DB0-BE70-EB0C83638CCD}">
      <dsp:nvSpPr>
        <dsp:cNvPr id="0" name=""/>
        <dsp:cNvSpPr/>
      </dsp:nvSpPr>
      <dsp:spPr>
        <a:xfrm>
          <a:off x="0" y="906316"/>
          <a:ext cx="9618133" cy="0"/>
        </a:xfrm>
        <a:prstGeom prst="lin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w="12700" cap="rnd" cmpd="sng" algn="ctr">
          <a:solidFill>
            <a:schemeClr val="accent4">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BAA24C63-A4D7-499B-B322-1121B418E2BA}">
      <dsp:nvSpPr>
        <dsp:cNvPr id="0" name=""/>
        <dsp:cNvSpPr/>
      </dsp:nvSpPr>
      <dsp:spPr>
        <a:xfrm>
          <a:off x="0" y="906316"/>
          <a:ext cx="9618133" cy="452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Staff Continuous Professional Development</a:t>
          </a:r>
          <a:endParaRPr lang="en-US" sz="2100" kern="1200" dirty="0"/>
        </a:p>
      </dsp:txBody>
      <dsp:txXfrm>
        <a:off x="0" y="906316"/>
        <a:ext cx="9618133" cy="452221"/>
      </dsp:txXfrm>
    </dsp:sp>
    <dsp:sp modelId="{CDBAF4BB-1427-4C8B-B11C-ABB267D8C907}">
      <dsp:nvSpPr>
        <dsp:cNvPr id="0" name=""/>
        <dsp:cNvSpPr/>
      </dsp:nvSpPr>
      <dsp:spPr>
        <a:xfrm>
          <a:off x="0" y="1358538"/>
          <a:ext cx="9618133" cy="0"/>
        </a:xfrm>
        <a:prstGeom prst="line">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w="12700" cap="rnd" cmpd="sng" algn="ctr">
          <a:solidFill>
            <a:schemeClr val="accent5">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0B06F46-156E-4371-B673-3A0BEF7E03B2}">
      <dsp:nvSpPr>
        <dsp:cNvPr id="0" name=""/>
        <dsp:cNvSpPr/>
      </dsp:nvSpPr>
      <dsp:spPr>
        <a:xfrm>
          <a:off x="0" y="1358538"/>
          <a:ext cx="9618133" cy="452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Parent support</a:t>
          </a:r>
          <a:endParaRPr lang="en-US" sz="2100" kern="1200" dirty="0"/>
        </a:p>
      </dsp:txBody>
      <dsp:txXfrm>
        <a:off x="0" y="1358538"/>
        <a:ext cx="9618133" cy="452221"/>
      </dsp:txXfrm>
    </dsp:sp>
    <dsp:sp modelId="{177CD5DB-FD62-4E50-BE66-ADBA96DCA039}">
      <dsp:nvSpPr>
        <dsp:cNvPr id="0" name=""/>
        <dsp:cNvSpPr/>
      </dsp:nvSpPr>
      <dsp:spPr>
        <a:xfrm>
          <a:off x="0" y="1810760"/>
          <a:ext cx="9618133" cy="0"/>
        </a:xfrm>
        <a:prstGeom prst="line">
          <a:avLst/>
        </a:prstGeom>
        <a:gradFill rotWithShape="0">
          <a:gsLst>
            <a:gs pos="0">
              <a:schemeClr val="accent6">
                <a:hueOff val="0"/>
                <a:satOff val="0"/>
                <a:lumOff val="0"/>
                <a:alphaOff val="0"/>
                <a:tint val="96000"/>
                <a:lumMod val="100000"/>
              </a:schemeClr>
            </a:gs>
            <a:gs pos="78000">
              <a:schemeClr val="accent6">
                <a:hueOff val="0"/>
                <a:satOff val="0"/>
                <a:lumOff val="0"/>
                <a:alphaOff val="0"/>
                <a:shade val="94000"/>
                <a:lumMod val="94000"/>
              </a:schemeClr>
            </a:gs>
          </a:gsLst>
          <a:lin ang="5400000" scaled="0"/>
        </a:gradFill>
        <a:ln w="12700" cap="rnd" cmpd="sng" algn="ctr">
          <a:solidFill>
            <a:schemeClr val="accent6">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C08C11CB-A1EF-4BB0-8BA3-F5C29C53C7ED}">
      <dsp:nvSpPr>
        <dsp:cNvPr id="0" name=""/>
        <dsp:cNvSpPr/>
      </dsp:nvSpPr>
      <dsp:spPr>
        <a:xfrm>
          <a:off x="0" y="1810760"/>
          <a:ext cx="9618133" cy="452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Raising Awareness of work-based learning options</a:t>
          </a:r>
          <a:endParaRPr lang="en-US" sz="2100" kern="1200" dirty="0"/>
        </a:p>
      </dsp:txBody>
      <dsp:txXfrm>
        <a:off x="0" y="1810760"/>
        <a:ext cx="9618133" cy="452221"/>
      </dsp:txXfrm>
    </dsp:sp>
    <dsp:sp modelId="{7D667CEF-9468-4A54-9AE7-1244F8D343D0}">
      <dsp:nvSpPr>
        <dsp:cNvPr id="0" name=""/>
        <dsp:cNvSpPr/>
      </dsp:nvSpPr>
      <dsp:spPr>
        <a:xfrm>
          <a:off x="0" y="2262982"/>
          <a:ext cx="9618133" cy="0"/>
        </a:xfrm>
        <a:prstGeom prst="lin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9258E749-579D-49D7-97D4-E25DA7127F29}">
      <dsp:nvSpPr>
        <dsp:cNvPr id="0" name=""/>
        <dsp:cNvSpPr/>
      </dsp:nvSpPr>
      <dsp:spPr>
        <a:xfrm>
          <a:off x="0" y="2262982"/>
          <a:ext cx="9618133" cy="452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Linking with external agencies</a:t>
          </a:r>
          <a:endParaRPr lang="en-US" sz="2100" kern="1200" dirty="0"/>
        </a:p>
      </dsp:txBody>
      <dsp:txXfrm>
        <a:off x="0" y="2262982"/>
        <a:ext cx="9618133" cy="452221"/>
      </dsp:txXfrm>
    </dsp:sp>
    <dsp:sp modelId="{E9FBA6D8-EA4C-4110-A0D9-06BEFDF09A25}">
      <dsp:nvSpPr>
        <dsp:cNvPr id="0" name=""/>
        <dsp:cNvSpPr/>
      </dsp:nvSpPr>
      <dsp:spPr>
        <a:xfrm>
          <a:off x="0" y="2715203"/>
          <a:ext cx="9618133" cy="0"/>
        </a:xfrm>
        <a:prstGeom prst="lin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3B47F581-481E-4FCF-9132-02E22279C9B2}">
      <dsp:nvSpPr>
        <dsp:cNvPr id="0" name=""/>
        <dsp:cNvSpPr/>
      </dsp:nvSpPr>
      <dsp:spPr>
        <a:xfrm>
          <a:off x="0" y="2715203"/>
          <a:ext cx="9608740" cy="1376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Links with employers</a:t>
          </a:r>
          <a:endParaRPr lang="en-US" sz="2100" kern="1200" dirty="0"/>
        </a:p>
      </dsp:txBody>
      <dsp:txXfrm>
        <a:off x="0" y="2715203"/>
        <a:ext cx="9608740" cy="13764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857CF-175E-446E-9099-BC1D30B6B674}">
      <dsp:nvSpPr>
        <dsp:cNvPr id="0" name=""/>
        <dsp:cNvSpPr/>
      </dsp:nvSpPr>
      <dsp:spPr>
        <a:xfrm>
          <a:off x="0" y="473"/>
          <a:ext cx="6487955"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BDF72013-7F4C-4E1E-8828-BD051937C718}">
      <dsp:nvSpPr>
        <dsp:cNvPr id="0" name=""/>
        <dsp:cNvSpPr/>
      </dsp:nvSpPr>
      <dsp:spPr>
        <a:xfrm>
          <a:off x="0" y="473"/>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dirty="0"/>
            <a:t>Contact us:</a:t>
          </a:r>
          <a:endParaRPr lang="en-US" sz="2600" kern="1200" dirty="0"/>
        </a:p>
      </dsp:txBody>
      <dsp:txXfrm>
        <a:off x="0" y="473"/>
        <a:ext cx="6487955" cy="554487"/>
      </dsp:txXfrm>
    </dsp:sp>
    <dsp:sp modelId="{3D385E50-8BB0-4D2A-A1A5-8E16BA6099B7}">
      <dsp:nvSpPr>
        <dsp:cNvPr id="0" name=""/>
        <dsp:cNvSpPr/>
      </dsp:nvSpPr>
      <dsp:spPr>
        <a:xfrm>
          <a:off x="0" y="554961"/>
          <a:ext cx="6487955"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A064CEE4-C0D7-4B9A-BD0D-B801057AC0BC}">
      <dsp:nvSpPr>
        <dsp:cNvPr id="0" name=""/>
        <dsp:cNvSpPr/>
      </dsp:nvSpPr>
      <dsp:spPr>
        <a:xfrm>
          <a:off x="0" y="554961"/>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dirty="0">
              <a:hlinkClick xmlns:r="http://schemas.openxmlformats.org/officeDocument/2006/relationships" r:id="rId1"/>
            </a:rPr>
            <a:t>PTW@norfolk.gov.uk</a:t>
          </a:r>
          <a:endParaRPr lang="en-US" sz="2600" kern="1200" dirty="0"/>
        </a:p>
      </dsp:txBody>
      <dsp:txXfrm>
        <a:off x="0" y="554961"/>
        <a:ext cx="6487955" cy="554487"/>
      </dsp:txXfrm>
    </dsp:sp>
    <dsp:sp modelId="{C51BB864-C4F4-4F92-AD00-690E6453F82E}">
      <dsp:nvSpPr>
        <dsp:cNvPr id="0" name=""/>
        <dsp:cNvSpPr/>
      </dsp:nvSpPr>
      <dsp:spPr>
        <a:xfrm>
          <a:off x="0" y="1109449"/>
          <a:ext cx="6487955"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6042F33D-9FDE-46F8-A265-5AE02A52EB28}">
      <dsp:nvSpPr>
        <dsp:cNvPr id="0" name=""/>
        <dsp:cNvSpPr/>
      </dsp:nvSpPr>
      <dsp:spPr>
        <a:xfrm>
          <a:off x="0" y="1109449"/>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dirty="0">
              <a:hlinkClick xmlns:r="http://schemas.openxmlformats.org/officeDocument/2006/relationships" r:id="rId2"/>
            </a:rPr>
            <a:t>sam.hollis@norfolk.gov.uk</a:t>
          </a:r>
          <a:r>
            <a:rPr lang="en-GB" sz="2600" kern="1200" dirty="0"/>
            <a:t> </a:t>
          </a:r>
          <a:endParaRPr lang="en-US" sz="2600" kern="1200" dirty="0"/>
        </a:p>
      </dsp:txBody>
      <dsp:txXfrm>
        <a:off x="0" y="1109449"/>
        <a:ext cx="6487955" cy="554487"/>
      </dsp:txXfrm>
    </dsp:sp>
    <dsp:sp modelId="{63C18D4A-1773-4850-9F32-1B967BD134F6}">
      <dsp:nvSpPr>
        <dsp:cNvPr id="0" name=""/>
        <dsp:cNvSpPr/>
      </dsp:nvSpPr>
      <dsp:spPr>
        <a:xfrm>
          <a:off x="0" y="1663937"/>
          <a:ext cx="6487955"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4B6EDBD3-23DC-44F1-9216-8E5E5DF1AD0E}">
      <dsp:nvSpPr>
        <dsp:cNvPr id="0" name=""/>
        <dsp:cNvSpPr/>
      </dsp:nvSpPr>
      <dsp:spPr>
        <a:xfrm>
          <a:off x="0" y="1663937"/>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dirty="0">
              <a:hlinkClick xmlns:r="http://schemas.openxmlformats.org/officeDocument/2006/relationships" r:id="rId3"/>
            </a:rPr>
            <a:t>eve.harrison@norfolk.gov.uk</a:t>
          </a:r>
          <a:r>
            <a:rPr lang="en-GB" sz="2600" kern="1200" dirty="0"/>
            <a:t> </a:t>
          </a:r>
          <a:endParaRPr lang="en-US" sz="2600" kern="1200" dirty="0"/>
        </a:p>
      </dsp:txBody>
      <dsp:txXfrm>
        <a:off x="0" y="1663937"/>
        <a:ext cx="6487955" cy="554487"/>
      </dsp:txXfrm>
    </dsp:sp>
    <dsp:sp modelId="{6983E6A3-E4B1-4081-8AFA-54640FC778B5}">
      <dsp:nvSpPr>
        <dsp:cNvPr id="0" name=""/>
        <dsp:cNvSpPr/>
      </dsp:nvSpPr>
      <dsp:spPr>
        <a:xfrm>
          <a:off x="0" y="2218424"/>
          <a:ext cx="6487955" cy="0"/>
        </a:xfrm>
        <a:prstGeom prst="line">
          <a:avLst/>
        </a:prstGeom>
        <a:solidFill>
          <a:schemeClr val="accent6">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4B7D66D6-C268-4B78-ACB1-0C4BB1A613D7}">
      <dsp:nvSpPr>
        <dsp:cNvPr id="0" name=""/>
        <dsp:cNvSpPr/>
      </dsp:nvSpPr>
      <dsp:spPr>
        <a:xfrm>
          <a:off x="0" y="2218424"/>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hlinkClick xmlns:r="http://schemas.openxmlformats.org/officeDocument/2006/relationships" r:id="rId4"/>
            </a:rPr>
            <a:t>kay.emmerson@norfolk.gov.uk</a:t>
          </a:r>
          <a:r>
            <a:rPr lang="en-GB" sz="2600" kern="1200"/>
            <a:t> </a:t>
          </a:r>
          <a:endParaRPr lang="en-US" sz="2600" kern="1200"/>
        </a:p>
      </dsp:txBody>
      <dsp:txXfrm>
        <a:off x="0" y="2218424"/>
        <a:ext cx="6487955" cy="554487"/>
      </dsp:txXfrm>
    </dsp:sp>
    <dsp:sp modelId="{6F5D6C41-4452-44AA-AA79-4A3E0034914D}">
      <dsp:nvSpPr>
        <dsp:cNvPr id="0" name=""/>
        <dsp:cNvSpPr/>
      </dsp:nvSpPr>
      <dsp:spPr>
        <a:xfrm>
          <a:off x="0" y="2772912"/>
          <a:ext cx="6487955"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BE4CF10-A29F-468A-BB92-BB6889C34D4A}">
      <dsp:nvSpPr>
        <dsp:cNvPr id="0" name=""/>
        <dsp:cNvSpPr/>
      </dsp:nvSpPr>
      <dsp:spPr>
        <a:xfrm>
          <a:off x="0" y="2772912"/>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GB" sz="2600" kern="1200">
              <a:hlinkClick xmlns:r="http://schemas.openxmlformats.org/officeDocument/2006/relationships" r:id="rId5"/>
            </a:rPr>
            <a:t>zina.mohn@norfolk.gov.uk</a:t>
          </a:r>
          <a:r>
            <a:rPr lang="en-GB" sz="2600" kern="1200"/>
            <a:t> </a:t>
          </a:r>
          <a:endParaRPr lang="en-US" sz="2600" kern="1200"/>
        </a:p>
      </dsp:txBody>
      <dsp:txXfrm>
        <a:off x="0" y="2772912"/>
        <a:ext cx="6487955" cy="554487"/>
      </dsp:txXfrm>
    </dsp:sp>
    <dsp:sp modelId="{1E9C6D17-E297-4DB2-83D8-A819C594C586}">
      <dsp:nvSpPr>
        <dsp:cNvPr id="0" name=""/>
        <dsp:cNvSpPr/>
      </dsp:nvSpPr>
      <dsp:spPr>
        <a:xfrm>
          <a:off x="0" y="3327400"/>
          <a:ext cx="6487955"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E23D7031-8707-409D-A565-274DA069F7DC}">
      <dsp:nvSpPr>
        <dsp:cNvPr id="0" name=""/>
        <dsp:cNvSpPr/>
      </dsp:nvSpPr>
      <dsp:spPr>
        <a:xfrm>
          <a:off x="0" y="3327400"/>
          <a:ext cx="6487955" cy="5544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u="sng" kern="1200" dirty="0">
              <a:solidFill>
                <a:srgbClr val="92D050"/>
              </a:solidFill>
            </a:rPr>
            <a:t>will.moffat@norfolk.gov.uk</a:t>
          </a:r>
          <a:endParaRPr lang="en-US" sz="2600" kern="1200" dirty="0">
            <a:solidFill>
              <a:srgbClr val="92D050"/>
            </a:solidFill>
          </a:endParaRPr>
        </a:p>
      </dsp:txBody>
      <dsp:txXfrm>
        <a:off x="0" y="3327400"/>
        <a:ext cx="6487955" cy="554487"/>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1899849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215689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44457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156344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0751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4004626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1012701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399769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3895200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CE6EB7-FABF-46EA-9EF5-7F03A13A6E24}" type="datetimeFigureOut">
              <a:rPr lang="en-GB" smtClean="0"/>
              <a:t>18/03/2022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3296198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CE6EB7-FABF-46EA-9EF5-7F03A13A6E24}" type="datetimeFigureOut">
              <a:rPr lang="en-GB" smtClean="0"/>
              <a:t>18/03/2022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1649709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CE6EB7-FABF-46EA-9EF5-7F03A13A6E24}" type="datetimeFigureOut">
              <a:rPr lang="en-GB" smtClean="0"/>
              <a:t>18/03/2022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425858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CE6EB7-FABF-46EA-9EF5-7F03A13A6E24}" type="datetimeFigureOut">
              <a:rPr lang="en-GB" smtClean="0"/>
              <a:t>18/03/2022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836716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CE6EB7-FABF-46EA-9EF5-7F03A13A6E24}" type="datetimeFigureOut">
              <a:rPr lang="en-GB" smtClean="0"/>
              <a:t>18/03/2022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3999304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CE6EB7-FABF-46EA-9EF5-7F03A13A6E24}" type="datetimeFigureOut">
              <a:rPr lang="en-GB" smtClean="0"/>
              <a:t>18/03/2022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306587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CE6EB7-FABF-46EA-9EF5-7F03A13A6E24}" type="datetimeFigureOut">
              <a:rPr lang="en-GB" smtClean="0"/>
              <a:t>18/03/2022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9A5803-768F-4954-AF25-0BCDC0472E21}" type="slidenum">
              <a:rPr lang="en-GB" smtClean="0"/>
              <a:t>‹#›</a:t>
            </a:fld>
            <a:endParaRPr lang="en-GB"/>
          </a:p>
        </p:txBody>
      </p:sp>
    </p:spTree>
    <p:extLst>
      <p:ext uri="{BB962C8B-B14F-4D97-AF65-F5344CB8AC3E}">
        <p14:creationId xmlns:p14="http://schemas.microsoft.com/office/powerpoint/2010/main" val="277494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ECE6EB7-FABF-46EA-9EF5-7F03A13A6E24}" type="datetimeFigureOut">
              <a:rPr lang="en-GB" smtClean="0"/>
              <a:t>18/03/2022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9A5803-768F-4954-AF25-0BCDC0472E21}" type="slidenum">
              <a:rPr lang="en-GB" smtClean="0"/>
              <a:t>‹#›</a:t>
            </a:fld>
            <a:endParaRPr lang="en-GB"/>
          </a:p>
        </p:txBody>
      </p:sp>
    </p:spTree>
    <p:extLst>
      <p:ext uri="{BB962C8B-B14F-4D97-AF65-F5344CB8AC3E}">
        <p14:creationId xmlns:p14="http://schemas.microsoft.com/office/powerpoint/2010/main" val="3856668249"/>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94C3-C376-46B2-86AE-E64E794555A2}"/>
              </a:ext>
            </a:extLst>
          </p:cNvPr>
          <p:cNvSpPr>
            <a:spLocks noGrp="1"/>
          </p:cNvSpPr>
          <p:nvPr>
            <p:ph type="ctrTitle"/>
          </p:nvPr>
        </p:nvSpPr>
        <p:spPr>
          <a:xfrm>
            <a:off x="406400" y="2302934"/>
            <a:ext cx="9274003" cy="1646302"/>
          </a:xfrm>
        </p:spPr>
        <p:txBody>
          <a:bodyPr/>
          <a:lstStyle/>
          <a:p>
            <a:r>
              <a:rPr lang="en-GB" dirty="0"/>
              <a:t>The Pathways to Work Team</a:t>
            </a:r>
          </a:p>
        </p:txBody>
      </p:sp>
    </p:spTree>
    <p:extLst>
      <p:ext uri="{BB962C8B-B14F-4D97-AF65-F5344CB8AC3E}">
        <p14:creationId xmlns:p14="http://schemas.microsoft.com/office/powerpoint/2010/main" val="1664972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60A1E-1D8D-4A08-B95B-C438A708EF37}"/>
              </a:ext>
            </a:extLst>
          </p:cNvPr>
          <p:cNvSpPr>
            <a:spLocks noGrp="1"/>
          </p:cNvSpPr>
          <p:nvPr>
            <p:ph type="title"/>
          </p:nvPr>
        </p:nvSpPr>
        <p:spPr/>
        <p:txBody>
          <a:bodyPr/>
          <a:lstStyle/>
          <a:p>
            <a:r>
              <a:rPr lang="en-GB" dirty="0"/>
              <a:t>2021/22 Apprenticeships starts</a:t>
            </a:r>
            <a:br>
              <a:rPr lang="en-GB" dirty="0"/>
            </a:br>
            <a:r>
              <a:rPr lang="en-GB" dirty="0"/>
              <a:t>Headline data </a:t>
            </a:r>
          </a:p>
        </p:txBody>
      </p:sp>
      <p:graphicFrame>
        <p:nvGraphicFramePr>
          <p:cNvPr id="4" name="Content Placeholder 3">
            <a:extLst>
              <a:ext uri="{FF2B5EF4-FFF2-40B4-BE49-F238E27FC236}">
                <a16:creationId xmlns:a16="http://schemas.microsoft.com/office/drawing/2014/main" id="{709CE0C3-067A-4FD6-AD90-AD12140C0EB5}"/>
              </a:ext>
            </a:extLst>
          </p:cNvPr>
          <p:cNvGraphicFramePr>
            <a:graphicFrameLocks noGrp="1"/>
          </p:cNvGraphicFramePr>
          <p:nvPr>
            <p:ph idx="1"/>
            <p:extLst>
              <p:ext uri="{D42A27DB-BD31-4B8C-83A1-F6EECF244321}">
                <p14:modId xmlns:p14="http://schemas.microsoft.com/office/powerpoint/2010/main" val="3524427665"/>
              </p:ext>
            </p:extLst>
          </p:nvPr>
        </p:nvGraphicFramePr>
        <p:xfrm>
          <a:off x="939114" y="1834098"/>
          <a:ext cx="7747685" cy="4414302"/>
        </p:xfrm>
        <a:graphic>
          <a:graphicData uri="http://schemas.openxmlformats.org/drawingml/2006/table">
            <a:tbl>
              <a:tblPr>
                <a:tableStyleId>{5C22544A-7EE6-4342-B048-85BDC9FD1C3A}</a:tableStyleId>
              </a:tblPr>
              <a:tblGrid>
                <a:gridCol w="3871720">
                  <a:extLst>
                    <a:ext uri="{9D8B030D-6E8A-4147-A177-3AD203B41FA5}">
                      <a16:colId xmlns:a16="http://schemas.microsoft.com/office/drawing/2014/main" val="742170032"/>
                    </a:ext>
                  </a:extLst>
                </a:gridCol>
                <a:gridCol w="1018873">
                  <a:extLst>
                    <a:ext uri="{9D8B030D-6E8A-4147-A177-3AD203B41FA5}">
                      <a16:colId xmlns:a16="http://schemas.microsoft.com/office/drawing/2014/main" val="247571148"/>
                    </a:ext>
                  </a:extLst>
                </a:gridCol>
                <a:gridCol w="1069818">
                  <a:extLst>
                    <a:ext uri="{9D8B030D-6E8A-4147-A177-3AD203B41FA5}">
                      <a16:colId xmlns:a16="http://schemas.microsoft.com/office/drawing/2014/main" val="1094292528"/>
                    </a:ext>
                  </a:extLst>
                </a:gridCol>
                <a:gridCol w="883024">
                  <a:extLst>
                    <a:ext uri="{9D8B030D-6E8A-4147-A177-3AD203B41FA5}">
                      <a16:colId xmlns:a16="http://schemas.microsoft.com/office/drawing/2014/main" val="1207113095"/>
                    </a:ext>
                  </a:extLst>
                </a:gridCol>
                <a:gridCol w="904250">
                  <a:extLst>
                    <a:ext uri="{9D8B030D-6E8A-4147-A177-3AD203B41FA5}">
                      <a16:colId xmlns:a16="http://schemas.microsoft.com/office/drawing/2014/main" val="65227516"/>
                    </a:ext>
                  </a:extLst>
                </a:gridCol>
              </a:tblGrid>
              <a:tr h="236481">
                <a:tc gridSpan="5">
                  <a:txBody>
                    <a:bodyPr/>
                    <a:lstStyle/>
                    <a:p>
                      <a:pPr algn="l" fontAlgn="b"/>
                      <a:r>
                        <a:rPr lang="en-GB" sz="1000" u="none" strike="noStrike">
                          <a:effectLst/>
                        </a:rPr>
                        <a:t>Norfolk</a:t>
                      </a:r>
                      <a:endParaRPr lang="en-GB" sz="10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29444924"/>
                  </a:ext>
                </a:extLst>
              </a:tr>
              <a:tr h="446686">
                <a:tc>
                  <a:txBody>
                    <a:bodyPr/>
                    <a:lstStyle/>
                    <a:p>
                      <a:pPr algn="l" fontAlgn="b"/>
                      <a:r>
                        <a:rPr lang="en-GB" sz="1000" u="none" strike="noStrike">
                          <a:effectLst/>
                        </a:rPr>
                        <a:t>Sector</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2021-22 Q1 Starts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2020-21 Q1 Starts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ctr"/>
                      <a:r>
                        <a:rPr lang="en-GB" sz="1000" u="none" strike="noStrike">
                          <a:effectLst/>
                        </a:rPr>
                        <a:t>Difference</a:t>
                      </a:r>
                      <a:endParaRPr lang="en-GB" sz="1000" b="1"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n-GB" sz="1000" u="none" strike="noStrike" dirty="0">
                          <a:solidFill>
                            <a:schemeClr val="accent1">
                              <a:lumMod val="75000"/>
                            </a:schemeClr>
                          </a:solidFill>
                          <a:effectLst/>
                        </a:rPr>
                        <a:t>Percentage Change </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40394118"/>
                  </a:ext>
                </a:extLst>
              </a:tr>
              <a:tr h="262756">
                <a:tc>
                  <a:txBody>
                    <a:bodyPr/>
                    <a:lstStyle/>
                    <a:p>
                      <a:pPr algn="l" fontAlgn="b"/>
                      <a:r>
                        <a:rPr lang="en-GB" sz="1000" u="none" strike="noStrike">
                          <a:effectLst/>
                        </a:rPr>
                        <a:t>Agriculture, Horticulture and Animal Care</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73</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36</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37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102.78%</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34207608"/>
                  </a:ext>
                </a:extLst>
              </a:tr>
              <a:tr h="433547">
                <a:tc>
                  <a:txBody>
                    <a:bodyPr/>
                    <a:lstStyle/>
                    <a:p>
                      <a:pPr algn="l" fontAlgn="b"/>
                      <a:r>
                        <a:rPr lang="en-GB" sz="1000" u="none" strike="noStrike">
                          <a:effectLst/>
                        </a:rPr>
                        <a:t>Arts, Media and Publishing</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8</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2</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6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300.00%</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24863435"/>
                  </a:ext>
                </a:extLst>
              </a:tr>
              <a:tr h="262756">
                <a:tc>
                  <a:txBody>
                    <a:bodyPr/>
                    <a:lstStyle/>
                    <a:p>
                      <a:pPr algn="l" fontAlgn="b"/>
                      <a:r>
                        <a:rPr lang="en-GB" sz="1000" u="none" strike="noStrike">
                          <a:effectLst/>
                        </a:rPr>
                        <a:t>Business, Administration and Law</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503</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398</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105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26.38%</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74932637"/>
                  </a:ext>
                </a:extLst>
              </a:tr>
              <a:tr h="262756">
                <a:tc>
                  <a:txBody>
                    <a:bodyPr/>
                    <a:lstStyle/>
                    <a:p>
                      <a:pPr algn="l" fontAlgn="b"/>
                      <a:r>
                        <a:rPr lang="en-GB" sz="1000" u="none" strike="noStrike">
                          <a:effectLst/>
                        </a:rPr>
                        <a:t>Construction, Planning and the Built Environment</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159</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76</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83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109.21%</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1456829"/>
                  </a:ext>
                </a:extLst>
              </a:tr>
              <a:tr h="262756">
                <a:tc>
                  <a:txBody>
                    <a:bodyPr/>
                    <a:lstStyle/>
                    <a:p>
                      <a:pPr algn="l" fontAlgn="b"/>
                      <a:r>
                        <a:rPr lang="en-GB" sz="1000" u="none" strike="noStrike">
                          <a:effectLst/>
                        </a:rPr>
                        <a:t>Education and Training</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76</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62</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14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22.58%</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14840393"/>
                  </a:ext>
                </a:extLst>
              </a:tr>
              <a:tr h="262756">
                <a:tc>
                  <a:txBody>
                    <a:bodyPr/>
                    <a:lstStyle/>
                    <a:p>
                      <a:pPr algn="l" fontAlgn="b"/>
                      <a:r>
                        <a:rPr lang="en-GB" sz="1000" u="none" strike="noStrike">
                          <a:effectLst/>
                        </a:rPr>
                        <a:t>Engineering and Manufacturing Technologies</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296</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106</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190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179.25%</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75745720"/>
                  </a:ext>
                </a:extLst>
              </a:tr>
              <a:tr h="262756">
                <a:tc>
                  <a:txBody>
                    <a:bodyPr/>
                    <a:lstStyle/>
                    <a:p>
                      <a:pPr algn="l" fontAlgn="b"/>
                      <a:r>
                        <a:rPr lang="en-GB" sz="1000" u="none" strike="noStrike">
                          <a:effectLst/>
                        </a:rPr>
                        <a:t>Health, Public Services and Care</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464</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378</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86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22.75%</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60995148"/>
                  </a:ext>
                </a:extLst>
              </a:tr>
              <a:tr h="262756">
                <a:tc>
                  <a:txBody>
                    <a:bodyPr/>
                    <a:lstStyle/>
                    <a:p>
                      <a:pPr algn="l" fontAlgn="b"/>
                      <a:r>
                        <a:rPr lang="en-GB" sz="1000" u="none" strike="noStrike">
                          <a:effectLst/>
                        </a:rPr>
                        <a:t>Information and Communication Technology</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83</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43</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40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93.02%</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86386236"/>
                  </a:ext>
                </a:extLst>
              </a:tr>
              <a:tr h="262756">
                <a:tc>
                  <a:txBody>
                    <a:bodyPr/>
                    <a:lstStyle/>
                    <a:p>
                      <a:pPr algn="l" fontAlgn="b"/>
                      <a:r>
                        <a:rPr lang="en-GB" sz="1000" u="none" strike="noStrike">
                          <a:effectLst/>
                        </a:rPr>
                        <a:t>Leisure, Travel and Tourism</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34</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19</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15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78.95%</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35266619"/>
                  </a:ext>
                </a:extLst>
              </a:tr>
              <a:tr h="262756">
                <a:tc>
                  <a:txBody>
                    <a:bodyPr/>
                    <a:lstStyle/>
                    <a:p>
                      <a:pPr algn="l" fontAlgn="b"/>
                      <a:r>
                        <a:rPr lang="en-GB" sz="1000" u="none" strike="noStrike">
                          <a:effectLst/>
                        </a:rPr>
                        <a:t>Retail and Commercial Enterprise</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196</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120</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76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63.33%</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42121833"/>
                  </a:ext>
                </a:extLst>
              </a:tr>
              <a:tr h="262756">
                <a:tc>
                  <a:txBody>
                    <a:bodyPr/>
                    <a:lstStyle/>
                    <a:p>
                      <a:pPr algn="l" fontAlgn="b"/>
                      <a:r>
                        <a:rPr lang="en-GB" sz="1000" u="none" strike="noStrike">
                          <a:effectLst/>
                        </a:rPr>
                        <a:t>Science and Mathematics</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2</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2</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0.00%</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46019813"/>
                  </a:ext>
                </a:extLst>
              </a:tr>
              <a:tr h="433547">
                <a:tc>
                  <a:txBody>
                    <a:bodyPr/>
                    <a:lstStyle/>
                    <a:p>
                      <a:pPr algn="l" fontAlgn="b"/>
                      <a:r>
                        <a:rPr lang="en-GB" sz="1000" u="none" strike="noStrike">
                          <a:effectLst/>
                        </a:rPr>
                        <a:t>Social Sciences</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100" u="none" strike="noStrike">
                          <a:effectLst/>
                        </a:rPr>
                        <a:t>2</a:t>
                      </a:r>
                      <a:endParaRPr lang="en-GB"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0</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2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solidFill>
                            <a:schemeClr val="accent1">
                              <a:lumMod val="75000"/>
                            </a:schemeClr>
                          </a:solidFill>
                          <a:effectLst/>
                        </a:rPr>
                        <a:t> </a:t>
                      </a:r>
                      <a:endParaRPr lang="en-GB" sz="1000" b="1" i="0" u="none" strike="noStrike">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80632807"/>
                  </a:ext>
                </a:extLst>
              </a:tr>
              <a:tr h="236481">
                <a:tc>
                  <a:txBody>
                    <a:bodyPr/>
                    <a:lstStyle/>
                    <a:p>
                      <a:pPr algn="l" fontAlgn="b"/>
                      <a:r>
                        <a:rPr lang="en-GB" sz="1000" u="none" strike="noStrike">
                          <a:effectLst/>
                        </a:rPr>
                        <a:t>Totals</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1896</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1242</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654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52.66%</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39076375"/>
                  </a:ext>
                </a:extLst>
              </a:tr>
            </a:tbl>
          </a:graphicData>
        </a:graphic>
      </p:graphicFrame>
    </p:spTree>
    <p:extLst>
      <p:ext uri="{BB962C8B-B14F-4D97-AF65-F5344CB8AC3E}">
        <p14:creationId xmlns:p14="http://schemas.microsoft.com/office/powerpoint/2010/main" val="2459971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56EBB-3544-4BB1-83F3-CF9CCD8673DA}"/>
              </a:ext>
            </a:extLst>
          </p:cNvPr>
          <p:cNvSpPr>
            <a:spLocks noGrp="1"/>
          </p:cNvSpPr>
          <p:nvPr>
            <p:ph type="title"/>
          </p:nvPr>
        </p:nvSpPr>
        <p:spPr/>
        <p:txBody>
          <a:bodyPr/>
          <a:lstStyle/>
          <a:p>
            <a:r>
              <a:rPr lang="en-GB" dirty="0"/>
              <a:t>2021/22 Apprenticeships starts</a:t>
            </a:r>
            <a:br>
              <a:rPr lang="en-GB" dirty="0"/>
            </a:br>
            <a:r>
              <a:rPr lang="en-GB" dirty="0"/>
              <a:t>Headline data </a:t>
            </a:r>
          </a:p>
        </p:txBody>
      </p:sp>
      <p:graphicFrame>
        <p:nvGraphicFramePr>
          <p:cNvPr id="4" name="Content Placeholder 3">
            <a:extLst>
              <a:ext uri="{FF2B5EF4-FFF2-40B4-BE49-F238E27FC236}">
                <a16:creationId xmlns:a16="http://schemas.microsoft.com/office/drawing/2014/main" id="{70130B18-E2F0-4C45-A32F-8CA64B2EB442}"/>
              </a:ext>
            </a:extLst>
          </p:cNvPr>
          <p:cNvGraphicFramePr>
            <a:graphicFrameLocks noGrp="1"/>
          </p:cNvGraphicFramePr>
          <p:nvPr>
            <p:ph idx="1"/>
            <p:extLst>
              <p:ext uri="{D42A27DB-BD31-4B8C-83A1-F6EECF244321}">
                <p14:modId xmlns:p14="http://schemas.microsoft.com/office/powerpoint/2010/main" val="4039074905"/>
              </p:ext>
            </p:extLst>
          </p:nvPr>
        </p:nvGraphicFramePr>
        <p:xfrm>
          <a:off x="677862" y="1930400"/>
          <a:ext cx="8824482" cy="4528080"/>
        </p:xfrm>
        <a:graphic>
          <a:graphicData uri="http://schemas.openxmlformats.org/drawingml/2006/table">
            <a:tbl>
              <a:tblPr>
                <a:tableStyleId>{5C22544A-7EE6-4342-B048-85BDC9FD1C3A}</a:tableStyleId>
              </a:tblPr>
              <a:tblGrid>
                <a:gridCol w="2414620">
                  <a:extLst>
                    <a:ext uri="{9D8B030D-6E8A-4147-A177-3AD203B41FA5}">
                      <a16:colId xmlns:a16="http://schemas.microsoft.com/office/drawing/2014/main" val="596561621"/>
                    </a:ext>
                  </a:extLst>
                </a:gridCol>
                <a:gridCol w="635426">
                  <a:extLst>
                    <a:ext uri="{9D8B030D-6E8A-4147-A177-3AD203B41FA5}">
                      <a16:colId xmlns:a16="http://schemas.microsoft.com/office/drawing/2014/main" val="1186314003"/>
                    </a:ext>
                  </a:extLst>
                </a:gridCol>
                <a:gridCol w="667197">
                  <a:extLst>
                    <a:ext uri="{9D8B030D-6E8A-4147-A177-3AD203B41FA5}">
                      <a16:colId xmlns:a16="http://schemas.microsoft.com/office/drawing/2014/main" val="1350529480"/>
                    </a:ext>
                  </a:extLst>
                </a:gridCol>
                <a:gridCol w="550703">
                  <a:extLst>
                    <a:ext uri="{9D8B030D-6E8A-4147-A177-3AD203B41FA5}">
                      <a16:colId xmlns:a16="http://schemas.microsoft.com/office/drawing/2014/main" val="4160599588"/>
                    </a:ext>
                  </a:extLst>
                </a:gridCol>
                <a:gridCol w="563941">
                  <a:extLst>
                    <a:ext uri="{9D8B030D-6E8A-4147-A177-3AD203B41FA5}">
                      <a16:colId xmlns:a16="http://schemas.microsoft.com/office/drawing/2014/main" val="2081186204"/>
                    </a:ext>
                  </a:extLst>
                </a:gridCol>
                <a:gridCol w="169447">
                  <a:extLst>
                    <a:ext uri="{9D8B030D-6E8A-4147-A177-3AD203B41FA5}">
                      <a16:colId xmlns:a16="http://schemas.microsoft.com/office/drawing/2014/main" val="3821888473"/>
                    </a:ext>
                  </a:extLst>
                </a:gridCol>
                <a:gridCol w="1313215">
                  <a:extLst>
                    <a:ext uri="{9D8B030D-6E8A-4147-A177-3AD203B41FA5}">
                      <a16:colId xmlns:a16="http://schemas.microsoft.com/office/drawing/2014/main" val="2278106432"/>
                    </a:ext>
                  </a:extLst>
                </a:gridCol>
                <a:gridCol w="730740">
                  <a:extLst>
                    <a:ext uri="{9D8B030D-6E8A-4147-A177-3AD203B41FA5}">
                      <a16:colId xmlns:a16="http://schemas.microsoft.com/office/drawing/2014/main" val="3482155999"/>
                    </a:ext>
                  </a:extLst>
                </a:gridCol>
                <a:gridCol w="688378">
                  <a:extLst>
                    <a:ext uri="{9D8B030D-6E8A-4147-A177-3AD203B41FA5}">
                      <a16:colId xmlns:a16="http://schemas.microsoft.com/office/drawing/2014/main" val="2358268691"/>
                    </a:ext>
                  </a:extLst>
                </a:gridCol>
                <a:gridCol w="529522">
                  <a:extLst>
                    <a:ext uri="{9D8B030D-6E8A-4147-A177-3AD203B41FA5}">
                      <a16:colId xmlns:a16="http://schemas.microsoft.com/office/drawing/2014/main" val="956714280"/>
                    </a:ext>
                  </a:extLst>
                </a:gridCol>
                <a:gridCol w="561293">
                  <a:extLst>
                    <a:ext uri="{9D8B030D-6E8A-4147-A177-3AD203B41FA5}">
                      <a16:colId xmlns:a16="http://schemas.microsoft.com/office/drawing/2014/main" val="3325977126"/>
                    </a:ext>
                  </a:extLst>
                </a:gridCol>
              </a:tblGrid>
              <a:tr h="176973">
                <a:tc gridSpan="5">
                  <a:txBody>
                    <a:bodyPr/>
                    <a:lstStyle/>
                    <a:p>
                      <a:pPr algn="l" fontAlgn="b"/>
                      <a:r>
                        <a:rPr lang="en-GB" sz="800" u="none" strike="noStrike">
                          <a:effectLst/>
                        </a:rPr>
                        <a:t>Norfolk</a:t>
                      </a:r>
                      <a:endParaRPr lang="en-GB" sz="800" b="1" i="0" u="none" strike="noStrike">
                        <a:solidFill>
                          <a:srgbClr val="000000"/>
                        </a:solidFill>
                        <a:effectLst/>
                        <a:latin typeface="Calibri" panose="020F0502020204030204" pitchFamily="34" charset="0"/>
                      </a:endParaRPr>
                    </a:p>
                  </a:txBody>
                  <a:tcPr marL="7740" marR="7740" marT="774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1925069224"/>
                  </a:ext>
                </a:extLst>
              </a:tr>
              <a:tr h="334282">
                <a:tc>
                  <a:txBody>
                    <a:bodyPr/>
                    <a:lstStyle/>
                    <a:p>
                      <a:pPr algn="l" fontAlgn="b"/>
                      <a:r>
                        <a:rPr lang="en-GB" sz="800" u="none" strike="noStrike">
                          <a:effectLst/>
                        </a:rPr>
                        <a:t>Starts by District</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2021-22 Q1 Starts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2020-21 Q1 Starts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ctr"/>
                      <a:r>
                        <a:rPr lang="en-GB" sz="800" u="none" strike="noStrike">
                          <a:effectLst/>
                        </a:rPr>
                        <a:t>Difference</a:t>
                      </a:r>
                      <a:endParaRPr lang="en-GB" sz="800" b="1" i="0" u="none" strike="noStrike">
                        <a:solidFill>
                          <a:srgbClr val="000000"/>
                        </a:solidFill>
                        <a:effectLst/>
                        <a:latin typeface="Calibri" panose="020F0502020204030204" pitchFamily="34" charset="0"/>
                      </a:endParaRPr>
                    </a:p>
                  </a:txBody>
                  <a:tcPr marL="7740" marR="7740" marT="7740" marB="0" anchor="ctr"/>
                </a:tc>
                <a:tc>
                  <a:txBody>
                    <a:bodyPr/>
                    <a:lstStyle/>
                    <a:p>
                      <a:pPr algn="r" fontAlgn="b"/>
                      <a:r>
                        <a:rPr lang="en-GB" sz="800" u="none" strike="noStrike" dirty="0">
                          <a:solidFill>
                            <a:schemeClr val="accent1">
                              <a:lumMod val="75000"/>
                            </a:schemeClr>
                          </a:solidFill>
                          <a:effectLst/>
                        </a:rPr>
                        <a:t>Percentage Change </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1580413564"/>
                  </a:ext>
                </a:extLst>
              </a:tr>
              <a:tr h="319582">
                <a:tc>
                  <a:txBody>
                    <a:bodyPr/>
                    <a:lstStyle/>
                    <a:p>
                      <a:pPr algn="l" fontAlgn="b"/>
                      <a:r>
                        <a:rPr lang="en-GB" sz="800" u="none" strike="noStrike">
                          <a:effectLst/>
                        </a:rPr>
                        <a:t> Breckland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298</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211</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87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41.23%</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663725367"/>
                  </a:ext>
                </a:extLst>
              </a:tr>
              <a:tr h="319582">
                <a:tc>
                  <a:txBody>
                    <a:bodyPr/>
                    <a:lstStyle/>
                    <a:p>
                      <a:pPr algn="l" fontAlgn="b"/>
                      <a:r>
                        <a:rPr lang="en-GB" sz="800" u="none" strike="noStrike">
                          <a:effectLst/>
                        </a:rPr>
                        <a:t> Broadland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295</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204</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91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44.61%</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4269992534"/>
                  </a:ext>
                </a:extLst>
              </a:tr>
              <a:tr h="319582">
                <a:tc>
                  <a:txBody>
                    <a:bodyPr/>
                    <a:lstStyle/>
                    <a:p>
                      <a:pPr algn="l" fontAlgn="b"/>
                      <a:r>
                        <a:rPr lang="en-GB" sz="800" u="none" strike="noStrike">
                          <a:effectLst/>
                        </a:rPr>
                        <a:t> Great Yarmouth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186</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123</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63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51.22%</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1388943060"/>
                  </a:ext>
                </a:extLst>
              </a:tr>
              <a:tr h="319582">
                <a:tc>
                  <a:txBody>
                    <a:bodyPr/>
                    <a:lstStyle/>
                    <a:p>
                      <a:pPr algn="l" fontAlgn="b"/>
                      <a:r>
                        <a:rPr lang="en-GB" sz="800" u="none" strike="noStrike">
                          <a:effectLst/>
                        </a:rPr>
                        <a:t> Kings Lynn and West Norfolk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348</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231</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117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50.65%</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3539326126"/>
                  </a:ext>
                </a:extLst>
              </a:tr>
              <a:tr h="319582">
                <a:tc>
                  <a:txBody>
                    <a:bodyPr/>
                    <a:lstStyle/>
                    <a:p>
                      <a:pPr algn="l" fontAlgn="b"/>
                      <a:r>
                        <a:rPr lang="en-GB" sz="800" u="none" strike="noStrike">
                          <a:effectLst/>
                        </a:rPr>
                        <a:t> North Norfolk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151</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114</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37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32.46%</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dirty="0">
                          <a:effectLst/>
                        </a:rPr>
                        <a:t> </a:t>
                      </a:r>
                      <a:endParaRPr lang="en-GB" sz="800" b="0" i="0" u="none" strike="noStrike" dirty="0">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3674204596"/>
                  </a:ext>
                </a:extLst>
              </a:tr>
              <a:tr h="319582">
                <a:tc>
                  <a:txBody>
                    <a:bodyPr/>
                    <a:lstStyle/>
                    <a:p>
                      <a:pPr algn="l" fontAlgn="b"/>
                      <a:r>
                        <a:rPr lang="en-GB" sz="800" u="none" strike="noStrike">
                          <a:effectLst/>
                        </a:rPr>
                        <a:t> Norwich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276</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171</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105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61.40%</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1884487608"/>
                  </a:ext>
                </a:extLst>
              </a:tr>
              <a:tr h="319582">
                <a:tc>
                  <a:txBody>
                    <a:bodyPr/>
                    <a:lstStyle/>
                    <a:p>
                      <a:pPr algn="l" fontAlgn="b"/>
                      <a:r>
                        <a:rPr lang="en-GB" sz="800" u="none" strike="noStrike">
                          <a:effectLst/>
                        </a:rPr>
                        <a:t> South Norfolk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900" u="none" strike="noStrike">
                          <a:effectLst/>
                        </a:rPr>
                        <a:t>342</a:t>
                      </a:r>
                      <a:endParaRPr lang="en-GB" sz="9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188</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154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81.91%</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3397170501"/>
                  </a:ext>
                </a:extLst>
              </a:tr>
              <a:tr h="319582">
                <a:tc>
                  <a:txBody>
                    <a:bodyPr/>
                    <a:lstStyle/>
                    <a:p>
                      <a:pPr algn="l" fontAlgn="b"/>
                      <a:r>
                        <a:rPr lang="en-GB" sz="800" u="none" strike="noStrike">
                          <a:effectLst/>
                        </a:rPr>
                        <a:t>Totals</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1,896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1,242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654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dirty="0">
                          <a:solidFill>
                            <a:schemeClr val="accent1">
                              <a:lumMod val="75000"/>
                            </a:schemeClr>
                          </a:solidFill>
                          <a:effectLst/>
                        </a:rPr>
                        <a:t>52.66%</a:t>
                      </a:r>
                      <a:endParaRPr lang="en-GB" sz="800" b="1" i="0" u="none" strike="noStrike" dirty="0">
                        <a:solidFill>
                          <a:schemeClr val="accent1">
                            <a:lumMod val="75000"/>
                          </a:schemeClr>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2256704658"/>
                  </a:ext>
                </a:extLst>
              </a:tr>
              <a:tr h="167141">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 </a:t>
                      </a:r>
                      <a:endParaRPr lang="en-GB" sz="800" b="1"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2861506085"/>
                  </a:ext>
                </a:extLst>
              </a:tr>
              <a:tr h="319582">
                <a:tc gridSpan="6">
                  <a:txBody>
                    <a:bodyPr/>
                    <a:lstStyle/>
                    <a:p>
                      <a:pPr algn="l" fontAlgn="b"/>
                      <a:r>
                        <a:rPr lang="en-GB" sz="800" u="none" strike="noStrike">
                          <a:effectLst/>
                        </a:rPr>
                        <a:t>Data source: https://explore-education-statistics.service.gov.uk/data-tables/apprenticeships-and-traineeships</a:t>
                      </a:r>
                      <a:endParaRPr lang="en-GB" sz="800" b="0" i="0" u="none" strike="noStrike">
                        <a:solidFill>
                          <a:srgbClr val="000000"/>
                        </a:solidFill>
                        <a:effectLst/>
                        <a:latin typeface="Calibri" panose="020F0502020204030204" pitchFamily="34" charset="0"/>
                      </a:endParaRPr>
                    </a:p>
                  </a:txBody>
                  <a:tcPr marL="7740" marR="7740" marT="774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191985335"/>
                  </a:ext>
                </a:extLst>
              </a:tr>
              <a:tr h="167141">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r"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3549797697"/>
                  </a:ext>
                </a:extLst>
              </a:tr>
              <a:tr h="167141">
                <a:tc gridSpan="7">
                  <a:txBody>
                    <a:bodyPr/>
                    <a:lstStyle/>
                    <a:p>
                      <a:pPr algn="l" fontAlgn="b"/>
                      <a:r>
                        <a:rPr lang="en-GB" sz="800" u="none" strike="noStrike">
                          <a:effectLst/>
                        </a:rPr>
                        <a:t>* Percentage change is derived from comparing current Q1 2019/20 cumulative data with previous Q1 2018/19 cumulative data</a:t>
                      </a:r>
                      <a:endParaRPr lang="en-GB" sz="800" b="0" i="0" u="none" strike="noStrike">
                        <a:solidFill>
                          <a:srgbClr val="000000"/>
                        </a:solidFill>
                        <a:effectLst/>
                        <a:latin typeface="Calibri" panose="020F0502020204030204" pitchFamily="34" charset="0"/>
                      </a:endParaRPr>
                    </a:p>
                  </a:txBody>
                  <a:tcPr marL="7740" marR="7740" marT="774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2995308988"/>
                  </a:ext>
                </a:extLst>
              </a:tr>
              <a:tr h="319582">
                <a:tc gridSpan="11">
                  <a:txBody>
                    <a:bodyPr/>
                    <a:lstStyle/>
                    <a:p>
                      <a:pPr algn="l" fontAlgn="ctr"/>
                      <a:r>
                        <a:rPr lang="en-GB" sz="800" u="none" strike="noStrike">
                          <a:effectLst/>
                        </a:rPr>
                        <a:t>* The following data sets illustrate the local and national picture for apprenticeship starts; all data is RAG rated to indicate a positive (green) or negative (red) movement on the previous year/period. </a:t>
                      </a:r>
                      <a:endParaRPr lang="en-GB" sz="800" b="0" i="0" u="none" strike="noStrike">
                        <a:solidFill>
                          <a:srgbClr val="000000"/>
                        </a:solidFill>
                        <a:effectLst/>
                        <a:latin typeface="Calibri" panose="020F0502020204030204" pitchFamily="34" charset="0"/>
                      </a:endParaRPr>
                    </a:p>
                  </a:txBody>
                  <a:tcPr marL="7740" marR="7740" marT="774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763058218"/>
                  </a:ext>
                </a:extLst>
              </a:tr>
              <a:tr h="319582">
                <a:tc gridSpan="9">
                  <a:txBody>
                    <a:bodyPr/>
                    <a:lstStyle/>
                    <a:p>
                      <a:pPr algn="l" fontAlgn="ctr"/>
                      <a:r>
                        <a:rPr lang="en-GB" sz="800" u="none" strike="noStrike">
                          <a:effectLst/>
                        </a:rPr>
                        <a:t>Note: Where data is split by Q1 or Q2 within same year, improvements from Q1 to Q2 have also been indicated (amber) despite the data still being a negative position.  </a:t>
                      </a:r>
                      <a:endParaRPr lang="en-GB" sz="800" b="0" i="1" u="none" strike="noStrike">
                        <a:solidFill>
                          <a:srgbClr val="000000"/>
                        </a:solidFill>
                        <a:effectLst/>
                        <a:latin typeface="Calibri" panose="020F0502020204030204" pitchFamily="34" charset="0"/>
                      </a:endParaRPr>
                    </a:p>
                  </a:txBody>
                  <a:tcPr marL="7740" marR="7740" marT="774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r>
                        <a:rPr lang="en-GB" sz="800" u="none" strike="noStrike">
                          <a:effectLst/>
                        </a:rPr>
                        <a:t> </a:t>
                      </a:r>
                      <a:endParaRPr lang="en-GB" sz="800" b="0" i="0" u="none" strike="noStrike">
                        <a:solidFill>
                          <a:srgbClr val="000000"/>
                        </a:solidFill>
                        <a:effectLst/>
                        <a:latin typeface="Calibri" panose="020F0502020204030204" pitchFamily="34" charset="0"/>
                      </a:endParaRPr>
                    </a:p>
                  </a:txBody>
                  <a:tcPr marL="7740" marR="7740" marT="7740" marB="0" anchor="b"/>
                </a:tc>
                <a:tc>
                  <a:txBody>
                    <a:bodyPr/>
                    <a:lstStyle/>
                    <a:p>
                      <a:pPr algn="l" fontAlgn="b"/>
                      <a:r>
                        <a:rPr lang="en-GB" sz="800" u="none" strike="noStrike" dirty="0">
                          <a:effectLst/>
                        </a:rPr>
                        <a:t> </a:t>
                      </a:r>
                      <a:endParaRPr lang="en-GB" sz="800" b="0" i="0" u="none" strike="noStrike" dirty="0">
                        <a:solidFill>
                          <a:srgbClr val="000000"/>
                        </a:solidFill>
                        <a:effectLst/>
                        <a:latin typeface="Calibri" panose="020F0502020204030204" pitchFamily="34" charset="0"/>
                      </a:endParaRPr>
                    </a:p>
                  </a:txBody>
                  <a:tcPr marL="7740" marR="7740" marT="7740" marB="0" anchor="b"/>
                </a:tc>
                <a:extLst>
                  <a:ext uri="{0D108BD9-81ED-4DB2-BD59-A6C34878D82A}">
                    <a16:rowId xmlns:a16="http://schemas.microsoft.com/office/drawing/2014/main" val="3836475893"/>
                  </a:ext>
                </a:extLst>
              </a:tr>
            </a:tbl>
          </a:graphicData>
        </a:graphic>
      </p:graphicFrame>
    </p:spTree>
    <p:extLst>
      <p:ext uri="{BB962C8B-B14F-4D97-AF65-F5344CB8AC3E}">
        <p14:creationId xmlns:p14="http://schemas.microsoft.com/office/powerpoint/2010/main" val="2360351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911E6-D216-4D84-85F9-D3FA0FAEFEC7}"/>
              </a:ext>
            </a:extLst>
          </p:cNvPr>
          <p:cNvSpPr>
            <a:spLocks noGrp="1"/>
          </p:cNvSpPr>
          <p:nvPr>
            <p:ph type="title"/>
          </p:nvPr>
        </p:nvSpPr>
        <p:spPr>
          <a:xfrm>
            <a:off x="1122177" y="510746"/>
            <a:ext cx="8862081" cy="1320800"/>
          </a:xfrm>
        </p:spPr>
        <p:txBody>
          <a:bodyPr/>
          <a:lstStyle/>
          <a:p>
            <a:r>
              <a:rPr lang="en-US" dirty="0"/>
              <a:t>Apprenticeships Forecast Norfolk </a:t>
            </a:r>
          </a:p>
        </p:txBody>
      </p:sp>
      <p:pic>
        <p:nvPicPr>
          <p:cNvPr id="6" name="Content Placeholder 5" descr="Chart, line chart&#10;&#10;Description automatically generated">
            <a:extLst>
              <a:ext uri="{FF2B5EF4-FFF2-40B4-BE49-F238E27FC236}">
                <a16:creationId xmlns:a16="http://schemas.microsoft.com/office/drawing/2014/main" id="{EEB32734-03E8-4964-8867-A22BD8271D6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7334" y="1969738"/>
            <a:ext cx="9306925" cy="4505203"/>
          </a:xfrm>
        </p:spPr>
      </p:pic>
    </p:spTree>
    <p:extLst>
      <p:ext uri="{BB962C8B-B14F-4D97-AF65-F5344CB8AC3E}">
        <p14:creationId xmlns:p14="http://schemas.microsoft.com/office/powerpoint/2010/main" val="3234517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D16F1A-5D78-4402-81FF-31A98AFD6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02D3E3-4E43-402B-9585-9F980B5F22E9}"/>
              </a:ext>
            </a:extLst>
          </p:cNvPr>
          <p:cNvSpPr>
            <a:spLocks noGrp="1"/>
          </p:cNvSpPr>
          <p:nvPr>
            <p:ph type="title"/>
          </p:nvPr>
        </p:nvSpPr>
        <p:spPr>
          <a:xfrm>
            <a:off x="1286933" y="609600"/>
            <a:ext cx="10197494" cy="1099457"/>
          </a:xfrm>
        </p:spPr>
        <p:txBody>
          <a:bodyPr>
            <a:normAutofit/>
          </a:bodyPr>
          <a:lstStyle/>
          <a:p>
            <a:r>
              <a:rPr lang="en-GB" dirty="0"/>
              <a:t>How we can work together…</a:t>
            </a:r>
          </a:p>
        </p:txBody>
      </p:sp>
      <p:sp>
        <p:nvSpPr>
          <p:cNvPr id="11" name="Isosceles Triangle 10">
            <a:extLst>
              <a:ext uri="{FF2B5EF4-FFF2-40B4-BE49-F238E27FC236}">
                <a16:creationId xmlns:a16="http://schemas.microsoft.com/office/drawing/2014/main" id="{1B2FB7F0-6A45-43E8-88A7-48E46E6D48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6BA9C607-662B-4FBB-A3F3-CF593AD736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27" name="Content Placeholder 2">
            <a:extLst>
              <a:ext uri="{FF2B5EF4-FFF2-40B4-BE49-F238E27FC236}">
                <a16:creationId xmlns:a16="http://schemas.microsoft.com/office/drawing/2014/main" id="{A497B319-18C4-45F7-BA08-07C072B85771}"/>
              </a:ext>
            </a:extLst>
          </p:cNvPr>
          <p:cNvGraphicFramePr>
            <a:graphicFrameLocks noGrp="1"/>
          </p:cNvGraphicFramePr>
          <p:nvPr>
            <p:ph idx="1"/>
            <p:extLst>
              <p:ext uri="{D42A27DB-BD31-4B8C-83A1-F6EECF244321}">
                <p14:modId xmlns:p14="http://schemas.microsoft.com/office/powerpoint/2010/main" val="374163167"/>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7318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Isosceles Triangle 9">
            <a:extLst>
              <a:ext uri="{FF2B5EF4-FFF2-40B4-BE49-F238E27FC236}">
                <a16:creationId xmlns:a16="http://schemas.microsoft.com/office/drawing/2014/main" id="{637F63F2-649A-41EF-BE19-652586482C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Parallelogram 11">
            <a:extLst>
              <a:ext uri="{FF2B5EF4-FFF2-40B4-BE49-F238E27FC236}">
                <a16:creationId xmlns:a16="http://schemas.microsoft.com/office/drawing/2014/main" id="{054F7F79-F447-429D-8CB8-7459C972E4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87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8C18954F-0B0F-44A8-91E0-847BF7010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7C0A67AA-69E1-4F6D-A8A6-E7A2EAB7E1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1D6D9E94-9FEE-4E26-AE7D-4E3E03A06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2FE0DDCD-909B-41FF-B29B-031889501E80}"/>
              </a:ext>
            </a:extLst>
          </p:cNvPr>
          <p:cNvSpPr>
            <a:spLocks noGrp="1"/>
          </p:cNvSpPr>
          <p:nvPr>
            <p:ph type="title"/>
          </p:nvPr>
        </p:nvSpPr>
        <p:spPr>
          <a:xfrm>
            <a:off x="2786047" y="609600"/>
            <a:ext cx="6487955" cy="1320800"/>
          </a:xfrm>
        </p:spPr>
        <p:txBody>
          <a:bodyPr anchor="t">
            <a:normAutofit/>
          </a:bodyPr>
          <a:lstStyle/>
          <a:p>
            <a:r>
              <a:rPr lang="en-GB" dirty="0"/>
              <a:t>To find out more</a:t>
            </a:r>
          </a:p>
        </p:txBody>
      </p:sp>
      <p:sp>
        <p:nvSpPr>
          <p:cNvPr id="20" name="Rectangle 25">
            <a:extLst>
              <a:ext uri="{FF2B5EF4-FFF2-40B4-BE49-F238E27FC236}">
                <a16:creationId xmlns:a16="http://schemas.microsoft.com/office/drawing/2014/main" id="{0CC2471B-F98C-4D94-8777-C8D8912A96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E943A1EA-7FA0-4E82-9E41-7778E16595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a:extLst>
              <a:ext uri="{FF2B5EF4-FFF2-40B4-BE49-F238E27FC236}">
                <a16:creationId xmlns:a16="http://schemas.microsoft.com/office/drawing/2014/main" id="{AFAAF75F-1732-434D-983C-04B19185B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a:extLst>
              <a:ext uri="{FF2B5EF4-FFF2-40B4-BE49-F238E27FC236}">
                <a16:creationId xmlns:a16="http://schemas.microsoft.com/office/drawing/2014/main" id="{B5721446-F8B2-46D7-B9FA-197016D0D5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9">
            <a:extLst>
              <a:ext uri="{FF2B5EF4-FFF2-40B4-BE49-F238E27FC236}">
                <a16:creationId xmlns:a16="http://schemas.microsoft.com/office/drawing/2014/main" id="{AF09704D-A239-4559-A447-A072A7E868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CDB22AD5-4F36-43F4-985C-AF8CC39B94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B96BA269-9C51-422B-AE5C-8432DA0A4F53}"/>
              </a:ext>
            </a:extLst>
          </p:cNvPr>
          <p:cNvGraphicFramePr>
            <a:graphicFrameLocks noGrp="1"/>
          </p:cNvGraphicFramePr>
          <p:nvPr>
            <p:ph idx="1"/>
            <p:extLst>
              <p:ext uri="{D42A27DB-BD31-4B8C-83A1-F6EECF244321}">
                <p14:modId xmlns:p14="http://schemas.microsoft.com/office/powerpoint/2010/main" val="3527819230"/>
              </p:ext>
            </p:extLst>
          </p:nvPr>
        </p:nvGraphicFramePr>
        <p:xfrm>
          <a:off x="2663272" y="1423526"/>
          <a:ext cx="6487955" cy="3882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3" name="Picture 22">
            <a:extLst>
              <a:ext uri="{FF2B5EF4-FFF2-40B4-BE49-F238E27FC236}">
                <a16:creationId xmlns:a16="http://schemas.microsoft.com/office/drawing/2014/main" id="{042B880B-B954-4533-8893-9311FB5E6B4E}"/>
              </a:ext>
            </a:extLst>
          </p:cNvPr>
          <p:cNvPicPr>
            <a:picLocks noChangeAspect="1"/>
          </p:cNvPicPr>
          <p:nvPr/>
        </p:nvPicPr>
        <p:blipFill>
          <a:blip r:embed="rId7"/>
          <a:stretch>
            <a:fillRect/>
          </a:stretch>
        </p:blipFill>
        <p:spPr>
          <a:xfrm>
            <a:off x="2274599" y="5666154"/>
            <a:ext cx="420660" cy="329213"/>
          </a:xfrm>
          <a:prstGeom prst="rect">
            <a:avLst/>
          </a:prstGeom>
        </p:spPr>
      </p:pic>
      <p:sp>
        <p:nvSpPr>
          <p:cNvPr id="33" name="TextBox 32">
            <a:extLst>
              <a:ext uri="{FF2B5EF4-FFF2-40B4-BE49-F238E27FC236}">
                <a16:creationId xmlns:a16="http://schemas.microsoft.com/office/drawing/2014/main" id="{6B948E1E-0A9E-4191-9C80-309E525E0A97}"/>
              </a:ext>
            </a:extLst>
          </p:cNvPr>
          <p:cNvSpPr txBox="1"/>
          <p:nvPr/>
        </p:nvSpPr>
        <p:spPr>
          <a:xfrm>
            <a:off x="2786047" y="5629112"/>
            <a:ext cx="2334189" cy="369332"/>
          </a:xfrm>
          <a:prstGeom prst="rect">
            <a:avLst/>
          </a:prstGeom>
          <a:noFill/>
        </p:spPr>
        <p:txBody>
          <a:bodyPr wrap="square">
            <a:spAutoFit/>
          </a:bodyPr>
          <a:lstStyle/>
          <a:p>
            <a:r>
              <a:rPr lang="en-GB" sz="1800" b="1" dirty="0">
                <a:effectLst/>
                <a:latin typeface="Century Gothic" panose="020B0502020202020204" pitchFamily="34" charset="0"/>
                <a:ea typeface="Times New Roman" panose="02020603050405020304" pitchFamily="18" charset="0"/>
                <a:cs typeface="Arial" panose="020B0604020202020204" pitchFamily="34" charset="0"/>
              </a:rPr>
              <a:t>@AppsNorfolk </a:t>
            </a:r>
            <a:endParaRPr lang="en-GB" dirty="0"/>
          </a:p>
        </p:txBody>
      </p:sp>
      <p:pic>
        <p:nvPicPr>
          <p:cNvPr id="36" name="Picture 35" descr="facebook logo png transparent background - MBO Architects York | York RIBA  Chartered Architects">
            <a:extLst>
              <a:ext uri="{FF2B5EF4-FFF2-40B4-BE49-F238E27FC236}">
                <a16:creationId xmlns:a16="http://schemas.microsoft.com/office/drawing/2014/main" id="{4AAA8749-9D52-4BCB-818A-4268B3493A70}"/>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5476665" y="5639612"/>
            <a:ext cx="330200" cy="330200"/>
          </a:xfrm>
          <a:prstGeom prst="rect">
            <a:avLst/>
          </a:prstGeom>
          <a:noFill/>
          <a:ln>
            <a:noFill/>
          </a:ln>
        </p:spPr>
      </p:pic>
      <p:sp>
        <p:nvSpPr>
          <p:cNvPr id="38" name="TextBox 37">
            <a:extLst>
              <a:ext uri="{FF2B5EF4-FFF2-40B4-BE49-F238E27FC236}">
                <a16:creationId xmlns:a16="http://schemas.microsoft.com/office/drawing/2014/main" id="{383E6500-6149-4351-AA8D-8D63847668B6}"/>
              </a:ext>
            </a:extLst>
          </p:cNvPr>
          <p:cNvSpPr txBox="1"/>
          <p:nvPr/>
        </p:nvSpPr>
        <p:spPr>
          <a:xfrm>
            <a:off x="6006088" y="5630087"/>
            <a:ext cx="2993812" cy="369332"/>
          </a:xfrm>
          <a:prstGeom prst="rect">
            <a:avLst/>
          </a:prstGeom>
          <a:noFill/>
        </p:spPr>
        <p:txBody>
          <a:bodyPr wrap="square">
            <a:spAutoFit/>
          </a:bodyPr>
          <a:lstStyle/>
          <a:p>
            <a:r>
              <a:rPr lang="en-GB" sz="1800" b="1" dirty="0">
                <a:effectLst/>
                <a:latin typeface="Century Gothic" panose="020B0502020202020204" pitchFamily="34" charset="0"/>
                <a:ea typeface="Times New Roman" panose="02020603050405020304" pitchFamily="18" charset="0"/>
                <a:cs typeface="Arial" panose="020B0604020202020204" pitchFamily="34" charset="0"/>
              </a:rPr>
              <a:t>@ApprenticeshipsNorfolk</a:t>
            </a:r>
            <a:endParaRPr lang="en-GB" dirty="0"/>
          </a:p>
        </p:txBody>
      </p:sp>
    </p:spTree>
    <p:extLst>
      <p:ext uri="{BB962C8B-B14F-4D97-AF65-F5344CB8AC3E}">
        <p14:creationId xmlns:p14="http://schemas.microsoft.com/office/powerpoint/2010/main" val="388571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8F15037-B7C1-411F-97C5-E752DFAE03E0}"/>
              </a:ext>
            </a:extLst>
          </p:cNvPr>
          <p:cNvSpPr>
            <a:spLocks noGrp="1"/>
          </p:cNvSpPr>
          <p:nvPr>
            <p:ph type="title"/>
          </p:nvPr>
        </p:nvSpPr>
        <p:spPr>
          <a:xfrm>
            <a:off x="643467" y="816638"/>
            <a:ext cx="3367359" cy="5224724"/>
          </a:xfrm>
        </p:spPr>
        <p:txBody>
          <a:bodyPr anchor="ctr">
            <a:normAutofit/>
          </a:bodyPr>
          <a:lstStyle/>
          <a:p>
            <a:r>
              <a:rPr lang="en-GB" sz="4400" dirty="0"/>
              <a:t>The Team </a:t>
            </a:r>
          </a:p>
        </p:txBody>
      </p:sp>
      <p:sp>
        <p:nvSpPr>
          <p:cNvPr id="3" name="Content Placeholder 2">
            <a:extLst>
              <a:ext uri="{FF2B5EF4-FFF2-40B4-BE49-F238E27FC236}">
                <a16:creationId xmlns:a16="http://schemas.microsoft.com/office/drawing/2014/main" id="{B45759CF-C7A1-4AFF-A14E-377F23CDBB02}"/>
              </a:ext>
            </a:extLst>
          </p:cNvPr>
          <p:cNvSpPr>
            <a:spLocks noGrp="1"/>
          </p:cNvSpPr>
          <p:nvPr>
            <p:ph idx="1"/>
          </p:nvPr>
        </p:nvSpPr>
        <p:spPr>
          <a:xfrm>
            <a:off x="4654295" y="816638"/>
            <a:ext cx="4619706" cy="5224724"/>
          </a:xfrm>
        </p:spPr>
        <p:txBody>
          <a:bodyPr anchor="ctr">
            <a:normAutofit/>
          </a:bodyPr>
          <a:lstStyle/>
          <a:p>
            <a:r>
              <a:rPr lang="en-GB" sz="2400" dirty="0"/>
              <a:t>Sam Hollis – PTW Coordinator</a:t>
            </a:r>
          </a:p>
          <a:p>
            <a:r>
              <a:rPr lang="en-GB" sz="2400" dirty="0"/>
              <a:t>Eve Harrison – PTW Adviser</a:t>
            </a:r>
          </a:p>
          <a:p>
            <a:r>
              <a:rPr lang="en-GB" sz="2400" dirty="0"/>
              <a:t>Kay Emmerson – PTW Adviser</a:t>
            </a:r>
          </a:p>
          <a:p>
            <a:r>
              <a:rPr lang="en-GB" sz="2400" dirty="0"/>
              <a:t>Zina Mohn – PTW Adviser</a:t>
            </a:r>
          </a:p>
          <a:p>
            <a:r>
              <a:rPr lang="en-GB" sz="2400" dirty="0"/>
              <a:t>Will Moffat – PTW Adviser</a:t>
            </a:r>
          </a:p>
        </p:txBody>
      </p:sp>
    </p:spTree>
    <p:extLst>
      <p:ext uri="{BB962C8B-B14F-4D97-AF65-F5344CB8AC3E}">
        <p14:creationId xmlns:p14="http://schemas.microsoft.com/office/powerpoint/2010/main" val="3543645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15EFA039-3688-4807-8718-EB07924E6432}"/>
              </a:ext>
            </a:extLst>
          </p:cNvPr>
          <p:cNvSpPr>
            <a:spLocks noGrp="1"/>
          </p:cNvSpPr>
          <p:nvPr>
            <p:ph type="title"/>
          </p:nvPr>
        </p:nvSpPr>
        <p:spPr>
          <a:xfrm>
            <a:off x="643467" y="816638"/>
            <a:ext cx="3367359" cy="5224724"/>
          </a:xfrm>
        </p:spPr>
        <p:txBody>
          <a:bodyPr anchor="ctr">
            <a:normAutofit/>
          </a:bodyPr>
          <a:lstStyle/>
          <a:p>
            <a:r>
              <a:rPr lang="en-GB" dirty="0"/>
              <a:t>The Aim</a:t>
            </a:r>
          </a:p>
        </p:txBody>
      </p:sp>
      <p:sp>
        <p:nvSpPr>
          <p:cNvPr id="3" name="Content Placeholder 2">
            <a:extLst>
              <a:ext uri="{FF2B5EF4-FFF2-40B4-BE49-F238E27FC236}">
                <a16:creationId xmlns:a16="http://schemas.microsoft.com/office/drawing/2014/main" id="{45EDDE5F-AE21-4486-AE42-CE720BC19453}"/>
              </a:ext>
            </a:extLst>
          </p:cNvPr>
          <p:cNvSpPr>
            <a:spLocks noGrp="1"/>
          </p:cNvSpPr>
          <p:nvPr>
            <p:ph idx="1"/>
          </p:nvPr>
        </p:nvSpPr>
        <p:spPr>
          <a:xfrm>
            <a:off x="4654294" y="816638"/>
            <a:ext cx="4997701" cy="5224724"/>
          </a:xfrm>
        </p:spPr>
        <p:txBody>
          <a:bodyPr anchor="ctr">
            <a:normAutofit/>
          </a:bodyPr>
          <a:lstStyle/>
          <a:p>
            <a:r>
              <a:rPr lang="en-GB" sz="2000" dirty="0"/>
              <a:t>The role of the team will be to promote awareness and uptake of </a:t>
            </a:r>
            <a:r>
              <a:rPr lang="en-GB" sz="2000" b="1" dirty="0"/>
              <a:t>apprenticeships, traineeships, T levels</a:t>
            </a:r>
            <a:r>
              <a:rPr lang="en-GB" sz="2000" dirty="0"/>
              <a:t> and other post 16/18 work based options and to support Norfolk’s young people aged 13-19 (to 25 years for SEND) to make successful progressions into apprenticeships and work. </a:t>
            </a:r>
          </a:p>
          <a:p>
            <a:r>
              <a:rPr lang="en-GB" sz="2000" dirty="0"/>
              <a:t>The work of the Team will include delivery of the DfE Apprenticeships Support and Knowledge (ASK) programme for 2021/22.</a:t>
            </a:r>
          </a:p>
        </p:txBody>
      </p:sp>
    </p:spTree>
    <p:extLst>
      <p:ext uri="{BB962C8B-B14F-4D97-AF65-F5344CB8AC3E}">
        <p14:creationId xmlns:p14="http://schemas.microsoft.com/office/powerpoint/2010/main" val="1916163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6C16C40-7C29-4ACC-B851-7E08E459B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C8C7BCF2-9254-495D-8120-F4C32A172F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6" name="Straight Connector 15">
              <a:extLst>
                <a:ext uri="{FF2B5EF4-FFF2-40B4-BE49-F238E27FC236}">
                  <a16:creationId xmlns:a16="http://schemas.microsoft.com/office/drawing/2014/main" id="{2A300F88-100F-497A-94AF-634DA690BC2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FF989CC-A02B-4B8A-946E-E4772916292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F3460194-35A9-4C0D-BB74-CA8B24E06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CC31FCA4-2862-4AAF-8345-EF05E4E34E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6D40B2E4-0C94-4F89-B149-F9B0AB7A7D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7">
              <a:extLst>
                <a:ext uri="{FF2B5EF4-FFF2-40B4-BE49-F238E27FC236}">
                  <a16:creationId xmlns:a16="http://schemas.microsoft.com/office/drawing/2014/main" id="{DB16AFCB-50B7-4346-ABC6-3A8C5D02D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8">
              <a:extLst>
                <a:ext uri="{FF2B5EF4-FFF2-40B4-BE49-F238E27FC236}">
                  <a16:creationId xmlns:a16="http://schemas.microsoft.com/office/drawing/2014/main" id="{8356DF69-976D-4483-99D0-DBBD1C0544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5DDB3B9F-0EE7-417C-A3F1-D8F2F2C6F7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A2CDDF67-D03A-4E88-8BF9-0B44B61A89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8AA7EFCE-40F3-4772-874E-436BE0FA0B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5D3C7386-3D6F-43FC-866A-A50ADE8F297E}"/>
              </a:ext>
            </a:extLst>
          </p:cNvPr>
          <p:cNvSpPr>
            <a:spLocks noGrp="1"/>
          </p:cNvSpPr>
          <p:nvPr>
            <p:ph type="title"/>
          </p:nvPr>
        </p:nvSpPr>
        <p:spPr>
          <a:xfrm>
            <a:off x="677334" y="609600"/>
            <a:ext cx="8596668" cy="1320800"/>
          </a:xfrm>
        </p:spPr>
        <p:txBody>
          <a:bodyPr>
            <a:normAutofit/>
          </a:bodyPr>
          <a:lstStyle/>
          <a:p>
            <a:r>
              <a:rPr lang="en-GB" dirty="0"/>
              <a:t>ASK Contract</a:t>
            </a:r>
          </a:p>
        </p:txBody>
      </p:sp>
      <p:sp>
        <p:nvSpPr>
          <p:cNvPr id="3" name="Content Placeholder 2">
            <a:extLst>
              <a:ext uri="{FF2B5EF4-FFF2-40B4-BE49-F238E27FC236}">
                <a16:creationId xmlns:a16="http://schemas.microsoft.com/office/drawing/2014/main" id="{096FB399-38B9-4CBA-BD2C-4A9D66DDD422}"/>
              </a:ext>
            </a:extLst>
          </p:cNvPr>
          <p:cNvSpPr>
            <a:spLocks noGrp="1"/>
          </p:cNvSpPr>
          <p:nvPr>
            <p:ph idx="1"/>
          </p:nvPr>
        </p:nvSpPr>
        <p:spPr>
          <a:xfrm>
            <a:off x="601757" y="1435100"/>
            <a:ext cx="8779309" cy="5156200"/>
          </a:xfrm>
        </p:spPr>
        <p:txBody>
          <a:bodyPr>
            <a:normAutofit/>
          </a:bodyPr>
          <a:lstStyle/>
          <a:p>
            <a:pPr marL="0" indent="0">
              <a:lnSpc>
                <a:spcPct val="90000"/>
              </a:lnSpc>
              <a:buNone/>
            </a:pPr>
            <a:endParaRPr lang="en-GB" dirty="0"/>
          </a:p>
          <a:p>
            <a:pPr>
              <a:lnSpc>
                <a:spcPct val="90000"/>
              </a:lnSpc>
            </a:pPr>
            <a:r>
              <a:rPr lang="en-GB" dirty="0"/>
              <a:t>The team will be available to book apprenticeships information presentations, briefings and workshops to help ensure that young people are aware of the range of work based opportunities available to them. </a:t>
            </a:r>
          </a:p>
          <a:p>
            <a:pPr>
              <a:lnSpc>
                <a:spcPct val="90000"/>
              </a:lnSpc>
            </a:pPr>
            <a:r>
              <a:rPr lang="en-GB" dirty="0"/>
              <a:t>Delivery will be available in a variety of ways including:</a:t>
            </a:r>
          </a:p>
          <a:p>
            <a:pPr lvl="1">
              <a:lnSpc>
                <a:spcPct val="90000"/>
              </a:lnSpc>
            </a:pPr>
            <a:endParaRPr lang="en-GB" sz="1800" dirty="0"/>
          </a:p>
          <a:p>
            <a:pPr lvl="1">
              <a:lnSpc>
                <a:spcPct val="90000"/>
              </a:lnSpc>
            </a:pPr>
            <a:r>
              <a:rPr lang="en-GB" sz="1800" dirty="0"/>
              <a:t>Assemblies</a:t>
            </a:r>
          </a:p>
          <a:p>
            <a:pPr lvl="1">
              <a:lnSpc>
                <a:spcPct val="90000"/>
              </a:lnSpc>
            </a:pPr>
            <a:r>
              <a:rPr lang="en-GB" sz="1800" dirty="0"/>
              <a:t>Class/group presentations </a:t>
            </a:r>
          </a:p>
          <a:p>
            <a:pPr lvl="1">
              <a:lnSpc>
                <a:spcPct val="90000"/>
              </a:lnSpc>
            </a:pPr>
            <a:r>
              <a:rPr lang="en-GB" sz="1800" dirty="0"/>
              <a:t>Targeted group briefings and workshops</a:t>
            </a:r>
          </a:p>
          <a:p>
            <a:pPr lvl="1">
              <a:lnSpc>
                <a:spcPct val="90000"/>
              </a:lnSpc>
            </a:pPr>
            <a:r>
              <a:rPr lang="en-GB" sz="1800" dirty="0"/>
              <a:t>Job search and applications workshops</a:t>
            </a:r>
          </a:p>
          <a:p>
            <a:pPr marL="457200" lvl="1" indent="0">
              <a:lnSpc>
                <a:spcPct val="90000"/>
              </a:lnSpc>
              <a:buNone/>
            </a:pPr>
            <a:endParaRPr lang="en-GB" sz="1800" dirty="0"/>
          </a:p>
          <a:p>
            <a:pPr>
              <a:lnSpc>
                <a:spcPct val="90000"/>
              </a:lnSpc>
            </a:pPr>
            <a:r>
              <a:rPr lang="en-GB" dirty="0"/>
              <a:t>Delivery can take place virtually or face to face depending on school/college policy and requirements and upon NCC and Government guidance. The team have been in contact with all Careers Leads, Heads of Sixth Form, partners and stakeholders over the last few months to introduce the service. </a:t>
            </a:r>
          </a:p>
        </p:txBody>
      </p:sp>
      <p:sp>
        <p:nvSpPr>
          <p:cNvPr id="26" name="Content Placeholder 2">
            <a:extLst>
              <a:ext uri="{FF2B5EF4-FFF2-40B4-BE49-F238E27FC236}">
                <a16:creationId xmlns:a16="http://schemas.microsoft.com/office/drawing/2014/main" id="{94026718-9158-473E-8268-8585796937D6}"/>
              </a:ext>
            </a:extLst>
          </p:cNvPr>
          <p:cNvSpPr txBox="1">
            <a:spLocks/>
          </p:cNvSpPr>
          <p:nvPr/>
        </p:nvSpPr>
        <p:spPr>
          <a:xfrm>
            <a:off x="5698650" y="3429001"/>
            <a:ext cx="4281962" cy="15367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lvl="1">
              <a:lnSpc>
                <a:spcPct val="90000"/>
              </a:lnSpc>
            </a:pPr>
            <a:r>
              <a:rPr lang="en-GB" sz="1800" dirty="0"/>
              <a:t>Careers/opportunities fairs</a:t>
            </a:r>
          </a:p>
          <a:p>
            <a:pPr lvl="1">
              <a:lnSpc>
                <a:spcPct val="90000"/>
              </a:lnSpc>
            </a:pPr>
            <a:r>
              <a:rPr lang="en-GB" sz="1800" dirty="0"/>
              <a:t>Parents/carer events</a:t>
            </a:r>
          </a:p>
          <a:p>
            <a:pPr lvl="1">
              <a:lnSpc>
                <a:spcPct val="90000"/>
              </a:lnSpc>
            </a:pPr>
            <a:r>
              <a:rPr lang="en-GB" sz="1800" dirty="0"/>
              <a:t>Staff briefings</a:t>
            </a:r>
          </a:p>
        </p:txBody>
      </p:sp>
    </p:spTree>
    <p:extLst>
      <p:ext uri="{BB962C8B-B14F-4D97-AF65-F5344CB8AC3E}">
        <p14:creationId xmlns:p14="http://schemas.microsoft.com/office/powerpoint/2010/main" val="3019549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1FED372-D8CC-469D-9F97-74918C21FC32}"/>
              </a:ext>
            </a:extLst>
          </p:cNvPr>
          <p:cNvSpPr>
            <a:spLocks noGrp="1"/>
          </p:cNvSpPr>
          <p:nvPr>
            <p:ph type="title"/>
          </p:nvPr>
        </p:nvSpPr>
        <p:spPr>
          <a:xfrm>
            <a:off x="643467" y="816638"/>
            <a:ext cx="3367359" cy="5224724"/>
          </a:xfrm>
        </p:spPr>
        <p:txBody>
          <a:bodyPr anchor="ctr">
            <a:normAutofit/>
          </a:bodyPr>
          <a:lstStyle/>
          <a:p>
            <a:r>
              <a:rPr lang="en-GB" dirty="0"/>
              <a:t>Targeted Work</a:t>
            </a:r>
          </a:p>
        </p:txBody>
      </p:sp>
      <p:sp>
        <p:nvSpPr>
          <p:cNvPr id="3" name="Content Placeholder 2">
            <a:extLst>
              <a:ext uri="{FF2B5EF4-FFF2-40B4-BE49-F238E27FC236}">
                <a16:creationId xmlns:a16="http://schemas.microsoft.com/office/drawing/2014/main" id="{B5BA11A3-5233-4E1E-8473-2B2E0A3A37CA}"/>
              </a:ext>
            </a:extLst>
          </p:cNvPr>
          <p:cNvSpPr>
            <a:spLocks noGrp="1"/>
          </p:cNvSpPr>
          <p:nvPr>
            <p:ph idx="1"/>
          </p:nvPr>
        </p:nvSpPr>
        <p:spPr>
          <a:xfrm>
            <a:off x="4654295" y="816638"/>
            <a:ext cx="4918330" cy="5224724"/>
          </a:xfrm>
        </p:spPr>
        <p:txBody>
          <a:bodyPr anchor="ctr">
            <a:normAutofit fontScale="92500" lnSpcReduction="10000"/>
          </a:bodyPr>
          <a:lstStyle/>
          <a:p>
            <a:r>
              <a:rPr lang="en-GB" sz="2000" dirty="0"/>
              <a:t>Sam – Independent Schools, Short Stay School for Norfolk and voluntary groups in the Community </a:t>
            </a:r>
          </a:p>
          <a:p>
            <a:r>
              <a:rPr lang="en-GB" sz="2000" dirty="0"/>
              <a:t>Eve – South Norfolk, East Norfolk, and Norwich – Elective Home-Education (Home-Ed)</a:t>
            </a:r>
          </a:p>
          <a:p>
            <a:r>
              <a:rPr lang="en-GB" sz="2000" dirty="0"/>
              <a:t>Kay – Norwich, Broadland and North Norfolk – Looked After Children (LAC)</a:t>
            </a:r>
          </a:p>
          <a:p>
            <a:r>
              <a:rPr lang="en-GB" sz="2000" dirty="0"/>
              <a:t>Zina – </a:t>
            </a:r>
            <a:r>
              <a:rPr lang="en-GB" sz="2000" dirty="0" err="1"/>
              <a:t>Breckland</a:t>
            </a:r>
            <a:r>
              <a:rPr lang="en-GB" sz="2000" dirty="0"/>
              <a:t> – Special Education Needs &amp; Disability (SEND)</a:t>
            </a:r>
          </a:p>
          <a:p>
            <a:r>
              <a:rPr lang="en-GB" sz="2000" dirty="0"/>
              <a:t>Will – West Norfolk and North Norfolk – Youth Offending Team (YOT)</a:t>
            </a:r>
          </a:p>
          <a:p>
            <a:r>
              <a:rPr lang="en-GB" sz="2000" b="1" dirty="0"/>
              <a:t>YES Project</a:t>
            </a:r>
            <a:r>
              <a:rPr lang="en-GB" sz="2000" dirty="0"/>
              <a:t> working with young people who are NEET, in the criminal justice system, care experienced, unemployed or have experienced homelessness </a:t>
            </a:r>
          </a:p>
          <a:p>
            <a:pPr marL="0" indent="0">
              <a:buNone/>
            </a:pPr>
            <a:endParaRPr lang="en-GB" dirty="0"/>
          </a:p>
        </p:txBody>
      </p:sp>
    </p:spTree>
    <p:extLst>
      <p:ext uri="{BB962C8B-B14F-4D97-AF65-F5344CB8AC3E}">
        <p14:creationId xmlns:p14="http://schemas.microsoft.com/office/powerpoint/2010/main" val="1292088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7F4E9-735B-4479-8F7B-E93A9912E06A}"/>
              </a:ext>
            </a:extLst>
          </p:cNvPr>
          <p:cNvSpPr>
            <a:spLocks noGrp="1"/>
          </p:cNvSpPr>
          <p:nvPr>
            <p:ph type="title"/>
          </p:nvPr>
        </p:nvSpPr>
        <p:spPr>
          <a:xfrm>
            <a:off x="677334" y="609600"/>
            <a:ext cx="8596668" cy="1320800"/>
          </a:xfrm>
        </p:spPr>
        <p:txBody>
          <a:bodyPr>
            <a:normAutofit/>
          </a:bodyPr>
          <a:lstStyle/>
          <a:p>
            <a:r>
              <a:rPr lang="en-GB" sz="4400" dirty="0"/>
              <a:t>Apprenticeship Levels</a:t>
            </a:r>
          </a:p>
        </p:txBody>
      </p:sp>
      <p:graphicFrame>
        <p:nvGraphicFramePr>
          <p:cNvPr id="7" name="Content Placeholder 2">
            <a:extLst>
              <a:ext uri="{FF2B5EF4-FFF2-40B4-BE49-F238E27FC236}">
                <a16:creationId xmlns:a16="http://schemas.microsoft.com/office/drawing/2014/main" id="{6BEC2B7A-D508-47EB-8E0A-D3E943AEBFEF}"/>
              </a:ext>
            </a:extLst>
          </p:cNvPr>
          <p:cNvGraphicFramePr>
            <a:graphicFrameLocks noGrp="1"/>
          </p:cNvGraphicFramePr>
          <p:nvPr>
            <p:ph idx="1"/>
            <p:extLst>
              <p:ext uri="{D42A27DB-BD31-4B8C-83A1-F6EECF244321}">
                <p14:modId xmlns:p14="http://schemas.microsoft.com/office/powerpoint/2010/main" val="945104337"/>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8509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3347F-4940-4DC1-A491-8756994AF1D5}"/>
              </a:ext>
            </a:extLst>
          </p:cNvPr>
          <p:cNvSpPr>
            <a:spLocks noGrp="1"/>
          </p:cNvSpPr>
          <p:nvPr>
            <p:ph type="title"/>
          </p:nvPr>
        </p:nvSpPr>
        <p:spPr/>
        <p:txBody>
          <a:bodyPr/>
          <a:lstStyle/>
          <a:p>
            <a:r>
              <a:rPr lang="en-GB" dirty="0"/>
              <a:t>Apprenticeships in Norfolk currently</a:t>
            </a:r>
            <a:br>
              <a:rPr lang="en-GB" dirty="0"/>
            </a:br>
            <a:r>
              <a:rPr lang="en-GB" dirty="0"/>
              <a:t>(within 5 miles of Norwich)</a:t>
            </a:r>
          </a:p>
        </p:txBody>
      </p:sp>
      <p:sp>
        <p:nvSpPr>
          <p:cNvPr id="3" name="Content Placeholder 2">
            <a:extLst>
              <a:ext uri="{FF2B5EF4-FFF2-40B4-BE49-F238E27FC236}">
                <a16:creationId xmlns:a16="http://schemas.microsoft.com/office/drawing/2014/main" id="{D3B34FD6-324A-4A09-963E-BB7950C45A1E}"/>
              </a:ext>
            </a:extLst>
          </p:cNvPr>
          <p:cNvSpPr>
            <a:spLocks noGrp="1"/>
          </p:cNvSpPr>
          <p:nvPr>
            <p:ph idx="1"/>
          </p:nvPr>
        </p:nvSpPr>
        <p:spPr/>
        <p:txBody>
          <a:bodyPr>
            <a:normAutofit lnSpcReduction="10000"/>
          </a:bodyPr>
          <a:lstStyle/>
          <a:p>
            <a:pPr marL="0" indent="0">
              <a:buNone/>
            </a:pPr>
            <a:r>
              <a:rPr lang="en-GB" sz="2000" dirty="0"/>
              <a:t>Level 2 – 34 vacancies </a:t>
            </a:r>
          </a:p>
          <a:p>
            <a:pPr marL="0" indent="0">
              <a:buNone/>
            </a:pPr>
            <a:r>
              <a:rPr lang="en-GB" sz="2000" b="1" dirty="0"/>
              <a:t>Customer Service Apprentice Watts Marketing Limited  £158.73 per week</a:t>
            </a:r>
          </a:p>
          <a:p>
            <a:pPr marL="0" indent="0">
              <a:buNone/>
            </a:pPr>
            <a:r>
              <a:rPr lang="en-GB" sz="2000" dirty="0"/>
              <a:t>Level 3 – 55 vacancies </a:t>
            </a:r>
          </a:p>
          <a:p>
            <a:pPr marL="0" indent="0">
              <a:buNone/>
            </a:pPr>
            <a:r>
              <a:rPr lang="en-GB" sz="2000" b="1" dirty="0"/>
              <a:t>Software Development Apprentice £25,000 p.a.</a:t>
            </a:r>
          </a:p>
          <a:p>
            <a:pPr marL="0" indent="0">
              <a:buNone/>
            </a:pPr>
            <a:r>
              <a:rPr lang="en-GB" sz="2000" dirty="0"/>
              <a:t>Level  4 – 2 vacancies </a:t>
            </a:r>
          </a:p>
          <a:p>
            <a:pPr marL="0" indent="0">
              <a:buNone/>
            </a:pPr>
            <a:r>
              <a:rPr lang="en-GB" sz="2000" b="1" dirty="0"/>
              <a:t>Apprentice Paraplanner Insight Financial Associates Ltd £19,000-£25,000 p.a.</a:t>
            </a:r>
          </a:p>
          <a:p>
            <a:pPr marL="0" indent="0">
              <a:buNone/>
            </a:pPr>
            <a:r>
              <a:rPr lang="en-GB" sz="2000" dirty="0"/>
              <a:t>Level 6 – 2 vacancies </a:t>
            </a:r>
          </a:p>
          <a:p>
            <a:pPr marL="0" indent="0">
              <a:buNone/>
            </a:pPr>
            <a:r>
              <a:rPr lang="en-GB" sz="2000" b="1" dirty="0"/>
              <a:t>Quantity Surveying Degree Apprenticeship Kier Limited £16,000 </a:t>
            </a:r>
            <a:r>
              <a:rPr lang="en-GB" sz="2000" b="1" dirty="0" err="1"/>
              <a:t>p.a</a:t>
            </a:r>
            <a:endParaRPr lang="en-GB" sz="2000" b="1" dirty="0"/>
          </a:p>
          <a:p>
            <a:pPr marL="0" indent="0">
              <a:buNone/>
            </a:pPr>
            <a:endParaRPr lang="en-GB" dirty="0"/>
          </a:p>
        </p:txBody>
      </p:sp>
    </p:spTree>
    <p:extLst>
      <p:ext uri="{BB962C8B-B14F-4D97-AF65-F5344CB8AC3E}">
        <p14:creationId xmlns:p14="http://schemas.microsoft.com/office/powerpoint/2010/main" val="3982849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C4B80-B931-474C-837B-AB2BF8FF33AE}"/>
              </a:ext>
            </a:extLst>
          </p:cNvPr>
          <p:cNvSpPr>
            <a:spLocks noGrp="1"/>
          </p:cNvSpPr>
          <p:nvPr>
            <p:ph type="title"/>
          </p:nvPr>
        </p:nvSpPr>
        <p:spPr/>
        <p:txBody>
          <a:bodyPr/>
          <a:lstStyle/>
          <a:p>
            <a:r>
              <a:rPr lang="en-GB" dirty="0"/>
              <a:t>Apprenticeship Support and Knowledge </a:t>
            </a:r>
            <a:br>
              <a:rPr lang="en-GB" dirty="0"/>
            </a:br>
            <a:r>
              <a:rPr lang="en-GB" dirty="0"/>
              <a:t>(ASK) Quarter 1 and 2 </a:t>
            </a:r>
          </a:p>
        </p:txBody>
      </p:sp>
      <p:graphicFrame>
        <p:nvGraphicFramePr>
          <p:cNvPr id="8" name="Content Placeholder 7">
            <a:extLst>
              <a:ext uri="{FF2B5EF4-FFF2-40B4-BE49-F238E27FC236}">
                <a16:creationId xmlns:a16="http://schemas.microsoft.com/office/drawing/2014/main" id="{17A344A4-CB34-4102-94F8-9B8A09148893}"/>
              </a:ext>
            </a:extLst>
          </p:cNvPr>
          <p:cNvGraphicFramePr>
            <a:graphicFrameLocks noGrp="1"/>
          </p:cNvGraphicFramePr>
          <p:nvPr>
            <p:ph idx="1"/>
            <p:extLst>
              <p:ext uri="{D42A27DB-BD31-4B8C-83A1-F6EECF244321}">
                <p14:modId xmlns:p14="http://schemas.microsoft.com/office/powerpoint/2010/main" val="1663864573"/>
              </p:ext>
            </p:extLst>
          </p:nvPr>
        </p:nvGraphicFramePr>
        <p:xfrm>
          <a:off x="677862" y="2187146"/>
          <a:ext cx="8596315" cy="4061254"/>
        </p:xfrm>
        <a:graphic>
          <a:graphicData uri="http://schemas.openxmlformats.org/drawingml/2006/table">
            <a:tbl>
              <a:tblPr>
                <a:tableStyleId>{5C22544A-7EE6-4342-B048-85BDC9FD1C3A}</a:tableStyleId>
              </a:tblPr>
              <a:tblGrid>
                <a:gridCol w="84049">
                  <a:extLst>
                    <a:ext uri="{9D8B030D-6E8A-4147-A177-3AD203B41FA5}">
                      <a16:colId xmlns:a16="http://schemas.microsoft.com/office/drawing/2014/main" val="3223379249"/>
                    </a:ext>
                  </a:extLst>
                </a:gridCol>
                <a:gridCol w="1839732">
                  <a:extLst>
                    <a:ext uri="{9D8B030D-6E8A-4147-A177-3AD203B41FA5}">
                      <a16:colId xmlns:a16="http://schemas.microsoft.com/office/drawing/2014/main" val="1280507528"/>
                    </a:ext>
                  </a:extLst>
                </a:gridCol>
                <a:gridCol w="336195">
                  <a:extLst>
                    <a:ext uri="{9D8B030D-6E8A-4147-A177-3AD203B41FA5}">
                      <a16:colId xmlns:a16="http://schemas.microsoft.com/office/drawing/2014/main" val="2102589274"/>
                    </a:ext>
                  </a:extLst>
                </a:gridCol>
                <a:gridCol w="396897">
                  <a:extLst>
                    <a:ext uri="{9D8B030D-6E8A-4147-A177-3AD203B41FA5}">
                      <a16:colId xmlns:a16="http://schemas.microsoft.com/office/drawing/2014/main" val="540749294"/>
                    </a:ext>
                  </a:extLst>
                </a:gridCol>
                <a:gridCol w="336195">
                  <a:extLst>
                    <a:ext uri="{9D8B030D-6E8A-4147-A177-3AD203B41FA5}">
                      <a16:colId xmlns:a16="http://schemas.microsoft.com/office/drawing/2014/main" val="249509915"/>
                    </a:ext>
                  </a:extLst>
                </a:gridCol>
                <a:gridCol w="677059">
                  <a:extLst>
                    <a:ext uri="{9D8B030D-6E8A-4147-A177-3AD203B41FA5}">
                      <a16:colId xmlns:a16="http://schemas.microsoft.com/office/drawing/2014/main" val="3962258804"/>
                    </a:ext>
                  </a:extLst>
                </a:gridCol>
                <a:gridCol w="705075">
                  <a:extLst>
                    <a:ext uri="{9D8B030D-6E8A-4147-A177-3AD203B41FA5}">
                      <a16:colId xmlns:a16="http://schemas.microsoft.com/office/drawing/2014/main" val="3898251022"/>
                    </a:ext>
                  </a:extLst>
                </a:gridCol>
                <a:gridCol w="705075">
                  <a:extLst>
                    <a:ext uri="{9D8B030D-6E8A-4147-A177-3AD203B41FA5}">
                      <a16:colId xmlns:a16="http://schemas.microsoft.com/office/drawing/2014/main" val="2242678968"/>
                    </a:ext>
                  </a:extLst>
                </a:gridCol>
                <a:gridCol w="359542">
                  <a:extLst>
                    <a:ext uri="{9D8B030D-6E8A-4147-A177-3AD203B41FA5}">
                      <a16:colId xmlns:a16="http://schemas.microsoft.com/office/drawing/2014/main" val="2084902911"/>
                    </a:ext>
                  </a:extLst>
                </a:gridCol>
                <a:gridCol w="336195">
                  <a:extLst>
                    <a:ext uri="{9D8B030D-6E8A-4147-A177-3AD203B41FA5}">
                      <a16:colId xmlns:a16="http://schemas.microsoft.com/office/drawing/2014/main" val="65450613"/>
                    </a:ext>
                  </a:extLst>
                </a:gridCol>
                <a:gridCol w="396897">
                  <a:extLst>
                    <a:ext uri="{9D8B030D-6E8A-4147-A177-3AD203B41FA5}">
                      <a16:colId xmlns:a16="http://schemas.microsoft.com/office/drawing/2014/main" val="2622838306"/>
                    </a:ext>
                  </a:extLst>
                </a:gridCol>
                <a:gridCol w="336195">
                  <a:extLst>
                    <a:ext uri="{9D8B030D-6E8A-4147-A177-3AD203B41FA5}">
                      <a16:colId xmlns:a16="http://schemas.microsoft.com/office/drawing/2014/main" val="1511436560"/>
                    </a:ext>
                  </a:extLst>
                </a:gridCol>
                <a:gridCol w="677059">
                  <a:extLst>
                    <a:ext uri="{9D8B030D-6E8A-4147-A177-3AD203B41FA5}">
                      <a16:colId xmlns:a16="http://schemas.microsoft.com/office/drawing/2014/main" val="2783437769"/>
                    </a:ext>
                  </a:extLst>
                </a:gridCol>
                <a:gridCol w="705075">
                  <a:extLst>
                    <a:ext uri="{9D8B030D-6E8A-4147-A177-3AD203B41FA5}">
                      <a16:colId xmlns:a16="http://schemas.microsoft.com/office/drawing/2014/main" val="4185329199"/>
                    </a:ext>
                  </a:extLst>
                </a:gridCol>
                <a:gridCol w="705075">
                  <a:extLst>
                    <a:ext uri="{9D8B030D-6E8A-4147-A177-3AD203B41FA5}">
                      <a16:colId xmlns:a16="http://schemas.microsoft.com/office/drawing/2014/main" val="2989342438"/>
                    </a:ext>
                  </a:extLst>
                </a:gridCol>
              </a:tblGrid>
              <a:tr h="397804">
                <a:tc gridSpan="2">
                  <a:txBody>
                    <a:bodyPr/>
                    <a:lstStyle/>
                    <a:p>
                      <a:pPr algn="l" fontAlgn="b"/>
                      <a:r>
                        <a:rPr lang="en-GB" sz="800" u="none" strike="noStrike">
                          <a:effectLst/>
                        </a:rPr>
                        <a:t>Norfolk County Council</a:t>
                      </a:r>
                      <a:endParaRPr lang="en-GB" sz="800" b="0" i="0" u="none" strike="noStrike">
                        <a:solidFill>
                          <a:srgbClr val="FFFFFF"/>
                        </a:solidFill>
                        <a:effectLst/>
                        <a:latin typeface="Calibri" panose="020F0502020204030204" pitchFamily="34" charset="0"/>
                      </a:endParaRPr>
                    </a:p>
                  </a:txBody>
                  <a:tcPr marL="4665" marR="4665" marT="4665" marB="0" anchor="b"/>
                </a:tc>
                <a:tc hMerge="1">
                  <a:txBody>
                    <a:bodyPr/>
                    <a:lstStyle/>
                    <a:p>
                      <a:endParaRPr lang="en-GB"/>
                    </a:p>
                  </a:txBody>
                  <a:tcPr/>
                </a:tc>
                <a:tc gridSpan="6">
                  <a:txBody>
                    <a:bodyPr/>
                    <a:lstStyle/>
                    <a:p>
                      <a:pPr algn="l" fontAlgn="b"/>
                      <a:r>
                        <a:rPr lang="en-GB" sz="800" u="none" strike="noStrike">
                          <a:effectLst/>
                        </a:rPr>
                        <a:t>Overall Achievement</a:t>
                      </a:r>
                      <a:endParaRPr lang="en-GB" sz="800" b="0" i="0" u="none" strike="noStrike">
                        <a:solidFill>
                          <a:srgbClr val="FFFFFF"/>
                        </a:solidFill>
                        <a:effectLst/>
                        <a:latin typeface="Calibri" panose="020F0502020204030204" pitchFamily="34" charset="0"/>
                      </a:endParaRPr>
                    </a:p>
                  </a:txBody>
                  <a:tcPr marL="4665" marR="4665" marT="4665"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7">
                  <a:txBody>
                    <a:bodyPr/>
                    <a:lstStyle/>
                    <a:p>
                      <a:pPr algn="l" fontAlgn="b"/>
                      <a:r>
                        <a:rPr lang="en-GB" sz="800" u="none" strike="noStrike">
                          <a:effectLst/>
                        </a:rPr>
                        <a:t>Quarters 1 and 2 combined</a:t>
                      </a:r>
                      <a:endParaRPr lang="en-GB" sz="800" b="0" i="0" u="none" strike="noStrike">
                        <a:solidFill>
                          <a:srgbClr val="FFFFFF"/>
                        </a:solidFill>
                        <a:effectLst/>
                        <a:latin typeface="Calibri" panose="020F0502020204030204" pitchFamily="34" charset="0"/>
                      </a:endParaRPr>
                    </a:p>
                  </a:txBody>
                  <a:tcPr marL="4665" marR="4665" marT="4665"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40659651"/>
                  </a:ext>
                </a:extLst>
              </a:tr>
              <a:tr h="425542">
                <a:tc gridSpan="2">
                  <a:txBody>
                    <a:bodyPr/>
                    <a:lstStyle/>
                    <a:p>
                      <a:pPr algn="l" fontAlgn="b"/>
                      <a:r>
                        <a:rPr lang="en-GB" sz="800" u="none" strike="noStrike">
                          <a:effectLst/>
                        </a:rPr>
                        <a:t>KPI</a:t>
                      </a:r>
                      <a:endParaRPr lang="en-GB" sz="800" b="0" i="0" u="none" strike="noStrike">
                        <a:solidFill>
                          <a:srgbClr val="FFFFFF"/>
                        </a:solidFill>
                        <a:effectLst/>
                        <a:latin typeface="Calibri" panose="020F0502020204030204" pitchFamily="34" charset="0"/>
                      </a:endParaRPr>
                    </a:p>
                  </a:txBody>
                  <a:tcPr marL="4665" marR="4665" marT="4665" marB="0" anchor="b"/>
                </a:tc>
                <a:tc hMerge="1">
                  <a:txBody>
                    <a:bodyPr/>
                    <a:lstStyle/>
                    <a:p>
                      <a:endParaRPr lang="en-GB"/>
                    </a:p>
                  </a:txBody>
                  <a:tcPr/>
                </a:tc>
                <a:tc>
                  <a:txBody>
                    <a:bodyPr/>
                    <a:lstStyle/>
                    <a:p>
                      <a:pPr algn="l" fontAlgn="b"/>
                      <a:r>
                        <a:rPr lang="en-GB" sz="800" u="none" strike="noStrike" dirty="0">
                          <a:solidFill>
                            <a:schemeClr val="accent1">
                              <a:lumMod val="75000"/>
                            </a:schemeClr>
                          </a:solidFill>
                          <a:effectLst/>
                        </a:rPr>
                        <a:t>Target (n)</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Planned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Actual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Planned &amp; Actual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Planned &amp; Actual (%)</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Actual (%)</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Target (%)</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Target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Planned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Actual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Planned &amp; Actual (n)</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Planned &amp; Actual (%)</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Actual (%)</a:t>
                      </a:r>
                      <a:endParaRPr lang="en-GB" sz="800" b="0" i="0" u="none" strike="noStrike">
                        <a:solidFill>
                          <a:srgbClr val="FFFFFF"/>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598537208"/>
                  </a:ext>
                </a:extLst>
              </a:tr>
              <a:tr h="397804">
                <a:tc>
                  <a:txBody>
                    <a:bodyPr/>
                    <a:lstStyle/>
                    <a:p>
                      <a:pPr algn="r" fontAlgn="b"/>
                      <a:r>
                        <a:rPr lang="en-GB" sz="800" u="none" strike="noStrike">
                          <a:effectLst/>
                        </a:rPr>
                        <a:t>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Establishments engaged</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37</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29</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78.38%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62.16%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59.5%</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22</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24</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109.09%</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104.55%</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925483927"/>
                  </a:ext>
                </a:extLst>
              </a:tr>
              <a:tr h="397804">
                <a:tc>
                  <a:txBody>
                    <a:bodyPr/>
                    <a:lstStyle/>
                    <a:p>
                      <a:pPr algn="r" fontAlgn="b"/>
                      <a:r>
                        <a:rPr lang="en-GB" sz="800" u="none" strike="noStrike">
                          <a:effectLst/>
                        </a:rPr>
                        <a:t>2</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Individual activities</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149</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117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158</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106.04%</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78.52%</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38.9%</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110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113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194.83%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189.66%</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2404579885"/>
                  </a:ext>
                </a:extLst>
              </a:tr>
              <a:tr h="397804">
                <a:tc>
                  <a:txBody>
                    <a:bodyPr/>
                    <a:lstStyle/>
                    <a:p>
                      <a:pPr algn="r" fontAlgn="b"/>
                      <a:r>
                        <a:rPr lang="en-GB" sz="800" u="none" strike="noStrike">
                          <a:effectLst/>
                        </a:rPr>
                        <a:t>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Development Schools</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100.00%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100.00%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100.00%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100.00%</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951991690"/>
                  </a:ext>
                </a:extLst>
              </a:tr>
              <a:tr h="397804">
                <a:tc>
                  <a:txBody>
                    <a:bodyPr/>
                    <a:lstStyle/>
                    <a:p>
                      <a:pPr algn="r" fontAlgn="b"/>
                      <a:r>
                        <a:rPr lang="en-GB" sz="800" u="none" strike="noStrike">
                          <a:effectLst/>
                        </a:rPr>
                        <a:t>4</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Students</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10500</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3636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4374</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8010</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76.29%</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41.66%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41.7%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4376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419</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4168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4587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104.82%</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95.25%</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1856703976"/>
                  </a:ext>
                </a:extLst>
              </a:tr>
              <a:tr h="425542">
                <a:tc>
                  <a:txBody>
                    <a:bodyPr/>
                    <a:lstStyle/>
                    <a:p>
                      <a:pPr algn="r" fontAlgn="b"/>
                      <a:r>
                        <a:rPr lang="en-GB" sz="800" u="none" strike="noStrike">
                          <a:effectLst/>
                        </a:rPr>
                        <a:t>5</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Teachers &amp; careers leader training and development</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100</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51</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51.00%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51.00%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46.0%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86.96%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solidFill>
                            <a:schemeClr val="accent1">
                              <a:lumMod val="75000"/>
                            </a:schemeClr>
                          </a:solidFill>
                          <a:effectLst/>
                        </a:rPr>
                        <a:t>86.96%</a:t>
                      </a:r>
                      <a:endParaRPr lang="en-GB" sz="800" b="0" i="0" u="none" strike="noStrike">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885902021"/>
                  </a:ext>
                </a:extLst>
              </a:tr>
              <a:tr h="397804">
                <a:tc>
                  <a:txBody>
                    <a:bodyPr/>
                    <a:lstStyle/>
                    <a:p>
                      <a:pPr algn="r" fontAlgn="b"/>
                      <a:r>
                        <a:rPr lang="en-GB" sz="800" u="none" strike="noStrike">
                          <a:effectLst/>
                        </a:rPr>
                        <a:t>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Parents &amp; carers</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solidFill>
                            <a:schemeClr val="accent1">
                              <a:lumMod val="75000"/>
                            </a:schemeClr>
                          </a:solidFill>
                          <a:effectLst/>
                        </a:rPr>
                        <a:t>700</a:t>
                      </a:r>
                      <a:endParaRPr lang="en-GB" sz="800" b="0" i="0" u="none" strike="noStrike">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250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501</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751</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107.29%</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71.57%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46.0%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322</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500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155.28%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155.28%</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2252704844"/>
                  </a:ext>
                </a:extLst>
              </a:tr>
              <a:tr h="397804">
                <a:tc>
                  <a:txBody>
                    <a:bodyPr/>
                    <a:lstStyle/>
                    <a:p>
                      <a:pPr algn="r" fontAlgn="b"/>
                      <a:r>
                        <a:rPr lang="en-GB" sz="800" u="none" strike="noStrike">
                          <a:effectLst/>
                        </a:rPr>
                        <a:t>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Registrations</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723</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310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198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508</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70.26%</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27.39%</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39.8%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288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198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198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68.75%</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68.75%</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494343661"/>
                  </a:ext>
                </a:extLst>
              </a:tr>
              <a:tr h="425542">
                <a:tc>
                  <a:txBody>
                    <a:bodyPr/>
                    <a:lstStyle/>
                    <a:p>
                      <a:pPr algn="r" fontAlgn="b"/>
                      <a:r>
                        <a:rPr lang="en-GB" sz="800" u="none" strike="noStrike">
                          <a:effectLst/>
                        </a:rPr>
                        <a:t>8</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l" fontAlgn="b"/>
                      <a:r>
                        <a:rPr lang="en-GB" sz="800" u="none" strike="noStrike">
                          <a:effectLst/>
                        </a:rPr>
                        <a:t>YAAN &amp; apprentice/Trainee/T Level student engagement</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15</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7</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46.67%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46.67%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46.7%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0</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5</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a:effectLst/>
                        </a:rPr>
                        <a:t>71.43%</a:t>
                      </a:r>
                      <a:endParaRPr lang="en-GB" sz="800" b="0" i="0" u="none" strike="noStrike">
                        <a:solidFill>
                          <a:srgbClr val="FFFFFF"/>
                        </a:solidFill>
                        <a:effectLst/>
                        <a:latin typeface="Calibri" panose="020F0502020204030204" pitchFamily="34" charset="0"/>
                      </a:endParaRPr>
                    </a:p>
                  </a:txBody>
                  <a:tcPr marL="4665" marR="4665" marT="4665" marB="0" anchor="b"/>
                </a:tc>
                <a:tc>
                  <a:txBody>
                    <a:bodyPr/>
                    <a:lstStyle/>
                    <a:p>
                      <a:pPr algn="r" fontAlgn="b"/>
                      <a:r>
                        <a:rPr lang="en-GB" sz="800" u="none" strike="noStrike" dirty="0">
                          <a:solidFill>
                            <a:schemeClr val="accent1">
                              <a:lumMod val="75000"/>
                            </a:schemeClr>
                          </a:solidFill>
                          <a:effectLst/>
                        </a:rPr>
                        <a:t>71.43%</a:t>
                      </a:r>
                      <a:endParaRPr lang="en-GB" sz="800" b="0" i="0" u="none" strike="noStrike" dirty="0">
                        <a:solidFill>
                          <a:schemeClr val="accent1">
                            <a:lumMod val="75000"/>
                          </a:schemeClr>
                        </a:solidFill>
                        <a:effectLst/>
                        <a:latin typeface="Calibri" panose="020F0502020204030204" pitchFamily="34" charset="0"/>
                      </a:endParaRPr>
                    </a:p>
                  </a:txBody>
                  <a:tcPr marL="4665" marR="4665" marT="4665" marB="0" anchor="b"/>
                </a:tc>
                <a:extLst>
                  <a:ext uri="{0D108BD9-81ED-4DB2-BD59-A6C34878D82A}">
                    <a16:rowId xmlns:a16="http://schemas.microsoft.com/office/drawing/2014/main" val="2673009309"/>
                  </a:ext>
                </a:extLst>
              </a:tr>
            </a:tbl>
          </a:graphicData>
        </a:graphic>
      </p:graphicFrame>
    </p:spTree>
    <p:extLst>
      <p:ext uri="{BB962C8B-B14F-4D97-AF65-F5344CB8AC3E}">
        <p14:creationId xmlns:p14="http://schemas.microsoft.com/office/powerpoint/2010/main" val="3151877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4BEB1-2355-444E-969E-8101C53079C7}"/>
              </a:ext>
            </a:extLst>
          </p:cNvPr>
          <p:cNvSpPr>
            <a:spLocks noGrp="1"/>
          </p:cNvSpPr>
          <p:nvPr>
            <p:ph type="title"/>
          </p:nvPr>
        </p:nvSpPr>
        <p:spPr>
          <a:xfrm>
            <a:off x="773027" y="609600"/>
            <a:ext cx="8596668" cy="1320800"/>
          </a:xfrm>
        </p:spPr>
        <p:txBody>
          <a:bodyPr/>
          <a:lstStyle/>
          <a:p>
            <a:r>
              <a:rPr lang="en-GB" dirty="0"/>
              <a:t>2021/22 Apprenticeships starts</a:t>
            </a:r>
            <a:br>
              <a:rPr lang="en-GB" dirty="0"/>
            </a:br>
            <a:r>
              <a:rPr lang="en-GB" dirty="0"/>
              <a:t>Headline data </a:t>
            </a:r>
          </a:p>
        </p:txBody>
      </p:sp>
      <p:graphicFrame>
        <p:nvGraphicFramePr>
          <p:cNvPr id="5" name="Content Placeholder 4">
            <a:extLst>
              <a:ext uri="{FF2B5EF4-FFF2-40B4-BE49-F238E27FC236}">
                <a16:creationId xmlns:a16="http://schemas.microsoft.com/office/drawing/2014/main" id="{282C82C1-5B1F-486D-95E0-B08C083AA10F}"/>
              </a:ext>
            </a:extLst>
          </p:cNvPr>
          <p:cNvGraphicFramePr>
            <a:graphicFrameLocks noGrp="1"/>
          </p:cNvGraphicFramePr>
          <p:nvPr>
            <p:ph idx="1"/>
            <p:extLst>
              <p:ext uri="{D42A27DB-BD31-4B8C-83A1-F6EECF244321}">
                <p14:modId xmlns:p14="http://schemas.microsoft.com/office/powerpoint/2010/main" val="2511510742"/>
              </p:ext>
            </p:extLst>
          </p:nvPr>
        </p:nvGraphicFramePr>
        <p:xfrm>
          <a:off x="648586" y="2248930"/>
          <a:ext cx="8739963" cy="4361933"/>
        </p:xfrm>
        <a:graphic>
          <a:graphicData uri="http://schemas.openxmlformats.org/drawingml/2006/table">
            <a:tbl>
              <a:tblPr>
                <a:tableStyleId>{5C22544A-7EE6-4342-B048-85BDC9FD1C3A}</a:tableStyleId>
              </a:tblPr>
              <a:tblGrid>
                <a:gridCol w="4562795">
                  <a:extLst>
                    <a:ext uri="{9D8B030D-6E8A-4147-A177-3AD203B41FA5}">
                      <a16:colId xmlns:a16="http://schemas.microsoft.com/office/drawing/2014/main" val="689878865"/>
                    </a:ext>
                  </a:extLst>
                </a:gridCol>
                <a:gridCol w="1098051">
                  <a:extLst>
                    <a:ext uri="{9D8B030D-6E8A-4147-A177-3AD203B41FA5}">
                      <a16:colId xmlns:a16="http://schemas.microsoft.com/office/drawing/2014/main" val="1252279268"/>
                    </a:ext>
                  </a:extLst>
                </a:gridCol>
                <a:gridCol w="1152954">
                  <a:extLst>
                    <a:ext uri="{9D8B030D-6E8A-4147-A177-3AD203B41FA5}">
                      <a16:colId xmlns:a16="http://schemas.microsoft.com/office/drawing/2014/main" val="890076618"/>
                    </a:ext>
                  </a:extLst>
                </a:gridCol>
                <a:gridCol w="951644">
                  <a:extLst>
                    <a:ext uri="{9D8B030D-6E8A-4147-A177-3AD203B41FA5}">
                      <a16:colId xmlns:a16="http://schemas.microsoft.com/office/drawing/2014/main" val="865173658"/>
                    </a:ext>
                  </a:extLst>
                </a:gridCol>
                <a:gridCol w="974519">
                  <a:extLst>
                    <a:ext uri="{9D8B030D-6E8A-4147-A177-3AD203B41FA5}">
                      <a16:colId xmlns:a16="http://schemas.microsoft.com/office/drawing/2014/main" val="3523330407"/>
                    </a:ext>
                  </a:extLst>
                </a:gridCol>
              </a:tblGrid>
              <a:tr h="192605">
                <a:tc gridSpan="5">
                  <a:txBody>
                    <a:bodyPr/>
                    <a:lstStyle/>
                    <a:p>
                      <a:pPr algn="l" fontAlgn="b"/>
                      <a:r>
                        <a:rPr lang="en-GB" sz="1000" u="none" strike="noStrike">
                          <a:effectLst/>
                        </a:rPr>
                        <a:t>Norfolk</a:t>
                      </a:r>
                      <a:endParaRPr lang="en-GB" sz="10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61656524"/>
                  </a:ext>
                </a:extLst>
              </a:tr>
              <a:tr h="385210">
                <a:tc>
                  <a:txBody>
                    <a:bodyPr/>
                    <a:lstStyle/>
                    <a:p>
                      <a:pPr algn="l" fontAlgn="b"/>
                      <a:r>
                        <a:rPr lang="en-GB" sz="1000" u="none" strike="noStrike">
                          <a:effectLst/>
                        </a:rPr>
                        <a:t>Level</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2021-22 Q1 Starts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2020-21 Q1 Starts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ctr"/>
                      <a:r>
                        <a:rPr lang="en-GB" sz="1000" u="none" strike="noStrike">
                          <a:effectLst/>
                        </a:rPr>
                        <a:t>Difference</a:t>
                      </a:r>
                      <a:endParaRPr lang="en-GB" sz="1000" b="1"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n-GB" sz="1000" u="none" strike="noStrike">
                          <a:effectLst/>
                        </a:rPr>
                        <a:t>Percentage Change </a:t>
                      </a:r>
                      <a:endParaRPr lang="en-GB" sz="10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35064270"/>
                  </a:ext>
                </a:extLst>
              </a:tr>
              <a:tr h="373880">
                <a:tc>
                  <a:txBody>
                    <a:bodyPr/>
                    <a:lstStyle/>
                    <a:p>
                      <a:pPr algn="l" fontAlgn="b"/>
                      <a:r>
                        <a:rPr lang="en-GB" sz="1000" u="none" strike="noStrike">
                          <a:effectLst/>
                        </a:rPr>
                        <a:t>Intermediate Apprenticeship</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457</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281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176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62.63%</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84403187"/>
                  </a:ext>
                </a:extLst>
              </a:tr>
              <a:tr h="373880">
                <a:tc>
                  <a:txBody>
                    <a:bodyPr/>
                    <a:lstStyle/>
                    <a:p>
                      <a:pPr algn="l" fontAlgn="b"/>
                      <a:r>
                        <a:rPr lang="en-GB" sz="1000" u="none" strike="noStrike" dirty="0">
                          <a:effectLst/>
                        </a:rPr>
                        <a:t>Advanced Apprenticeship</a:t>
                      </a:r>
                      <a:endParaRPr lang="en-GB"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823</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531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292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54.99%</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51042557"/>
                  </a:ext>
                </a:extLst>
              </a:tr>
              <a:tr h="373880">
                <a:tc>
                  <a:txBody>
                    <a:bodyPr/>
                    <a:lstStyle/>
                    <a:p>
                      <a:pPr algn="l" fontAlgn="b"/>
                      <a:r>
                        <a:rPr lang="en-GB" sz="1000" u="none" strike="noStrike">
                          <a:effectLst/>
                        </a:rPr>
                        <a:t>Higher Apprenticeship</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616</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430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186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43.26%</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6875231"/>
                  </a:ext>
                </a:extLst>
              </a:tr>
              <a:tr h="373880">
                <a:tc>
                  <a:txBody>
                    <a:bodyPr/>
                    <a:lstStyle/>
                    <a:p>
                      <a:pPr algn="l" fontAlgn="b"/>
                      <a:r>
                        <a:rPr lang="en-GB" sz="1000" u="none" strike="noStrike">
                          <a:effectLst/>
                        </a:rPr>
                        <a:t>Totals</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1896</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1,242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654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52.66%</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29135027"/>
                  </a:ext>
                </a:extLst>
              </a:tr>
              <a:tr h="203934">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 </a:t>
                      </a:r>
                      <a:endParaRPr lang="en-GB" sz="1000" b="0"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9823962"/>
                  </a:ext>
                </a:extLst>
              </a:tr>
              <a:tr h="203934">
                <a:tc gridSpan="5">
                  <a:txBody>
                    <a:bodyPr/>
                    <a:lstStyle/>
                    <a:p>
                      <a:pPr algn="l" fontAlgn="b"/>
                      <a:r>
                        <a:rPr lang="en-GB" sz="1000" u="none" strike="noStrike" dirty="0">
                          <a:solidFill>
                            <a:schemeClr val="accent1">
                              <a:lumMod val="75000"/>
                            </a:schemeClr>
                          </a:solidFill>
                          <a:effectLst/>
                        </a:rPr>
                        <a:t>Norfolk</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5988387"/>
                  </a:ext>
                </a:extLst>
              </a:tr>
              <a:tr h="385210">
                <a:tc>
                  <a:txBody>
                    <a:bodyPr/>
                    <a:lstStyle/>
                    <a:p>
                      <a:pPr algn="l" fontAlgn="b"/>
                      <a:r>
                        <a:rPr lang="en-GB" sz="1000" u="none" strike="noStrike">
                          <a:effectLst/>
                        </a:rPr>
                        <a:t> Age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2021-22 Q1 Starts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2020-21 Q1 Starts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ctr"/>
                      <a:r>
                        <a:rPr lang="en-GB" sz="1000" u="none" strike="noStrike">
                          <a:effectLst/>
                        </a:rPr>
                        <a:t>Difference</a:t>
                      </a:r>
                      <a:endParaRPr lang="en-GB" sz="1000" b="1"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en-GB" sz="1000" u="none" strike="noStrike" dirty="0">
                          <a:solidFill>
                            <a:schemeClr val="accent1">
                              <a:lumMod val="75000"/>
                            </a:schemeClr>
                          </a:solidFill>
                          <a:effectLst/>
                        </a:rPr>
                        <a:t>Percentage Change </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26183594"/>
                  </a:ext>
                </a:extLst>
              </a:tr>
              <a:tr h="373880">
                <a:tc>
                  <a:txBody>
                    <a:bodyPr/>
                    <a:lstStyle/>
                    <a:p>
                      <a:pPr algn="l" fontAlgn="t"/>
                      <a:r>
                        <a:rPr lang="en-GB" sz="1000" u="none" strike="noStrike">
                          <a:effectLst/>
                        </a:rPr>
                        <a:t> Under 19 </a:t>
                      </a:r>
                      <a:endParaRPr lang="en-GB" sz="1000" b="0" i="0" u="none" strike="noStrike">
                        <a:solidFill>
                          <a:srgbClr val="000000"/>
                        </a:solidFill>
                        <a:effectLst/>
                        <a:latin typeface="Calibri" panose="020F0502020204030204" pitchFamily="34" charset="0"/>
                      </a:endParaRPr>
                    </a:p>
                  </a:txBody>
                  <a:tcPr marL="9525" marR="9525" marT="9525" marB="0"/>
                </a:tc>
                <a:tc>
                  <a:txBody>
                    <a:bodyPr/>
                    <a:lstStyle/>
                    <a:p>
                      <a:pPr algn="r" fontAlgn="b"/>
                      <a:r>
                        <a:rPr lang="en-GB" sz="1000" u="none" strike="noStrike">
                          <a:effectLst/>
                        </a:rPr>
                        <a:t>567</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309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258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83.50%</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44599992"/>
                  </a:ext>
                </a:extLst>
              </a:tr>
              <a:tr h="373880">
                <a:tc>
                  <a:txBody>
                    <a:bodyPr/>
                    <a:lstStyle/>
                    <a:p>
                      <a:pPr algn="l" fontAlgn="b"/>
                      <a:r>
                        <a:rPr lang="en-GB" sz="1000" u="none" strike="noStrike">
                          <a:effectLst/>
                        </a:rPr>
                        <a:t> 19-24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510</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340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170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50.00%</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99364767"/>
                  </a:ext>
                </a:extLst>
              </a:tr>
              <a:tr h="373880">
                <a:tc>
                  <a:txBody>
                    <a:bodyPr/>
                    <a:lstStyle/>
                    <a:p>
                      <a:pPr algn="l" fontAlgn="b"/>
                      <a:r>
                        <a:rPr lang="en-GB" sz="1000" u="none" strike="noStrike">
                          <a:effectLst/>
                        </a:rPr>
                        <a:t> 25+</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819</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593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226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38.11%</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90966516"/>
                  </a:ext>
                </a:extLst>
              </a:tr>
              <a:tr h="373880">
                <a:tc>
                  <a:txBody>
                    <a:bodyPr/>
                    <a:lstStyle/>
                    <a:p>
                      <a:pPr algn="l" fontAlgn="b"/>
                      <a:r>
                        <a:rPr lang="en-GB" sz="1000" u="none" strike="noStrike">
                          <a:effectLst/>
                        </a:rPr>
                        <a:t>Total</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a:effectLst/>
                        </a:rPr>
                        <a:t>1896</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1,242 </a:t>
                      </a:r>
                      <a:endParaRPr lang="en-GB"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000" u="none" strike="noStrike">
                          <a:effectLst/>
                        </a:rPr>
                        <a:t>             654 </a:t>
                      </a:r>
                      <a:endParaRPr lang="en-GB" sz="10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GB" sz="1000" u="none" strike="noStrike" dirty="0">
                          <a:solidFill>
                            <a:schemeClr val="accent1">
                              <a:lumMod val="75000"/>
                            </a:schemeClr>
                          </a:solidFill>
                          <a:effectLst/>
                        </a:rPr>
                        <a:t>52.66%</a:t>
                      </a:r>
                      <a:endParaRPr lang="en-GB" sz="1000" b="1" i="0" u="none" strike="noStrike" dirty="0">
                        <a:solidFill>
                          <a:schemeClr val="accent1">
                            <a:lumMod val="7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58467781"/>
                  </a:ext>
                </a:extLst>
              </a:tr>
            </a:tbl>
          </a:graphicData>
        </a:graphic>
      </p:graphicFrame>
    </p:spTree>
    <p:extLst>
      <p:ext uri="{BB962C8B-B14F-4D97-AF65-F5344CB8AC3E}">
        <p14:creationId xmlns:p14="http://schemas.microsoft.com/office/powerpoint/2010/main" val="34157654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A35A80B1C93141AB9AB8A857647789" ma:contentTypeVersion="7" ma:contentTypeDescription="Create a new document." ma:contentTypeScope="" ma:versionID="47ab8fd44ca25799d41cf8adbe2e5ebb">
  <xsd:schema xmlns:xsd="http://www.w3.org/2001/XMLSchema" xmlns:xs="http://www.w3.org/2001/XMLSchema" xmlns:p="http://schemas.microsoft.com/office/2006/metadata/properties" xmlns:ns2="38f51a4a-4aeb-4b36-9aaa-dd2142cbeb98" targetNamespace="http://schemas.microsoft.com/office/2006/metadata/properties" ma:root="true" ma:fieldsID="f6bf022583773a5d6e017a00d3807a17" ns2:_="">
    <xsd:import namespace="38f51a4a-4aeb-4b36-9aaa-dd2142cbeb9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f51a4a-4aeb-4b36-9aaa-dd2142cbeb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610B944-DF6A-4569-B6C9-5214F4AA35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f51a4a-4aeb-4b36-9aaa-dd2142cbeb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4817B2A-3BA7-48AA-B6B7-B2E68B0D16B2}">
  <ds:schemaRefs>
    <ds:schemaRef ds:uri="http://schemas.microsoft.com/sharepoint/v3/contenttype/forms"/>
  </ds:schemaRefs>
</ds:datastoreItem>
</file>

<file path=customXml/itemProps3.xml><?xml version="1.0" encoding="utf-8"?>
<ds:datastoreItem xmlns:ds="http://schemas.openxmlformats.org/officeDocument/2006/customXml" ds:itemID="{D1824D40-CC78-4A0D-BCBE-80294FB2F17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841</TotalTime>
  <Words>1323</Words>
  <Application>Microsoft Office PowerPoint</Application>
  <PresentationFormat>Widescreen</PresentationFormat>
  <Paragraphs>476</Paragraphs>
  <Slides>14</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Trebuchet MS</vt:lpstr>
      <vt:lpstr>Wingdings 3</vt:lpstr>
      <vt:lpstr>Facet</vt:lpstr>
      <vt:lpstr>The Pathways to Work Team</vt:lpstr>
      <vt:lpstr>The Team </vt:lpstr>
      <vt:lpstr>The Aim</vt:lpstr>
      <vt:lpstr>ASK Contract</vt:lpstr>
      <vt:lpstr>Targeted Work</vt:lpstr>
      <vt:lpstr>Apprenticeship Levels</vt:lpstr>
      <vt:lpstr>Apprenticeships in Norfolk currently (within 5 miles of Norwich)</vt:lpstr>
      <vt:lpstr>Apprenticeship Support and Knowledge  (ASK) Quarter 1 and 2 </vt:lpstr>
      <vt:lpstr>2021/22 Apprenticeships starts Headline data </vt:lpstr>
      <vt:lpstr>2021/22 Apprenticeships starts Headline data </vt:lpstr>
      <vt:lpstr>2021/22 Apprenticeships starts Headline data </vt:lpstr>
      <vt:lpstr>Apprenticeships Forecast Norfolk </vt:lpstr>
      <vt:lpstr>How we can work together…</vt:lpstr>
      <vt:lpstr>To find out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Pathways to Work Team</dc:title>
  <dc:creator>Harrison, Eve</dc:creator>
  <cp:lastModifiedBy>Hollis, Sam</cp:lastModifiedBy>
  <cp:revision>45</cp:revision>
  <dcterms:created xsi:type="dcterms:W3CDTF">2021-08-17T14:48:20Z</dcterms:created>
  <dcterms:modified xsi:type="dcterms:W3CDTF">2022-03-18T11:24:13Z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0x010100A2A35A80B1C93141AB9AB8A857647789</vt:lpwstr>
  </property>
</Properties>
</file>