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8" r:id="rId1"/>
  </p:sldMasterIdLst>
  <p:sldIdLst>
    <p:sldId id="260" r:id="rId2"/>
    <p:sldId id="258" r:id="rId3"/>
    <p:sldId id="266" r:id="rId4"/>
    <p:sldId id="273" r:id="rId5"/>
    <p:sldId id="277" r:id="rId6"/>
    <p:sldId id="265" r:id="rId7"/>
    <p:sldId id="271" r:id="rId8"/>
    <p:sldId id="276" r:id="rId9"/>
    <p:sldId id="268" r:id="rId10"/>
    <p:sldId id="264" r:id="rId11"/>
    <p:sldId id="272" r:id="rId12"/>
    <p:sldId id="274"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40" autoAdjust="0"/>
    <p:restoredTop sz="94660"/>
  </p:normalViewPr>
  <p:slideViewPr>
    <p:cSldViewPr snapToGrid="0">
      <p:cViewPr varScale="1">
        <p:scale>
          <a:sx n="69" d="100"/>
          <a:sy n="69" d="100"/>
        </p:scale>
        <p:origin x="-72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312016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47522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7875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490165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823836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70091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313847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14917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82401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0F43B-A38C-460B-9BD8-1EB3BA8B1E5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6561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0F43B-A38C-460B-9BD8-1EB3BA8B1E5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83280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0F43B-A38C-460B-9BD8-1EB3BA8B1E5A}"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95873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0F43B-A38C-460B-9BD8-1EB3BA8B1E5A}"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11661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F43B-A38C-460B-9BD8-1EB3BA8B1E5A}"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20900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0F43B-A38C-460B-9BD8-1EB3BA8B1E5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315412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C0F43B-A38C-460B-9BD8-1EB3BA8B1E5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0548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C0F43B-A38C-460B-9BD8-1EB3BA8B1E5A}" type="datetimeFigureOut">
              <a:rPr lang="en-US" smtClean="0"/>
              <a:pPr/>
              <a:t>3/28/2019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A57B80-8543-4116-A932-57B646182006}" type="slidenum">
              <a:rPr lang="en-US" smtClean="0"/>
              <a:pPr/>
              <a:t>‹#›</a:t>
            </a:fld>
            <a:endParaRPr lang="en-US"/>
          </a:p>
        </p:txBody>
      </p:sp>
    </p:spTree>
    <p:extLst>
      <p:ext uri="{BB962C8B-B14F-4D97-AF65-F5344CB8AC3E}">
        <p14:creationId xmlns:p14="http://schemas.microsoft.com/office/powerpoint/2010/main" xmlns="" val="258251320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ka.wikipedia.org/wiki/%E1%83%A5%E1%83%94%E1%83%97%E1%83%94%E1%83%95%E1%83%90%E1%83%9C_%E1%83%9A%E1%83%9D%E1%83%A1%E1%83%90%E1%83%91%E1%83%94%E1%83%A0%E1%83%98%E1%83%AB%E1%83%94" TargetMode="External"/><Relationship Id="rId3" Type="http://schemas.openxmlformats.org/officeDocument/2006/relationships/hyperlink" Target="https://ka.wikipedia.org/wiki/1949" TargetMode="External"/><Relationship Id="rId7" Type="http://schemas.openxmlformats.org/officeDocument/2006/relationships/hyperlink" Target="https://ka.wikipedia.org/wiki/%E1%83%9D%E1%83%9A%E1%83%98%E1%83%9B%E1%83%9E%E1%83%98%E1%83%90%E1%83%93%E1%83%90" TargetMode="External"/><Relationship Id="rId2" Type="http://schemas.openxmlformats.org/officeDocument/2006/relationships/hyperlink" Target="https://ka.wikipedia.org/wiki/1_%E1%83%90%E1%83%92%E1%83%95%E1%83%98%E1%83%A1%E1%83%A2%E1%83%9D" TargetMode="External"/><Relationship Id="rId1" Type="http://schemas.openxmlformats.org/officeDocument/2006/relationships/slideLayout" Target="../slideLayouts/slideLayout6.xml"/><Relationship Id="rId6" Type="http://schemas.openxmlformats.org/officeDocument/2006/relationships/hyperlink" Target="https://ka.wikipedia.org/wiki/%E1%83%94%E1%83%95%E1%83%A0%E1%83%9D%E1%83%9E%E1%83%90" TargetMode="External"/><Relationship Id="rId11" Type="http://schemas.openxmlformats.org/officeDocument/2006/relationships/image" Target="../media/image3.jpeg"/><Relationship Id="rId5" Type="http://schemas.openxmlformats.org/officeDocument/2006/relationships/hyperlink" Target="https://ka.wikipedia.org/wiki/%E1%83%98%E1%83%9B%E1%83%94%E1%83%A0%E1%83%94%E1%83%97%E1%83%98" TargetMode="External"/><Relationship Id="rId10" Type="http://schemas.openxmlformats.org/officeDocument/2006/relationships/hyperlink" Target="https://ka.wikipedia.org/wiki/%E1%83%95%E1%83%90%E1%83%AE%E1%83%A2%E1%83%90%E1%83%9C%E1%83%92_%E1%83%92%E1%83%9D%E1%83%A0%E1%83%92%E1%83%90%E1%83%A1%E1%83%9A%E1%83%98%E1%83%A1_%E1%83%9D%E1%83%A0%E1%83%93%E1%83%94%E1%83%9C%E1%83%98" TargetMode="External"/><Relationship Id="rId4" Type="http://schemas.openxmlformats.org/officeDocument/2006/relationships/hyperlink" Target="https://ka.wikipedia.org/w/index.php?title=%E1%83%99%E1%83%98%E1%83%A0%E1%83%9D%E1%83%95%E1%83%98_(%E1%83%A2%E1%83%A7%E1%83%98%E1%83%91%E1%83%A3%E1%83%9A%E1%83%98)&amp;action=edit&amp;redlink=1" TargetMode="External"/><Relationship Id="rId9" Type="http://schemas.openxmlformats.org/officeDocument/2006/relationships/hyperlink" Target="https://ka.wikipedia.org/wiki/%E1%83%A5%E1%83%A3%E1%83%97%E1%83%90%E1%83%98%E1%83%A1%E1%83%98%E1%83%A1_%E1%83%9E%E1%83%94%E1%83%93%E1%83%90%E1%83%92%E1%83%9D%E1%83%92%E1%83%98%E1%83%A3%E1%83%A0%E1%83%98_%E1%83%98%E1%83%9C%E1%83%A1%E1%83%A2%E1%83%98%E1%83%A2%E1%83%A3%E1%83%A2%E1%83%9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10515"/>
            <a:ext cx="9432755" cy="1750074"/>
          </a:xfrm>
        </p:spPr>
        <p:txBody>
          <a:bodyPr>
            <a:normAutofit fontScale="90000"/>
          </a:bodyPr>
          <a:lstStyle/>
          <a:p>
            <a:r>
              <a:rPr lang="ka-GE" sz="4000" b="1" dirty="0">
                <a:solidFill>
                  <a:schemeClr val="accent2"/>
                </a:solidFill>
              </a:rPr>
              <a:t>სსიპ წალკის მუნიციპალიტეტის სოფელ </a:t>
            </a:r>
            <a:r>
              <a:rPr lang="ka-GE" sz="4000" b="1" dirty="0" err="1">
                <a:solidFill>
                  <a:schemeClr val="accent2"/>
                </a:solidFill>
              </a:rPr>
              <a:t>დაშბაშის</a:t>
            </a:r>
            <a:r>
              <a:rPr lang="ka-GE" sz="4000" b="1" dirty="0">
                <a:solidFill>
                  <a:schemeClr val="accent2"/>
                </a:solidFill>
              </a:rPr>
              <a:t> საჯარო სკოლის  სასკოლო სპორტულ -</a:t>
            </a:r>
            <a:r>
              <a:rPr lang="en-US" sz="4000" b="1" dirty="0">
                <a:solidFill>
                  <a:schemeClr val="accent2"/>
                </a:solidFill>
              </a:rPr>
              <a:t> </a:t>
            </a:r>
            <a:r>
              <a:rPr lang="ka-GE" sz="4000" b="1" dirty="0">
                <a:solidFill>
                  <a:schemeClr val="accent2"/>
                </a:solidFill>
              </a:rPr>
              <a:t> შემეცნებითი ოლიმპიადა</a:t>
            </a:r>
            <a:r>
              <a:rPr lang="en-US" sz="4000" dirty="0">
                <a:solidFill>
                  <a:srgbClr val="002060"/>
                </a:solidFill>
              </a:rPr>
              <a:t/>
            </a:r>
            <a:br>
              <a:rPr lang="en-US" sz="4000" dirty="0">
                <a:solidFill>
                  <a:srgbClr val="002060"/>
                </a:solidFill>
              </a:rPr>
            </a:br>
            <a:endParaRPr lang="en-US" b="1" dirty="0">
              <a:solidFill>
                <a:schemeClr val="accent2"/>
              </a:solidFill>
            </a:endParaRPr>
          </a:p>
        </p:txBody>
      </p:sp>
      <p:sp>
        <p:nvSpPr>
          <p:cNvPr id="3" name="Content Placeholder 2"/>
          <p:cNvSpPr>
            <a:spLocks noGrp="1"/>
          </p:cNvSpPr>
          <p:nvPr>
            <p:ph idx="1"/>
          </p:nvPr>
        </p:nvSpPr>
        <p:spPr/>
        <p:txBody>
          <a:bodyPr>
            <a:normAutofit/>
          </a:bodyPr>
          <a:lstStyle/>
          <a:p>
            <a:endParaRPr lang="ka-GE" b="1" dirty="0">
              <a:solidFill>
                <a:schemeClr val="accent2"/>
              </a:solidFill>
            </a:endParaRPr>
          </a:p>
          <a:p>
            <a:r>
              <a:rPr lang="ka-GE" sz="3600" dirty="0">
                <a:solidFill>
                  <a:srgbClr val="002060"/>
                </a:solidFill>
              </a:rPr>
              <a:t>თემა:</a:t>
            </a:r>
            <a:r>
              <a:rPr lang="en-US" sz="3600" dirty="0">
                <a:solidFill>
                  <a:srgbClr val="002060"/>
                </a:solidFill>
              </a:rPr>
              <a:t>  </a:t>
            </a:r>
            <a:r>
              <a:rPr lang="ka-GE" sz="2800" dirty="0">
                <a:solidFill>
                  <a:schemeClr val="accent2"/>
                </a:solidFill>
              </a:rPr>
              <a:t>ქართველი ოლიმპიური  ქალები </a:t>
            </a:r>
            <a:endParaRPr lang="ka-GE" sz="1000" dirty="0">
              <a:solidFill>
                <a:schemeClr val="accent2"/>
              </a:solidFill>
            </a:endParaRPr>
          </a:p>
          <a:p>
            <a:endParaRPr lang="ka-GE" dirty="0"/>
          </a:p>
          <a:p>
            <a:pPr marL="0" indent="0">
              <a:buNone/>
            </a:pPr>
            <a:endParaRPr lang="ka-GE" sz="1200" b="1" dirty="0">
              <a:solidFill>
                <a:schemeClr val="tx1"/>
              </a:solidFill>
            </a:endParaRPr>
          </a:p>
          <a:p>
            <a:r>
              <a:rPr lang="ka-GE" sz="1400" dirty="0">
                <a:solidFill>
                  <a:srgbClr val="002060"/>
                </a:solidFill>
              </a:rPr>
              <a:t>კლასი</a:t>
            </a:r>
            <a:r>
              <a:rPr lang="en-US" sz="1400" dirty="0">
                <a:solidFill>
                  <a:srgbClr val="002060"/>
                </a:solidFill>
              </a:rPr>
              <a:t>:</a:t>
            </a:r>
            <a:r>
              <a:rPr lang="ka-GE" sz="1400" dirty="0">
                <a:solidFill>
                  <a:srgbClr val="002060"/>
                </a:solidFill>
              </a:rPr>
              <a:t> </a:t>
            </a:r>
            <a:r>
              <a:rPr lang="en-US" sz="1400" dirty="0">
                <a:solidFill>
                  <a:srgbClr val="002060"/>
                </a:solidFill>
              </a:rPr>
              <a:t>7-9</a:t>
            </a:r>
          </a:p>
          <a:p>
            <a:r>
              <a:rPr lang="ka-GE" sz="1400" dirty="0">
                <a:solidFill>
                  <a:srgbClr val="002060"/>
                </a:solidFill>
              </a:rPr>
              <a:t>ოფელია ვოსკანიან</a:t>
            </a:r>
            <a:endParaRPr lang="en-US" sz="1400" dirty="0">
              <a:solidFill>
                <a:srgbClr val="002060"/>
              </a:solidFill>
            </a:endParaRPr>
          </a:p>
          <a:p>
            <a:r>
              <a:rPr lang="ka-GE" sz="1400" dirty="0">
                <a:solidFill>
                  <a:srgbClr val="002060"/>
                </a:solidFill>
              </a:rPr>
              <a:t> დიანა მარტიროსიან</a:t>
            </a:r>
            <a:endParaRPr lang="en-US" sz="1400" dirty="0">
              <a:solidFill>
                <a:srgbClr val="002060"/>
              </a:solidFill>
            </a:endParaRPr>
          </a:p>
          <a:p>
            <a:r>
              <a:rPr lang="ka-GE" sz="1400" dirty="0">
                <a:solidFill>
                  <a:srgbClr val="002060"/>
                </a:solidFill>
              </a:rPr>
              <a:t> ამალია </a:t>
            </a:r>
            <a:r>
              <a:rPr lang="ka-GE" sz="1400" dirty="0" err="1">
                <a:solidFill>
                  <a:srgbClr val="002060"/>
                </a:solidFill>
              </a:rPr>
              <a:t>ავეტიან</a:t>
            </a:r>
            <a:endParaRPr lang="en-US" sz="1400" dirty="0">
              <a:solidFill>
                <a:srgbClr val="002060"/>
              </a:solidFill>
            </a:endParaRPr>
          </a:p>
          <a:p>
            <a:r>
              <a:rPr lang="ka-GE" sz="1400" dirty="0">
                <a:solidFill>
                  <a:srgbClr val="002060"/>
                </a:solidFill>
              </a:rPr>
              <a:t>სვეტლანა </a:t>
            </a:r>
            <a:r>
              <a:rPr lang="ka-GE" sz="1400" dirty="0" err="1">
                <a:solidFill>
                  <a:srgbClr val="002060"/>
                </a:solidFill>
              </a:rPr>
              <a:t>ზადოიან</a:t>
            </a:r>
            <a:endParaRPr lang="ka-GE" sz="1400" dirty="0">
              <a:solidFill>
                <a:srgbClr val="002060"/>
              </a:solidFill>
            </a:endParaRPr>
          </a:p>
          <a:p>
            <a:r>
              <a:rPr lang="en-US" sz="1400"/>
              <a:t>27.03.2019</a:t>
            </a:r>
            <a:endParaRPr lang="ka-GE" sz="1400" dirty="0"/>
          </a:p>
        </p:txBody>
      </p:sp>
    </p:spTree>
    <p:custDataLst>
      <p:tags r:id="rId1"/>
    </p:custDataLst>
    <p:extLst>
      <p:ext uri="{BB962C8B-B14F-4D97-AF65-F5344CB8AC3E}">
        <p14:creationId xmlns:p14="http://schemas.microsoft.com/office/powerpoint/2010/main" xmlns="" val="13818230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advTm="16914">
        <p15:prstTrans prst="curtains"/>
      </p:transition>
    </mc:Choice>
    <mc:Fallback>
      <p:transition spd="slow" advTm="169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ქართველი ქალი </a:t>
            </a:r>
            <a:r>
              <a:rPr lang="en-US" dirty="0"/>
              <a:t>MMA-</a:t>
            </a:r>
            <a:r>
              <a:rPr lang="ka-GE" dirty="0"/>
              <a:t>ში მსოფლიო ჩემპიონი გახდა</a:t>
            </a:r>
            <a:r>
              <a:rPr lang="en-US" dirty="0"/>
              <a:t/>
            </a:r>
            <a:br>
              <a:rPr lang="en-US" dirty="0"/>
            </a:br>
            <a:r>
              <a:rPr lang="en-US" dirty="0"/>
              <a:t/>
            </a:r>
            <a:br>
              <a:rPr lang="en-US" dirty="0"/>
            </a:br>
            <a:r>
              <a:rPr lang="ka-GE" sz="1100" dirty="0"/>
              <a:t>2018, 23 თებერვალი</a:t>
            </a:r>
            <a:endParaRPr lang="en-US" sz="1100" dirty="0"/>
          </a:p>
        </p:txBody>
      </p:sp>
      <p:sp>
        <p:nvSpPr>
          <p:cNvPr id="3" name="Content Placeholder 2"/>
          <p:cNvSpPr>
            <a:spLocks noGrp="1"/>
          </p:cNvSpPr>
          <p:nvPr>
            <p:ph idx="1"/>
          </p:nvPr>
        </p:nvSpPr>
        <p:spPr>
          <a:xfrm flipH="1">
            <a:off x="158946" y="2473784"/>
            <a:ext cx="5735827" cy="5485047"/>
          </a:xfrm>
        </p:spPr>
        <p:txBody>
          <a:bodyPr>
            <a:normAutofit/>
          </a:bodyPr>
          <a:lstStyle/>
          <a:p>
            <a:r>
              <a:rPr lang="ka-GE" sz="1400" dirty="0">
                <a:solidFill>
                  <a:srgbClr val="7030A0"/>
                </a:solidFill>
              </a:rPr>
              <a:t>ლიანა ჯოჯუა გახდა პირველი ქართველი </a:t>
            </a:r>
            <a:r>
              <a:rPr lang="ka-GE" sz="1400" dirty="0" err="1">
                <a:solidFill>
                  <a:srgbClr val="7030A0"/>
                </a:solidFill>
              </a:rPr>
              <a:t>ქალმელმაც</a:t>
            </a:r>
            <a:r>
              <a:rPr lang="ka-GE" sz="1400" dirty="0">
                <a:solidFill>
                  <a:srgbClr val="7030A0"/>
                </a:solidFill>
              </a:rPr>
              <a:t> </a:t>
            </a:r>
            <a:r>
              <a:rPr lang="en-US" sz="1400" dirty="0">
                <a:solidFill>
                  <a:srgbClr val="7030A0"/>
                </a:solidFill>
              </a:rPr>
              <a:t>MMA-</a:t>
            </a:r>
            <a:r>
              <a:rPr lang="ka-GE" sz="1400" dirty="0">
                <a:solidFill>
                  <a:srgbClr val="7030A0"/>
                </a:solidFill>
              </a:rPr>
              <a:t>ში ჩემპიონის ტიტული </a:t>
            </a:r>
            <a:r>
              <a:rPr lang="ka-GE" sz="1400" dirty="0" err="1">
                <a:solidFill>
                  <a:srgbClr val="7030A0"/>
                </a:solidFill>
              </a:rPr>
              <a:t>მოიპოვა.მან</a:t>
            </a:r>
            <a:r>
              <a:rPr lang="ka-GE" sz="1400" dirty="0">
                <a:solidFill>
                  <a:srgbClr val="7030A0"/>
                </a:solidFill>
              </a:rPr>
              <a:t> ფინალში რუსი მებრძოლი </a:t>
            </a:r>
            <a:r>
              <a:rPr lang="ka-GE" sz="1400" dirty="0" err="1">
                <a:solidFill>
                  <a:srgbClr val="7030A0"/>
                </a:solidFill>
              </a:rPr>
              <a:t>დაამარცხა.მიუხედავად</a:t>
            </a:r>
            <a:r>
              <a:rPr lang="ka-GE" sz="1400" dirty="0">
                <a:solidFill>
                  <a:srgbClr val="7030A0"/>
                </a:solidFill>
              </a:rPr>
              <a:t> იმისა, რომ ლიანა მოსკოვში გაიზარდა, რინგზე საქართველოს სახელითა და დროშით </a:t>
            </a:r>
            <a:r>
              <a:rPr lang="ka-GE" sz="1400" dirty="0" err="1">
                <a:solidFill>
                  <a:srgbClr val="7030A0"/>
                </a:solidFill>
              </a:rPr>
              <a:t>გამოდის.მეტიც</a:t>
            </a:r>
            <a:r>
              <a:rPr lang="ka-GE" sz="1400" dirty="0">
                <a:solidFill>
                  <a:srgbClr val="7030A0"/>
                </a:solidFill>
              </a:rPr>
              <a:t>, მას მეტსახელიც ქართული აქვს - "მგელი".</a:t>
            </a:r>
          </a:p>
          <a:p>
            <a:endParaRPr lang="ka-GE" sz="1400" dirty="0">
              <a:solidFill>
                <a:srgbClr val="7030A0"/>
              </a:solidFill>
            </a:endParaRPr>
          </a:p>
          <a:p>
            <a:r>
              <a:rPr lang="ka-GE" sz="1400" dirty="0">
                <a:solidFill>
                  <a:srgbClr val="7030A0"/>
                </a:solidFill>
              </a:rPr>
              <a:t>აღსანიშნავია, რომ მისი მეტოქე მასზე ბევრად უფროსი და გამოცდილი იყო.</a:t>
            </a:r>
          </a:p>
          <a:p>
            <a:endParaRPr lang="ka-GE" sz="1400" dirty="0">
              <a:solidFill>
                <a:srgbClr val="7030A0"/>
              </a:solidFill>
            </a:endParaRPr>
          </a:p>
          <a:p>
            <a:r>
              <a:rPr lang="ka-GE" sz="1400" dirty="0">
                <a:solidFill>
                  <a:srgbClr val="7030A0"/>
                </a:solidFill>
              </a:rPr>
              <a:t>თუმცა ამან ლიანას ხელი არ შეუშალა და ქართველ სპორტსმენთა იმ სიას შეუერთდა, რომლებმაც ქვეყნის ფარგლებს გარეთ არაერთხელ ასახელეს ჩვენი სამშობლო.</a:t>
            </a:r>
            <a:endParaRPr lang="en-US" sz="1400" dirty="0">
              <a:solidFill>
                <a:srgbClr val="7030A0"/>
              </a:solidFill>
            </a:endParaRPr>
          </a:p>
        </p:txBody>
      </p:sp>
      <p:pic>
        <p:nvPicPr>
          <p:cNvPr id="5" name="სურათი 4">
            <a:extLst>
              <a:ext uri="{FF2B5EF4-FFF2-40B4-BE49-F238E27FC236}">
                <a16:creationId xmlns:a16="http://schemas.microsoft.com/office/drawing/2014/main" xmlns="" id="{66718450-E57A-41AE-89F8-B5FCD514218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4374" y="1827686"/>
            <a:ext cx="3009340" cy="4248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სურათი 6">
            <a:extLst>
              <a:ext uri="{FF2B5EF4-FFF2-40B4-BE49-F238E27FC236}">
                <a16:creationId xmlns:a16="http://schemas.microsoft.com/office/drawing/2014/main" xmlns="" id="{E6C63FC6-9BCA-4AA1-9348-3E011BC518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23714" y="2565646"/>
            <a:ext cx="1861161" cy="19152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89072579"/>
      </p:ext>
    </p:extLst>
  </p:cSld>
  <p:clrMapOvr>
    <a:masterClrMapping/>
  </p:clrMapOvr>
  <mc:AlternateContent xmlns:mc="http://schemas.openxmlformats.org/markup-compatibility/2006">
    <mc:Choice xmlns:p14="http://schemas.microsoft.com/office/powerpoint/2010/main" xmlns="" Requires="p14">
      <p:transition spd="slow" p14:dur="2000" advTm="31402"/>
    </mc:Choice>
    <mc:Fallback>
      <p:transition spd="slow" advTm="314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22E7A-2BC8-46B0-B665-5F551118D14D}"/>
              </a:ext>
            </a:extLst>
          </p:cNvPr>
          <p:cNvSpPr>
            <a:spLocks noGrp="1"/>
          </p:cNvSpPr>
          <p:nvPr>
            <p:ph type="title"/>
          </p:nvPr>
        </p:nvSpPr>
        <p:spPr>
          <a:xfrm>
            <a:off x="677333" y="609599"/>
            <a:ext cx="8715241" cy="1529907"/>
          </a:xfrm>
        </p:spPr>
        <p:txBody>
          <a:bodyPr>
            <a:normAutofit fontScale="90000"/>
          </a:bodyPr>
          <a:lstStyle/>
          <a:p>
            <a:r>
              <a:rPr lang="en-US" altLang="en-US" b="1" dirty="0">
                <a:solidFill>
                  <a:srgbClr val="0D0A0E"/>
                </a:solidFill>
                <a:latin typeface="gpbNusxuri"/>
              </a:rPr>
              <a:t>2018 </a:t>
            </a:r>
            <a:r>
              <a:rPr lang="en-US" altLang="en-US" b="1" dirty="0" err="1">
                <a:solidFill>
                  <a:srgbClr val="0D0A0E"/>
                </a:solidFill>
                <a:latin typeface="gpbNusxuri"/>
              </a:rPr>
              <a:t>წლის</a:t>
            </a:r>
            <a:r>
              <a:rPr lang="en-US" altLang="en-US" b="1" dirty="0">
                <a:solidFill>
                  <a:srgbClr val="0D0A0E"/>
                </a:solidFill>
                <a:latin typeface="gpbNusxuri"/>
              </a:rPr>
              <a:t> </a:t>
            </a:r>
            <a:r>
              <a:rPr lang="en-US" altLang="en-US" b="1" dirty="0" err="1">
                <a:solidFill>
                  <a:srgbClr val="0D0A0E"/>
                </a:solidFill>
                <a:latin typeface="gpbNusxuri"/>
              </a:rPr>
              <a:t>საუკეთესო</a:t>
            </a:r>
            <a:r>
              <a:rPr lang="en-US" altLang="en-US" b="1" dirty="0">
                <a:solidFill>
                  <a:srgbClr val="0D0A0E"/>
                </a:solidFill>
                <a:latin typeface="gpbNusxuri"/>
              </a:rPr>
              <a:t> </a:t>
            </a:r>
            <a:r>
              <a:rPr lang="en-US" altLang="en-US" b="1" dirty="0" err="1">
                <a:solidFill>
                  <a:srgbClr val="0D0A0E"/>
                </a:solidFill>
                <a:latin typeface="gpbNusxuri"/>
              </a:rPr>
              <a:t>ქალ</a:t>
            </a:r>
            <a:r>
              <a:rPr lang="en-US" altLang="en-US" b="1" dirty="0">
                <a:solidFill>
                  <a:srgbClr val="0D0A0E"/>
                </a:solidFill>
                <a:latin typeface="gpbNusxuri"/>
              </a:rPr>
              <a:t> </a:t>
            </a:r>
            <a:r>
              <a:rPr lang="en-US" altLang="en-US" b="1" dirty="0" err="1">
                <a:solidFill>
                  <a:srgbClr val="0D0A0E"/>
                </a:solidFill>
                <a:latin typeface="gpbNusxuri"/>
              </a:rPr>
              <a:t>სპორტსმენად</a:t>
            </a:r>
            <a:r>
              <a:rPr lang="en-US" altLang="en-US" b="1" dirty="0">
                <a:solidFill>
                  <a:srgbClr val="0D0A0E"/>
                </a:solidFill>
                <a:latin typeface="gpbNusxuri"/>
              </a:rPr>
              <a:t> </a:t>
            </a:r>
            <a:r>
              <a:rPr lang="en-US" altLang="en-US" b="1" dirty="0" err="1">
                <a:solidFill>
                  <a:srgbClr val="0D0A0E"/>
                </a:solidFill>
                <a:latin typeface="gpbNusxuri"/>
              </a:rPr>
              <a:t>ნინო</a:t>
            </a:r>
            <a:r>
              <a:rPr lang="en-US" altLang="en-US" b="1" dirty="0">
                <a:solidFill>
                  <a:srgbClr val="0D0A0E"/>
                </a:solidFill>
                <a:latin typeface="gpbNusxuri"/>
              </a:rPr>
              <a:t> </a:t>
            </a:r>
            <a:r>
              <a:rPr lang="en-US" altLang="en-US" b="1" dirty="0" err="1">
                <a:solidFill>
                  <a:srgbClr val="0D0A0E"/>
                </a:solidFill>
                <a:latin typeface="gpbNusxuri"/>
              </a:rPr>
              <a:t>ოძელაშვილი</a:t>
            </a:r>
            <a:r>
              <a:rPr lang="en-US" altLang="en-US" b="1" dirty="0">
                <a:solidFill>
                  <a:srgbClr val="0D0A0E"/>
                </a:solidFill>
                <a:latin typeface="gpbNusxuri"/>
              </a:rPr>
              <a:t> </a:t>
            </a:r>
            <a:r>
              <a:rPr lang="en-US" altLang="en-US" b="1" dirty="0" err="1">
                <a:solidFill>
                  <a:srgbClr val="0D0A0E"/>
                </a:solidFill>
                <a:latin typeface="gpbNusxuri"/>
              </a:rPr>
              <a:t>დასახელდა</a:t>
            </a:r>
            <a:r>
              <a:rPr lang="en-US" altLang="en-US" b="1" dirty="0">
                <a:solidFill>
                  <a:srgbClr val="0D0A0E"/>
                </a:solidFill>
                <a:latin typeface="gpbNusxuri"/>
              </a:rPr>
              <a:t> | </a:t>
            </a:r>
            <a:r>
              <a:rPr lang="en-US" altLang="en-US" b="1" dirty="0" err="1">
                <a:solidFill>
                  <a:srgbClr val="0D0A0E"/>
                </a:solidFill>
                <a:latin typeface="gpbNusxuri"/>
              </a:rPr>
              <a:t>სპორტის</a:t>
            </a:r>
            <a:r>
              <a:rPr lang="en-US" altLang="en-US" b="1" dirty="0">
                <a:solidFill>
                  <a:srgbClr val="0D0A0E"/>
                </a:solidFill>
                <a:latin typeface="gpbNusxuri"/>
              </a:rPr>
              <a:t> </a:t>
            </a:r>
            <a:r>
              <a:rPr lang="en-US" altLang="en-US" b="1" dirty="0" err="1">
                <a:solidFill>
                  <a:srgbClr val="0D0A0E"/>
                </a:solidFill>
                <a:latin typeface="gpbNusxuri"/>
              </a:rPr>
              <a:t>სამინისტროს</a:t>
            </a:r>
            <a:r>
              <a:rPr lang="en-US" altLang="en-US" b="1" dirty="0">
                <a:solidFill>
                  <a:srgbClr val="0D0A0E"/>
                </a:solidFill>
                <a:latin typeface="gpbNusxuri"/>
              </a:rPr>
              <a:t> </a:t>
            </a:r>
            <a:r>
              <a:rPr lang="en-US" altLang="en-US" b="1" dirty="0" err="1">
                <a:solidFill>
                  <a:srgbClr val="0D0A0E"/>
                </a:solidFill>
                <a:latin typeface="gpbNusxuri"/>
              </a:rPr>
              <a:t>დაჯილდოება</a:t>
            </a:r>
            <a:r>
              <a:rPr lang="en-US" altLang="en-US" sz="1050" dirty="0">
                <a:solidFill>
                  <a:schemeClr val="tx1"/>
                </a:solidFill>
              </a:rPr>
              <a:t/>
            </a:r>
            <a:br>
              <a:rPr lang="en-US" altLang="en-US" sz="1050" dirty="0">
                <a:solidFill>
                  <a:schemeClr val="tx1"/>
                </a:solidFill>
              </a:rPr>
            </a:br>
            <a:endParaRPr lang="en-US" dirty="0"/>
          </a:p>
        </p:txBody>
      </p:sp>
      <p:sp>
        <p:nvSpPr>
          <p:cNvPr id="3" name="Rectangle 1">
            <a:extLst>
              <a:ext uri="{FF2B5EF4-FFF2-40B4-BE49-F238E27FC236}">
                <a16:creationId xmlns:a16="http://schemas.microsoft.com/office/drawing/2014/main" xmlns="" id="{85C36F4E-99BB-411F-A234-14682156B5F2}"/>
              </a:ext>
            </a:extLst>
          </p:cNvPr>
          <p:cNvSpPr>
            <a:spLocks noChangeArrowheads="1"/>
          </p:cNvSpPr>
          <p:nvPr/>
        </p:nvSpPr>
        <p:spPr bwMode="auto">
          <a:xfrm>
            <a:off x="372862" y="2139506"/>
            <a:ext cx="7634796" cy="489876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507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33333"/>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gpbNusxuri"/>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სპორტის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სამინისტროს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დაჯილდოების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ცერემონიალზე</a:t>
            </a:r>
            <a:r>
              <a:rPr kumimoji="0" lang="en-US" altLang="en-US" sz="1600" b="0" i="0" u="none" strike="noStrike" cap="none" normalizeH="0" baseline="0" dirty="0">
                <a:ln>
                  <a:noFill/>
                </a:ln>
                <a:solidFill>
                  <a:srgbClr val="7030A0"/>
                </a:solidFill>
                <a:effectLst/>
                <a:latin typeface="gpbNusxuri"/>
              </a:rPr>
              <a:t> 2018 </a:t>
            </a:r>
            <a:r>
              <a:rPr kumimoji="0" lang="en-US" altLang="en-US" sz="1600" b="0" i="0" u="none" strike="noStrike" cap="none" normalizeH="0" baseline="0" dirty="0" err="1">
                <a:ln>
                  <a:noFill/>
                </a:ln>
                <a:solidFill>
                  <a:srgbClr val="7030A0"/>
                </a:solidFill>
                <a:effectLst/>
                <a:latin typeface="gpbNusxuri"/>
              </a:rPr>
              <a:t>წლის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საუკეთესო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ქალი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სპორტსმენი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გამოვლინდა</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7030A0"/>
                </a:solidFill>
                <a:effectLst/>
                <a:latin typeface="gpbNusxuri"/>
              </a:rPr>
              <a:t>წარდგენილი</a:t>
            </a:r>
            <a:r>
              <a:rPr kumimoji="0" lang="en-US" altLang="en-US" sz="1600" b="1" i="0" u="none" strike="noStrike" cap="none" normalizeH="0" baseline="0" dirty="0">
                <a:ln>
                  <a:noFill/>
                </a:ln>
                <a:solidFill>
                  <a:srgbClr val="7030A0"/>
                </a:solidFill>
                <a:effectLst/>
                <a:latin typeface="gpbNusxuri"/>
              </a:rPr>
              <a:t> </a:t>
            </a:r>
            <a:r>
              <a:rPr kumimoji="0" lang="en-US" altLang="en-US" sz="1600" b="1" i="0" u="none" strike="noStrike" cap="none" normalizeH="0" baseline="0" dirty="0" err="1">
                <a:ln>
                  <a:noFill/>
                </a:ln>
                <a:solidFill>
                  <a:srgbClr val="7030A0"/>
                </a:solidFill>
                <a:effectLst/>
                <a:latin typeface="gpbNusxuri"/>
              </a:rPr>
              <a:t>იყვნენ</a:t>
            </a:r>
            <a:r>
              <a:rPr kumimoji="0" lang="en-US" altLang="en-US" sz="1600" b="1" i="0" u="none" strike="noStrike" cap="none" normalizeH="0" baseline="0" dirty="0">
                <a:ln>
                  <a:noFill/>
                </a:ln>
                <a:solidFill>
                  <a:srgbClr val="7030A0"/>
                </a:solidFill>
                <a:effectLst/>
                <a:latin typeface="gpbNusxuri"/>
              </a:rPr>
              <a:t>:</a:t>
            </a: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ნინო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ოძელაშვილი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მსოფლიოსა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და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ევროპის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ჩემპიონი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სამბოში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პირველი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ქართველი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მსოფლიო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ჩემპიონი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ქალი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საჭიდაო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სახეობებში</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ელენე</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ქებაძე</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მსოფლიოსა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და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ევროპის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ჩემპიონი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სამბოში</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7030A0"/>
              </a:solidFill>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ნანა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ძაგნიძე</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მსოფლიო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საჭადრაკო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ოლიმპიადის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ბრინჯაოს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პრიზიორი</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ანასტასია</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გოტფრიდი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ევროპის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ჩემპიონი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ძალოსნობაში</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ლიზი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კილაძე</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ახალგაზრდებს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შორის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მსოფლიო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ჩემპიონატის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ბრინჯაოს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პრიზიორი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ტყვიით</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სროლაში</a:t>
            </a:r>
            <a:r>
              <a:rPr kumimoji="0" lang="en-US" altLang="en-US" sz="1600" b="0" i="0" u="none" strike="noStrike" cap="none" normalizeH="0" baseline="0" dirty="0">
                <a:ln>
                  <a:noFill/>
                </a:ln>
                <a:solidFill>
                  <a:srgbClr val="7030A0"/>
                </a:solidFill>
                <a:effectLst/>
                <a:latin typeface="gpbNusxuri"/>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7030A0"/>
              </a:solidFill>
              <a:effectLst/>
              <a:latin typeface="gpbNusxu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7030A0"/>
                </a:solidFill>
                <a:effectLst/>
                <a:latin typeface="gpbNusxuri"/>
              </a:rPr>
              <a:t>ნინო</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ხუციბერიძე</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ახალგაზრდული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ოლიმპიური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თამაშების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ბრინჯაოს</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პრიზიორი</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ტყვიით</a:t>
            </a:r>
            <a:r>
              <a:rPr kumimoji="0" lang="en-US" altLang="en-US" sz="1600" b="0" i="0" u="none" strike="noStrike" cap="none" normalizeH="0" baseline="0" dirty="0">
                <a:ln>
                  <a:noFill/>
                </a:ln>
                <a:solidFill>
                  <a:srgbClr val="7030A0"/>
                </a:solidFill>
                <a:effectLst/>
                <a:latin typeface="gpbNusxuri"/>
              </a:rPr>
              <a:t> </a:t>
            </a:r>
            <a:r>
              <a:rPr kumimoji="0" lang="en-US" altLang="en-US" sz="1600" b="0" i="0" u="none" strike="noStrike" cap="none" normalizeH="0" baseline="0" dirty="0" err="1">
                <a:ln>
                  <a:noFill/>
                </a:ln>
                <a:solidFill>
                  <a:srgbClr val="7030A0"/>
                </a:solidFill>
                <a:effectLst/>
                <a:latin typeface="gpbNusxuri"/>
              </a:rPr>
              <a:t>სროლაში</a:t>
            </a:r>
            <a:r>
              <a:rPr kumimoji="0" lang="en-US" altLang="en-US" sz="1600" b="0" i="0" u="none" strike="noStrike" cap="none" normalizeH="0" baseline="0" dirty="0">
                <a:ln>
                  <a:noFill/>
                </a:ln>
                <a:solidFill>
                  <a:srgbClr val="7030A0"/>
                </a:solidFill>
                <a:effectLst/>
                <a:latin typeface="gpbNusxuri"/>
              </a:rPr>
              <a:t>)</a:t>
            </a:r>
            <a:endParaRPr kumimoji="0" lang="en-US" altLang="en-US" sz="1600" b="0" i="0" u="none" strike="noStrike" cap="none" normalizeH="0" baseline="0" dirty="0">
              <a:ln>
                <a:noFill/>
              </a:ln>
              <a:solidFill>
                <a:srgbClr val="7030A0"/>
              </a:solidFill>
              <a:effectLst/>
            </a:endParaRPr>
          </a:p>
        </p:txBody>
      </p:sp>
    </p:spTree>
    <p:extLst>
      <p:ext uri="{BB962C8B-B14F-4D97-AF65-F5344CB8AC3E}">
        <p14:creationId xmlns:p14="http://schemas.microsoft.com/office/powerpoint/2010/main" xmlns="" val="98670066"/>
      </p:ext>
    </p:extLst>
  </p:cSld>
  <p:clrMapOvr>
    <a:masterClrMapping/>
  </p:clrMapOvr>
  <mc:AlternateContent xmlns:mc="http://schemas.openxmlformats.org/markup-compatibility/2006">
    <mc:Choice xmlns:p14="http://schemas.microsoft.com/office/powerpoint/2010/main" xmlns="" Requires="p14">
      <p:transition spd="slow" p14:dur="2000" advTm="18203"/>
    </mc:Choice>
    <mc:Fallback>
      <p:transition spd="slow" advTm="182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964C8-C827-438A-AE0B-9D7A58BD546E}"/>
              </a:ext>
            </a:extLst>
          </p:cNvPr>
          <p:cNvSpPr>
            <a:spLocks noGrp="1"/>
          </p:cNvSpPr>
          <p:nvPr>
            <p:ph type="title"/>
          </p:nvPr>
        </p:nvSpPr>
        <p:spPr/>
        <p:txBody>
          <a:bodyPr/>
          <a:lstStyle/>
          <a:p>
            <a:r>
              <a:rPr lang="ka-GE" dirty="0" err="1"/>
              <a:t>ალინა</a:t>
            </a:r>
            <a:r>
              <a:rPr lang="ka-GE" dirty="0"/>
              <a:t> </a:t>
            </a:r>
            <a:r>
              <a:rPr lang="ka-GE" dirty="0" err="1"/>
              <a:t>ურეშაძემ</a:t>
            </a:r>
            <a:r>
              <a:rPr lang="ka-GE" dirty="0"/>
              <a:t> ოქროს მედალი მოიპოვა</a:t>
            </a:r>
            <a:endParaRPr lang="en-US" dirty="0"/>
          </a:p>
        </p:txBody>
      </p:sp>
      <p:sp>
        <p:nvSpPr>
          <p:cNvPr id="3" name="Rectangle 2">
            <a:extLst>
              <a:ext uri="{FF2B5EF4-FFF2-40B4-BE49-F238E27FC236}">
                <a16:creationId xmlns:a16="http://schemas.microsoft.com/office/drawing/2014/main" xmlns="" id="{5743A7CA-41B8-47EC-9606-56339D5D99A6}"/>
              </a:ext>
            </a:extLst>
          </p:cNvPr>
          <p:cNvSpPr/>
          <p:nvPr/>
        </p:nvSpPr>
        <p:spPr>
          <a:xfrm>
            <a:off x="353360" y="2090198"/>
            <a:ext cx="6881941" cy="4185761"/>
          </a:xfrm>
          <a:prstGeom prst="rect">
            <a:avLst/>
          </a:prstGeom>
        </p:spPr>
        <p:txBody>
          <a:bodyPr wrap="square">
            <a:spAutoFit/>
          </a:bodyPr>
          <a:lstStyle/>
          <a:p>
            <a:r>
              <a:rPr lang="ka-GE" sz="1400" dirty="0">
                <a:solidFill>
                  <a:srgbClr val="7030A0"/>
                </a:solidFill>
              </a:rPr>
              <a:t>ფიგურულ ციგურაობაში 2019 წლის პირველ საერთაშორისო ტურნირზე ქართველმა მოციგურავე </a:t>
            </a:r>
            <a:r>
              <a:rPr lang="ka-GE" sz="1400" dirty="0" err="1">
                <a:solidFill>
                  <a:srgbClr val="7030A0"/>
                </a:solidFill>
              </a:rPr>
              <a:t>ალინა</a:t>
            </a:r>
            <a:r>
              <a:rPr lang="ka-GE" sz="1400" dirty="0">
                <a:solidFill>
                  <a:srgbClr val="7030A0"/>
                </a:solidFill>
              </a:rPr>
              <a:t> ურუშაძემ ოქროს მედალი მოიპოვა. შეჯიბრს სერბეთის დედაქალაქმა უმასპინძლა. იუნიორთა კატეგორიაში მოკლე და თავისუფალი პროგრამები 36-მა სპორტსმენმა წარმოადგინა. ურუშაძემ დამაჯერებლად იასპარეზა და ორივე პროგრამაში საუკეთესო მაჩვენებელი ჰქონდა. ჯამში ქართველმა მოციგურავემ 146,71 ქულა დააგროვა და პირველ ადგილზე გავიდა.</a:t>
            </a:r>
          </a:p>
          <a:p>
            <a:endParaRPr lang="ka-GE" sz="1400" dirty="0">
              <a:solidFill>
                <a:srgbClr val="7030A0"/>
              </a:solidFill>
            </a:endParaRPr>
          </a:p>
          <a:p>
            <a:r>
              <a:rPr lang="ka-GE" sz="1400" dirty="0" err="1">
                <a:solidFill>
                  <a:srgbClr val="7030A0"/>
                </a:solidFill>
              </a:rPr>
              <a:t>ალინა</a:t>
            </a:r>
            <a:r>
              <a:rPr lang="ka-GE" sz="1400" dirty="0">
                <a:solidFill>
                  <a:srgbClr val="7030A0"/>
                </a:solidFill>
              </a:rPr>
              <a:t> ურუშაძის წარმატება მნიშვნელოვანი განაცხადია ისეთი ტურნირების წინ, როგორებიც ევროპისა და მსოფლიოს ჩემპიონატებია. კონტინენტის პირველობა 21-27 იანვარს მინსკში გაიმართება. მსოფლიო ჩემპიონატებს კი მარტში ხორვატია და იაპონია უმასპინძლებენ. ამ ტურნირებზე ქართველი მოციგურავეები ვაჟების, გოგონებისა და სპორტული ცეკვების კატეგორიაში იასპარეზებენ.</a:t>
            </a:r>
          </a:p>
          <a:p>
            <a:endParaRPr lang="ka-GE" sz="1400" dirty="0">
              <a:solidFill>
                <a:srgbClr val="7030A0"/>
              </a:solidFill>
            </a:endParaRPr>
          </a:p>
          <a:p>
            <a:r>
              <a:rPr lang="ka-GE" sz="1400" dirty="0" err="1">
                <a:solidFill>
                  <a:srgbClr val="7030A0"/>
                </a:solidFill>
              </a:rPr>
              <a:t>ალინა</a:t>
            </a:r>
            <a:r>
              <a:rPr lang="ka-GE" sz="1400" dirty="0">
                <a:solidFill>
                  <a:srgbClr val="7030A0"/>
                </a:solidFill>
              </a:rPr>
              <a:t> ურუშაძე მონაწილეობას მიიღებს ევროპის ახალგაზრდულ ოლიმპიურ ფესტივალშიც, რომელიც 9-16 თებერვალს სარაევოში ჩატარდება. შეგახსენებთ, რომ ქართველი მოციგურავე საერთაშორისო ასპარეზზე ცოტა ხნის წინ გამოჩნდა და უკვე არაერთი წარმატება მოიპოვა. 2018 წელი </a:t>
            </a:r>
            <a:r>
              <a:rPr lang="ka-GE" sz="1400" dirty="0" err="1">
                <a:solidFill>
                  <a:srgbClr val="7030A0"/>
                </a:solidFill>
              </a:rPr>
              <a:t>ურუშაძისთვის</a:t>
            </a:r>
            <a:r>
              <a:rPr lang="ka-GE" sz="1400" dirty="0">
                <a:solidFill>
                  <a:srgbClr val="7030A0"/>
                </a:solidFill>
              </a:rPr>
              <a:t> სადებიუტო იყო. </a:t>
            </a:r>
          </a:p>
        </p:txBody>
      </p:sp>
      <p:pic>
        <p:nvPicPr>
          <p:cNvPr id="4" name="სურათი 4">
            <a:extLst>
              <a:ext uri="{FF2B5EF4-FFF2-40B4-BE49-F238E27FC236}">
                <a16:creationId xmlns:a16="http://schemas.microsoft.com/office/drawing/2014/main" xmlns="" id="{0829ECDD-7073-45F8-B99B-A6689D08C0D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5301" y="1692861"/>
            <a:ext cx="3136686" cy="4104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852867112"/>
      </p:ext>
    </p:extLst>
  </p:cSld>
  <p:clrMapOvr>
    <a:masterClrMapping/>
  </p:clrMapOvr>
  <mc:AlternateContent xmlns:mc="http://schemas.openxmlformats.org/markup-compatibility/2006">
    <mc:Choice xmlns:p14="http://schemas.microsoft.com/office/powerpoint/2010/main" xmlns="" Requires="p14">
      <p:transition spd="slow" p14:dur="2000" advTm="75"/>
    </mc:Choice>
    <mc:Fallback>
      <p:transition spd="slow" advTm="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E76B7764-1FBE-4113-951B-9D341D354712}"/>
              </a:ext>
            </a:extLst>
          </p:cNvPr>
          <p:cNvSpPr>
            <a:spLocks noGrp="1"/>
          </p:cNvSpPr>
          <p:nvPr>
            <p:ph type="title"/>
          </p:nvPr>
        </p:nvSpPr>
        <p:spPr>
          <a:xfrm>
            <a:off x="168812" y="0"/>
            <a:ext cx="12023188" cy="1642232"/>
          </a:xfrm>
        </p:spPr>
        <p:txBody>
          <a:bodyPr/>
          <a:lstStyle/>
          <a:p>
            <a:r>
              <a:rPr lang="ka-GE" dirty="0"/>
              <a:t>ქართველი ძიუდოისტი ქალები ევროპის პირველობაზე ასპარეზობენ</a:t>
            </a:r>
            <a:endParaRPr lang="hy-AM" dirty="0"/>
          </a:p>
        </p:txBody>
      </p:sp>
      <p:sp>
        <p:nvSpPr>
          <p:cNvPr id="3" name="შიგთავსის ჩანაცვლების ველი 2">
            <a:extLst>
              <a:ext uri="{FF2B5EF4-FFF2-40B4-BE49-F238E27FC236}">
                <a16:creationId xmlns:a16="http://schemas.microsoft.com/office/drawing/2014/main" xmlns="" id="{83A3A155-86F8-435A-8441-51DE3C7D313F}"/>
              </a:ext>
            </a:extLst>
          </p:cNvPr>
          <p:cNvSpPr>
            <a:spLocks noGrp="1"/>
          </p:cNvSpPr>
          <p:nvPr>
            <p:ph idx="1"/>
          </p:nvPr>
        </p:nvSpPr>
        <p:spPr>
          <a:xfrm>
            <a:off x="0" y="1433939"/>
            <a:ext cx="5078437" cy="5424061"/>
          </a:xfrm>
        </p:spPr>
        <p:txBody>
          <a:bodyPr>
            <a:normAutofit fontScale="85000" lnSpcReduction="20000"/>
          </a:bodyPr>
          <a:lstStyle/>
          <a:p>
            <a:r>
              <a:rPr lang="ka-GE" dirty="0">
                <a:solidFill>
                  <a:srgbClr val="7030A0"/>
                </a:solidFill>
              </a:rPr>
              <a:t>31 ქვეყნის 187 მონაწილეს შორის არიან ქართველი ძიუდოისტებიც: ნატალია ყიფშიძე (48 კგ), მარიამ </a:t>
            </a:r>
            <a:r>
              <a:rPr lang="ka-GE" dirty="0" err="1">
                <a:solidFill>
                  <a:srgbClr val="7030A0"/>
                </a:solidFill>
              </a:rPr>
              <a:t>ციხელაშვილი</a:t>
            </a:r>
            <a:r>
              <a:rPr lang="ka-GE" dirty="0">
                <a:solidFill>
                  <a:srgbClr val="7030A0"/>
                </a:solidFill>
              </a:rPr>
              <a:t> (48კგ), ტატიანა </a:t>
            </a:r>
            <a:r>
              <a:rPr lang="ka-GE" dirty="0" err="1">
                <a:solidFill>
                  <a:srgbClr val="7030A0"/>
                </a:solidFill>
              </a:rPr>
              <a:t>ლევიცკაია</a:t>
            </a:r>
            <a:r>
              <a:rPr lang="ka-GE" dirty="0">
                <a:solidFill>
                  <a:srgbClr val="7030A0"/>
                </a:solidFill>
              </a:rPr>
              <a:t> შუკვანი (52 კგ), მარიამ ჯანაშვილი (52 კგ), ეთერ ლიპარტელიანი (57 კგ), მარიამ ჭანტურია (70 კგ) და სოფიო სომხიშვილი (+78 კგ)</a:t>
            </a:r>
          </a:p>
          <a:p>
            <a:endParaRPr lang="ka-GE" dirty="0">
              <a:solidFill>
                <a:srgbClr val="7030A0"/>
              </a:solidFill>
            </a:endParaRPr>
          </a:p>
          <a:p>
            <a:r>
              <a:rPr lang="ka-GE" dirty="0">
                <a:solidFill>
                  <a:srgbClr val="7030A0"/>
                </a:solidFill>
              </a:rPr>
              <a:t>ქართველი ძიუდოისტი ქალები ცალკეულ ტურნირებში წარმატებით გამოსვლასთან ერთად ოლიმპიური თამაშების ლიცენზიების მოპოვებისთვის ბრძოლაშიც არიან ჩაბმული და მათზეა დამოკიდებული შეძლებს თუ არა საქართველოს ძიუდოისტთა ნაკრები გუნდურ შეჯიბრებაში გამოსვლას.</a:t>
            </a:r>
          </a:p>
          <a:p>
            <a:endParaRPr lang="ka-GE" dirty="0">
              <a:solidFill>
                <a:srgbClr val="7030A0"/>
              </a:solidFill>
            </a:endParaRPr>
          </a:p>
          <a:p>
            <a:r>
              <a:rPr lang="ka-GE" dirty="0">
                <a:solidFill>
                  <a:srgbClr val="7030A0"/>
                </a:solidFill>
              </a:rPr>
              <a:t>ტოკიოში </a:t>
            </a:r>
            <a:r>
              <a:rPr lang="ka-GE" dirty="0" err="1">
                <a:solidFill>
                  <a:srgbClr val="7030A0"/>
                </a:solidFill>
              </a:rPr>
              <a:t>ძიუდოსტთა</a:t>
            </a:r>
            <a:r>
              <a:rPr lang="ka-GE" dirty="0">
                <a:solidFill>
                  <a:srgbClr val="7030A0"/>
                </a:solidFill>
              </a:rPr>
              <a:t> გუნდურ შეჯიბრებაში ის ქვეყნები მიიღებენ მონაწილეობას, რომლებსაც ოლიმპიადაზე ინდივიდუალურ შეჯიბრებაში გამომსვლელი სამი ქალიდან და სამის კაციდან შეძლებენ გუნდის (ქალები: 57-70 და +78 კგ წონითი კატეგორიები; კაცები: 73-90 და +100 კგ წონითი კატეგორიები) დაკომპლექტებას. ამასთან, დასაშვებია უფრო დაბალი წონითი კატეგორიიდან უფრო მაღალში გამოსვლა, მაგალითად, 73 კგ წონით კატეგორიაში გუნდს შეუძლია დააყენოს ძიუდოისტი 60, 66 ან 73 კგ წონითი კატეგორიიდან.</a:t>
            </a:r>
            <a:endParaRPr lang="hy-AM" dirty="0">
              <a:solidFill>
                <a:srgbClr val="7030A0"/>
              </a:solidFill>
            </a:endParaRPr>
          </a:p>
        </p:txBody>
      </p:sp>
      <p:pic>
        <p:nvPicPr>
          <p:cNvPr id="5" name="სურათი 4">
            <a:extLst>
              <a:ext uri="{FF2B5EF4-FFF2-40B4-BE49-F238E27FC236}">
                <a16:creationId xmlns:a16="http://schemas.microsoft.com/office/drawing/2014/main" xmlns="" id="{17FEEDC6-E173-431A-A131-7AB710AD3E0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52158" y="1955409"/>
            <a:ext cx="4144401" cy="398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85698681"/>
      </p:ext>
    </p:extLst>
  </p:cSld>
  <p:clrMapOvr>
    <a:masterClrMapping/>
  </p:clrMapOvr>
  <mc:AlternateContent xmlns:mc="http://schemas.openxmlformats.org/markup-compatibility/2006">
    <mc:Choice xmlns:p14="http://schemas.microsoft.com/office/powerpoint/2010/main" xmlns="" Requires="p14">
      <p:transition spd="slow" p14:dur="1250" advTm="32103">
        <p14:switch dir="r"/>
      </p:transition>
    </mc:Choice>
    <mc:Fallback>
      <p:transition spd="slow" advTm="3210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16" y="243605"/>
            <a:ext cx="9404723" cy="1400530"/>
          </a:xfrm>
        </p:spPr>
        <p:txBody>
          <a:bodyPr/>
          <a:lstStyle/>
          <a:p>
            <a:r>
              <a:rPr lang="ka-GE" dirty="0"/>
              <a:t>პირველი ქართველი ოლიმპიური ჩემპიონი ქალი მზია ჯუღელი</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69311" y="2011680"/>
            <a:ext cx="3661286" cy="3658593"/>
          </a:xfrm>
        </p:spPr>
      </p:pic>
      <p:sp>
        <p:nvSpPr>
          <p:cNvPr id="3" name="მართკუთხედი 2">
            <a:extLst>
              <a:ext uri="{FF2B5EF4-FFF2-40B4-BE49-F238E27FC236}">
                <a16:creationId xmlns:a16="http://schemas.microsoft.com/office/drawing/2014/main" xmlns="" id="{B8C4647E-3F23-4632-BF15-884B47FDBE10}"/>
              </a:ext>
            </a:extLst>
          </p:cNvPr>
          <p:cNvSpPr/>
          <p:nvPr/>
        </p:nvSpPr>
        <p:spPr>
          <a:xfrm>
            <a:off x="769034" y="1853248"/>
            <a:ext cx="6096000" cy="3416320"/>
          </a:xfrm>
          <a:prstGeom prst="rect">
            <a:avLst/>
          </a:prstGeom>
        </p:spPr>
        <p:txBody>
          <a:bodyPr>
            <a:spAutoFit/>
          </a:bodyPr>
          <a:lstStyle/>
          <a:p>
            <a:r>
              <a:rPr lang="ka-GE" dirty="0">
                <a:solidFill>
                  <a:srgbClr val="7030A0"/>
                </a:solidFill>
              </a:rPr>
              <a:t>მზია ჯუღელი იყო პირველი ქართველი ოლიმპიური ჩემპიონი ქალი, </a:t>
            </a:r>
            <a:r>
              <a:rPr lang="ka-GE" dirty="0" err="1">
                <a:solidFill>
                  <a:srgbClr val="7030A0"/>
                </a:solidFill>
              </a:rPr>
              <a:t>სსრკ</a:t>
            </a:r>
            <a:r>
              <a:rPr lang="ka-GE" dirty="0">
                <a:solidFill>
                  <a:srgbClr val="7030A0"/>
                </a:solidFill>
              </a:rPr>
              <a:t> </a:t>
            </a:r>
            <a:r>
              <a:rPr lang="ka-GE" dirty="0" err="1">
                <a:solidFill>
                  <a:srgbClr val="7030A0"/>
                </a:solidFill>
              </a:rPr>
              <a:t>რვაგზის</a:t>
            </a:r>
            <a:r>
              <a:rPr lang="ka-GE" dirty="0">
                <a:solidFill>
                  <a:srgbClr val="7030A0"/>
                </a:solidFill>
              </a:rPr>
              <a:t> ჩემპიონი, ბერლინისა და რუმინეთის მსოფლიო ფესტივალების ლაურეატი, მრავალი საერთაშორისო ტურნირის გამარჯვებული და პრიზიორი. მსოფლიოს ყველაზე პრესტიჟულ შეჯიბრებებში მოპოვებული აქვს 13 ოქროს, 9 ვერცხლისა და 6 ბრინჯაოს მედალი. 1952 წლიდან სპორტის დამსა­ხურებული ოსტატია, ასევე საერთაშორისო კატეგორიის მსაჯი, ფიზიკური კულტურისა და სპორტის დამსახურებული მოღვაწე, საბჭოთა კავშირისა და საქართველოს ტანმოვარჯიშე ქალთა ნაკრების უფროსი მწვრთნელია.</a:t>
            </a:r>
            <a:endParaRPr lang="hy-AM" dirty="0">
              <a:solidFill>
                <a:srgbClr val="7030A0"/>
              </a:solidFill>
            </a:endParaRPr>
          </a:p>
        </p:txBody>
      </p:sp>
    </p:spTree>
    <p:extLst>
      <p:ext uri="{BB962C8B-B14F-4D97-AF65-F5344CB8AC3E}">
        <p14:creationId xmlns:p14="http://schemas.microsoft.com/office/powerpoint/2010/main" xmlns="" val="2842950698"/>
      </p:ext>
    </p:extLst>
  </p:cSld>
  <p:clrMapOvr>
    <a:masterClrMapping/>
  </p:clrMapOvr>
  <mc:AlternateContent xmlns:mc="http://schemas.openxmlformats.org/markup-compatibility/2006">
    <mc:Choice xmlns:p14="http://schemas.microsoft.com/office/powerpoint/2010/main" xmlns="" Requires="p14">
      <p:transition spd="slow" p14:dur="3900" advTm="5">
        <p14:glitter pattern="hexagon"/>
      </p:transition>
    </mc:Choice>
    <mc:Fallback>
      <p:transition spd="slow" advTm="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C2D18904-7131-41EB-BB0E-48D7D14F28E1}"/>
              </a:ext>
            </a:extLst>
          </p:cNvPr>
          <p:cNvSpPr>
            <a:spLocks noGrp="1"/>
          </p:cNvSpPr>
          <p:nvPr>
            <p:ph type="title"/>
          </p:nvPr>
        </p:nvSpPr>
        <p:spPr/>
        <p:txBody>
          <a:bodyPr/>
          <a:lstStyle/>
          <a:p>
            <a:r>
              <a:rPr lang="ka-GE" dirty="0"/>
              <a:t>ნანა ალექსანდრია</a:t>
            </a:r>
            <a:endParaRPr lang="hy-AM" dirty="0"/>
          </a:p>
        </p:txBody>
      </p:sp>
      <p:sp>
        <p:nvSpPr>
          <p:cNvPr id="3" name="შიგთავსის ჩანაცვლების ველი 2">
            <a:extLst>
              <a:ext uri="{FF2B5EF4-FFF2-40B4-BE49-F238E27FC236}">
                <a16:creationId xmlns:a16="http://schemas.microsoft.com/office/drawing/2014/main" xmlns="" id="{30124402-1107-48DE-A9DB-B1233BD5E654}"/>
              </a:ext>
            </a:extLst>
          </p:cNvPr>
          <p:cNvSpPr>
            <a:spLocks noGrp="1"/>
          </p:cNvSpPr>
          <p:nvPr>
            <p:ph idx="1"/>
          </p:nvPr>
        </p:nvSpPr>
        <p:spPr>
          <a:xfrm>
            <a:off x="1" y="1392702"/>
            <a:ext cx="5261316" cy="5465297"/>
          </a:xfrm>
        </p:spPr>
        <p:txBody>
          <a:bodyPr>
            <a:normAutofit fontScale="92500" lnSpcReduction="20000"/>
          </a:bodyPr>
          <a:lstStyle/>
          <a:p>
            <a:r>
              <a:rPr lang="ka-GE" dirty="0">
                <a:solidFill>
                  <a:srgbClr val="7030A0"/>
                </a:solidFill>
              </a:rPr>
              <a:t>დაბადების ადგილი: ქ. ფოთი.</a:t>
            </a:r>
          </a:p>
          <a:p>
            <a:endParaRPr lang="ka-GE" dirty="0">
              <a:solidFill>
                <a:srgbClr val="7030A0"/>
              </a:solidFill>
            </a:endParaRPr>
          </a:p>
          <a:p>
            <a:r>
              <a:rPr lang="ka-GE" dirty="0">
                <a:solidFill>
                  <a:srgbClr val="7030A0"/>
                </a:solidFill>
              </a:rPr>
              <a:t>დაამთავრა თბილისის სახელმწიფო უნივერსიტეტის დასავლეთ ევროპის ენებისა და ლიტერატურის ფაკულტეტი 1972 წელს.</a:t>
            </a:r>
          </a:p>
          <a:p>
            <a:endParaRPr lang="ka-GE" dirty="0">
              <a:solidFill>
                <a:srgbClr val="7030A0"/>
              </a:solidFill>
            </a:endParaRPr>
          </a:p>
          <a:p>
            <a:r>
              <a:rPr lang="ka-GE" dirty="0">
                <a:solidFill>
                  <a:srgbClr val="7030A0"/>
                </a:solidFill>
              </a:rPr>
              <a:t>1976-1995წწ. იყო საქართველოს ტელევიზიის სპორტული პროგრამებისა და პროგრამა "ალიონის" სპორტული კომენტატორი; 2000 წლიდან ევროსაბჭოში საქართველოს ელჩი სპორტში; 1976 წლიდან საერთაშორისო დიდოსტატი ქალებში; 1983 წელს გახდა </a:t>
            </a:r>
            <a:r>
              <a:rPr lang="ka-GE" dirty="0" err="1">
                <a:solidFill>
                  <a:srgbClr val="7030A0"/>
                </a:solidFill>
              </a:rPr>
              <a:t>სსრკ</a:t>
            </a:r>
            <a:r>
              <a:rPr lang="ka-GE" dirty="0">
                <a:solidFill>
                  <a:srgbClr val="7030A0"/>
                </a:solidFill>
              </a:rPr>
              <a:t> დიდოსტატი; მსოფლიო საჭადრაკო ოლიმპიადების 9 ოქროს მედლის მფლობელი (1969,1974,1978,1980,1982,1986); 3-ჯერ იყო ქალთა ნაკრების გუნდის </a:t>
            </a:r>
            <a:r>
              <a:rPr lang="ka-GE" dirty="0" err="1">
                <a:solidFill>
                  <a:srgbClr val="7030A0"/>
                </a:solidFill>
              </a:rPr>
              <a:t>კაპიტნი</a:t>
            </a:r>
            <a:r>
              <a:rPr lang="ka-GE" dirty="0">
                <a:solidFill>
                  <a:srgbClr val="7030A0"/>
                </a:solidFill>
              </a:rPr>
              <a:t>(1992,1994,1996); საქართველოს და </a:t>
            </a:r>
            <a:r>
              <a:rPr lang="ka-GE" dirty="0" err="1">
                <a:solidFill>
                  <a:srgbClr val="7030A0"/>
                </a:solidFill>
              </a:rPr>
              <a:t>სსრკ</a:t>
            </a:r>
            <a:r>
              <a:rPr lang="ka-GE" dirty="0">
                <a:solidFill>
                  <a:srgbClr val="7030A0"/>
                </a:solidFill>
              </a:rPr>
              <a:t> მრავალგზის ჩემპიონი; გადაღებული აქვს დოკუმენტური ფილმი "ქართული გამბიტი" (1991); აქვეყნებს საჭადრაკო სტატიებს ქართულ და უცხოურ ჟურნალებში</a:t>
            </a:r>
            <a:endParaRPr lang="hy-AM" dirty="0">
              <a:solidFill>
                <a:srgbClr val="7030A0"/>
              </a:solidFill>
            </a:endParaRPr>
          </a:p>
        </p:txBody>
      </p:sp>
      <p:pic>
        <p:nvPicPr>
          <p:cNvPr id="5" name="სურათი 4">
            <a:extLst>
              <a:ext uri="{FF2B5EF4-FFF2-40B4-BE49-F238E27FC236}">
                <a16:creationId xmlns:a16="http://schemas.microsoft.com/office/drawing/2014/main" xmlns="" id="{DC5FD9AE-CB6E-45CD-858E-D9EDEE96284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07427" y="1853248"/>
            <a:ext cx="3882683" cy="38582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091648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38656">
        <p15:prstTrans prst="crush"/>
      </p:transition>
    </mc:Choice>
    <mc:Fallback>
      <p:transition spd="slow" advTm="3865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4275C-D567-4310-8FE1-F73E40DDDB61}"/>
              </a:ext>
            </a:extLst>
          </p:cNvPr>
          <p:cNvSpPr>
            <a:spLocks noGrp="1"/>
          </p:cNvSpPr>
          <p:nvPr>
            <p:ph type="title"/>
          </p:nvPr>
        </p:nvSpPr>
        <p:spPr>
          <a:xfrm>
            <a:off x="490903" y="199176"/>
            <a:ext cx="8596668" cy="1524909"/>
          </a:xfrm>
        </p:spPr>
        <p:txBody>
          <a:bodyPr>
            <a:normAutofit fontScale="90000"/>
          </a:bodyPr>
          <a:lstStyle/>
          <a:p>
            <a:r>
              <a:rPr lang="en-US" b="1" dirty="0" err="1"/>
              <a:t>ქეთევან</a:t>
            </a:r>
            <a:r>
              <a:rPr lang="en-US" b="1" dirty="0"/>
              <a:t> </a:t>
            </a:r>
            <a:r>
              <a:rPr lang="en-US" b="1" dirty="0" err="1"/>
              <a:t>ლოსაბერიძე</a:t>
            </a:r>
            <a:r>
              <a:rPr lang="ka-GE" b="1" dirty="0"/>
              <a:t/>
            </a:r>
            <a:br>
              <a:rPr lang="ka-GE" b="1" dirty="0"/>
            </a:br>
            <a:r>
              <a:rPr lang="en-US" dirty="0"/>
              <a:t/>
            </a:r>
            <a:br>
              <a:rPr lang="en-US" dirty="0"/>
            </a:br>
            <a:r>
              <a:rPr lang="ka-GE" sz="1200" dirty="0"/>
              <a:t> </a:t>
            </a:r>
            <a:r>
              <a:rPr lang="ka-GE" sz="1200" dirty="0">
                <a:solidFill>
                  <a:srgbClr val="7030A0"/>
                </a:solidFill>
              </a:rPr>
              <a:t>(დ. </a:t>
            </a:r>
            <a:r>
              <a:rPr lang="ka-GE" sz="1200" dirty="0">
                <a:solidFill>
                  <a:srgbClr val="7030A0"/>
                </a:solidFill>
                <a:hlinkClick r:id="rId2" tooltip="1 აგვისტო">
                  <a:extLst>
                    <a:ext uri="{A12FA001-AC4F-418D-AE19-62706E023703}">
                      <ahyp:hlinkClr xmlns:ahyp="http://schemas.microsoft.com/office/drawing/2018/hyperlinkcolor" xmlns="" val="tx"/>
                    </a:ext>
                  </a:extLst>
                </a:hlinkClick>
              </a:rPr>
              <a:t>1 აგვისტო</a:t>
            </a:r>
            <a:r>
              <a:rPr lang="ka-GE" sz="1200" dirty="0">
                <a:solidFill>
                  <a:srgbClr val="7030A0"/>
                </a:solidFill>
              </a:rPr>
              <a:t>, </a:t>
            </a:r>
            <a:r>
              <a:rPr lang="ka-GE" sz="1200" dirty="0">
                <a:solidFill>
                  <a:srgbClr val="7030A0"/>
                </a:solidFill>
                <a:hlinkClick r:id="rId3" tooltip="1949">
                  <a:extLst>
                    <a:ext uri="{A12FA001-AC4F-418D-AE19-62706E023703}">
                      <ahyp:hlinkClr xmlns:ahyp="http://schemas.microsoft.com/office/drawing/2018/hyperlinkcolor" xmlns="" val="tx"/>
                    </a:ext>
                  </a:extLst>
                </a:hlinkClick>
              </a:rPr>
              <a:t>1949</a:t>
            </a:r>
            <a:r>
              <a:rPr lang="ka-GE" sz="1200" dirty="0">
                <a:solidFill>
                  <a:srgbClr val="7030A0"/>
                </a:solidFill>
              </a:rPr>
              <a:t>, </a:t>
            </a:r>
            <a:r>
              <a:rPr lang="ka-GE" sz="1200" dirty="0">
                <a:solidFill>
                  <a:srgbClr val="7030A0"/>
                </a:solidFill>
                <a:hlinkClick r:id="rId4" tooltip="კიროვი (ტყიბული) (ჯერ არაა დაწერილი)">
                  <a:extLst>
                    <a:ext uri="{A12FA001-AC4F-418D-AE19-62706E023703}">
                      <ahyp:hlinkClr xmlns:ahyp="http://schemas.microsoft.com/office/drawing/2018/hyperlinkcolor" xmlns="" val="tx"/>
                    </a:ext>
                  </a:extLst>
                </a:hlinkClick>
              </a:rPr>
              <a:t>კიროვი</a:t>
            </a:r>
            <a:r>
              <a:rPr lang="ka-GE" sz="1200" dirty="0">
                <a:solidFill>
                  <a:srgbClr val="7030A0"/>
                </a:solidFill>
              </a:rPr>
              <a:t>, </a:t>
            </a:r>
            <a:r>
              <a:rPr lang="ka-GE" sz="1200" dirty="0">
                <a:solidFill>
                  <a:srgbClr val="7030A0"/>
                </a:solidFill>
                <a:hlinkClick r:id="rId5" tooltip="იმერეთი">
                  <a:extLst>
                    <a:ext uri="{A12FA001-AC4F-418D-AE19-62706E023703}">
                      <ahyp:hlinkClr xmlns:ahyp="http://schemas.microsoft.com/office/drawing/2018/hyperlinkcolor" xmlns="" val="tx"/>
                    </a:ext>
                  </a:extLst>
                </a:hlinkClick>
              </a:rPr>
              <a:t>იმერეთი</a:t>
            </a:r>
            <a:r>
              <a:rPr lang="ka-GE" sz="1200" dirty="0">
                <a:solidFill>
                  <a:srgbClr val="7030A0"/>
                </a:solidFill>
              </a:rPr>
              <a:t>) — პირველი და ერთადერთი </a:t>
            </a:r>
            <a:r>
              <a:rPr lang="ka-GE" sz="1200" dirty="0">
                <a:solidFill>
                  <a:srgbClr val="7030A0"/>
                </a:solidFill>
                <a:hlinkClick r:id="rId6" tooltip="ევროპა">
                  <a:extLst>
                    <a:ext uri="{A12FA001-AC4F-418D-AE19-62706E023703}">
                      <ahyp:hlinkClr xmlns:ahyp="http://schemas.microsoft.com/office/drawing/2018/hyperlinkcolor" xmlns="" val="tx"/>
                    </a:ext>
                  </a:extLst>
                </a:hlinkClick>
              </a:rPr>
              <a:t>ევროპელი</a:t>
            </a:r>
            <a:r>
              <a:rPr lang="ka-GE" sz="1200" dirty="0">
                <a:solidFill>
                  <a:srgbClr val="7030A0"/>
                </a:solidFill>
              </a:rPr>
              <a:t> </a:t>
            </a:r>
            <a:r>
              <a:rPr lang="ka-GE" sz="1200" dirty="0">
                <a:solidFill>
                  <a:srgbClr val="7030A0"/>
                </a:solidFill>
                <a:hlinkClick r:id="rId7" tooltip="ოლიმპიადა">
                  <a:extLst>
                    <a:ext uri="{A12FA001-AC4F-418D-AE19-62706E023703}">
                      <ahyp:hlinkClr xmlns:ahyp="http://schemas.microsoft.com/office/drawing/2018/hyperlinkcolor" xmlns="" val="tx"/>
                    </a:ext>
                  </a:extLst>
                </a:hlinkClick>
              </a:rPr>
              <a:t>ოლიმპიური ჩემპიონი</a:t>
            </a:r>
            <a:r>
              <a:rPr lang="ka-GE" sz="1200" dirty="0">
                <a:solidFill>
                  <a:srgbClr val="7030A0"/>
                </a:solidFill>
              </a:rPr>
              <a:t> მშვილდოსანი ქალი.</a:t>
            </a:r>
            <a:r>
              <a:rPr lang="ka-GE" sz="1200" baseline="30000" dirty="0">
                <a:solidFill>
                  <a:srgbClr val="7030A0"/>
                </a:solidFill>
                <a:hlinkClick r:id="rId8">
                  <a:extLst>
                    <a:ext uri="{A12FA001-AC4F-418D-AE19-62706E023703}">
                      <ahyp:hlinkClr xmlns:ahyp="http://schemas.microsoft.com/office/drawing/2018/hyperlinkcolor" xmlns="" val="tx"/>
                    </a:ext>
                  </a:extLst>
                </a:hlinkClick>
              </a:rPr>
              <a:t>[1]</a:t>
            </a:r>
            <a:r>
              <a:rPr lang="ka-GE" sz="1200" dirty="0">
                <a:solidFill>
                  <a:srgbClr val="7030A0"/>
                </a:solidFill>
              </a:rPr>
              <a:t> დაამთავრა </a:t>
            </a:r>
            <a:r>
              <a:rPr lang="ka-GE" sz="1200" dirty="0">
                <a:solidFill>
                  <a:srgbClr val="7030A0"/>
                </a:solidFill>
                <a:hlinkClick r:id="rId9" tooltip="ქუთაისის პედაგოგიური ინსტიტუტი">
                  <a:extLst>
                    <a:ext uri="{A12FA001-AC4F-418D-AE19-62706E023703}">
                      <ahyp:hlinkClr xmlns:ahyp="http://schemas.microsoft.com/office/drawing/2018/hyperlinkcolor" xmlns="" val="tx"/>
                    </a:ext>
                  </a:extLst>
                </a:hlinkClick>
              </a:rPr>
              <a:t>ქუთაისის პედაგოგიური ინსტიტუტი</a:t>
            </a:r>
            <a:r>
              <a:rPr lang="ka-GE" sz="1200" dirty="0">
                <a:solidFill>
                  <a:srgbClr val="7030A0"/>
                </a:solidFill>
              </a:rPr>
              <a:t> 1970 წელს. 2002-2005 წლებში ქეთევან ლოსაბერიძე საქართველოს მშვილდოსნობის ეროვნული ფედერაციის პრეზიდენტი გახდა. დაჯილდოებულია </a:t>
            </a:r>
            <a:r>
              <a:rPr lang="ka-GE" sz="1200" u="sng" dirty="0">
                <a:solidFill>
                  <a:srgbClr val="7030A0"/>
                </a:solidFill>
                <a:hlinkClick r:id="rId10">
                  <a:extLst>
                    <a:ext uri="{A12FA001-AC4F-418D-AE19-62706E023703}">
                      <ahyp:hlinkClr xmlns:ahyp="http://schemas.microsoft.com/office/drawing/2018/hyperlinkcolor" xmlns="" val="tx"/>
                    </a:ext>
                  </a:extLst>
                </a:hlinkClick>
              </a:rPr>
              <a:t>ვახტანგ გორგასლის </a:t>
            </a:r>
            <a:r>
              <a:rPr lang="en-US" sz="1200" u="sng" dirty="0">
                <a:solidFill>
                  <a:srgbClr val="7030A0"/>
                </a:solidFill>
                <a:hlinkClick r:id="rId10">
                  <a:extLst>
                    <a:ext uri="{A12FA001-AC4F-418D-AE19-62706E023703}">
                      <ahyp:hlinkClr xmlns:ahyp="http://schemas.microsoft.com/office/drawing/2018/hyperlinkcolor" xmlns="" val="tx"/>
                    </a:ext>
                  </a:extLst>
                </a:hlinkClick>
              </a:rPr>
              <a:t>II </a:t>
            </a:r>
            <a:r>
              <a:rPr lang="ka-GE" sz="1200" u="sng" dirty="0">
                <a:solidFill>
                  <a:srgbClr val="7030A0"/>
                </a:solidFill>
                <a:hlinkClick r:id="rId10">
                  <a:extLst>
                    <a:ext uri="{A12FA001-AC4F-418D-AE19-62706E023703}">
                      <ahyp:hlinkClr xmlns:ahyp="http://schemas.microsoft.com/office/drawing/2018/hyperlinkcolor" xmlns="" val="tx"/>
                    </a:ext>
                  </a:extLst>
                </a:hlinkClick>
              </a:rPr>
              <a:t>ხარისხის ორდენით</a:t>
            </a:r>
            <a:r>
              <a:rPr lang="ka-GE" sz="1200" dirty="0">
                <a:solidFill>
                  <a:srgbClr val="7030A0"/>
                </a:solidFill>
              </a:rPr>
              <a:t>.</a:t>
            </a:r>
            <a:endParaRPr lang="en-US" sz="1200" dirty="0">
              <a:solidFill>
                <a:srgbClr val="7030A0"/>
              </a:solidFill>
            </a:endParaRPr>
          </a:p>
        </p:txBody>
      </p:sp>
      <p:sp>
        <p:nvSpPr>
          <p:cNvPr id="3" name="Rectangle 2">
            <a:extLst>
              <a:ext uri="{FF2B5EF4-FFF2-40B4-BE49-F238E27FC236}">
                <a16:creationId xmlns:a16="http://schemas.microsoft.com/office/drawing/2014/main" xmlns="" id="{B81381FF-B8CA-4E7F-AE86-9317AD5CDDA8}"/>
              </a:ext>
            </a:extLst>
          </p:cNvPr>
          <p:cNvSpPr/>
          <p:nvPr/>
        </p:nvSpPr>
        <p:spPr>
          <a:xfrm>
            <a:off x="402454" y="2134509"/>
            <a:ext cx="6096000" cy="4524315"/>
          </a:xfrm>
          <a:prstGeom prst="rect">
            <a:avLst/>
          </a:prstGeom>
        </p:spPr>
        <p:txBody>
          <a:bodyPr>
            <a:spAutoFit/>
          </a:bodyPr>
          <a:lstStyle/>
          <a:p>
            <a:pPr>
              <a:buFont typeface="Arial" panose="020B0604020202020204" pitchFamily="34" charset="0"/>
              <a:buChar char="•"/>
            </a:pPr>
            <a:r>
              <a:rPr lang="ka-GE" dirty="0">
                <a:solidFill>
                  <a:srgbClr val="7030A0"/>
                </a:solidFill>
                <a:latin typeface="Arial" panose="020B0604020202020204" pitchFamily="34" charset="0"/>
              </a:rPr>
              <a:t>ოლიმპიური ჩემპიონი - 1980 (მოსკოვი); ოლიმპიადის </a:t>
            </a:r>
            <a:r>
              <a:rPr lang="en-US" dirty="0">
                <a:solidFill>
                  <a:srgbClr val="7030A0"/>
                </a:solidFill>
                <a:latin typeface="Arial" panose="020B0604020202020204" pitchFamily="34" charset="0"/>
              </a:rPr>
              <a:t>IV </a:t>
            </a:r>
            <a:r>
              <a:rPr lang="ka-GE" dirty="0">
                <a:solidFill>
                  <a:srgbClr val="7030A0"/>
                </a:solidFill>
                <a:latin typeface="Arial" panose="020B0604020202020204" pitchFamily="34" charset="0"/>
              </a:rPr>
              <a:t>ადგილოსანი - 1972 (მიუნხენი)</a:t>
            </a:r>
          </a:p>
          <a:p>
            <a:pPr>
              <a:buFont typeface="Arial" panose="020B0604020202020204" pitchFamily="34" charset="0"/>
              <a:buChar char="•"/>
            </a:pPr>
            <a:r>
              <a:rPr lang="ka-GE" dirty="0">
                <a:solidFill>
                  <a:srgbClr val="7030A0"/>
                </a:solidFill>
                <a:latin typeface="Arial" panose="020B0604020202020204" pitchFamily="34" charset="0"/>
              </a:rPr>
              <a:t>მსოფლიოს ჩემპიონი - 1973 (გუნდური), 1981 (გუნდური)</a:t>
            </a:r>
          </a:p>
          <a:p>
            <a:pPr>
              <a:buFont typeface="Arial" panose="020B0604020202020204" pitchFamily="34" charset="0"/>
              <a:buChar char="•"/>
            </a:pPr>
            <a:r>
              <a:rPr lang="ka-GE" dirty="0">
                <a:solidFill>
                  <a:srgbClr val="7030A0"/>
                </a:solidFill>
                <a:latin typeface="Arial" panose="020B0604020202020204" pitchFamily="34" charset="0"/>
              </a:rPr>
              <a:t>ევროპის ჩემპიონი - 1972 (პირადი, გუნდური), 1978 (გუნდური), 1980 (გუნდური)</a:t>
            </a:r>
          </a:p>
          <a:p>
            <a:pPr>
              <a:buFont typeface="Arial" panose="020B0604020202020204" pitchFamily="34" charset="0"/>
              <a:buChar char="•"/>
            </a:pP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ჩემპიონი - 1973, 1979; </a:t>
            </a: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ჩემპიონატის ბრინჯაოს მედალოსანი - 1971, 1972, 1974, 1975, 1981</a:t>
            </a:r>
          </a:p>
          <a:p>
            <a:pPr>
              <a:buFont typeface="Arial" panose="020B0604020202020204" pitchFamily="34" charset="0"/>
              <a:buChar char="•"/>
            </a:pP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თასის მფლობელი - 1972, 1978; </a:t>
            </a: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ხალხთა სპარტაკიადის ვიცე-ჩემპიონი - 1979; მილანის (1975, 1980), ლოძის (1976), კიოლნის (1978) და ლვოვის (1981) საერთაშორისო ტურნირების გამარჯვებული</a:t>
            </a:r>
          </a:p>
          <a:p>
            <a:pPr>
              <a:buFont typeface="Arial" panose="020B0604020202020204" pitchFamily="34" charset="0"/>
              <a:buChar char="•"/>
            </a:pPr>
            <a:r>
              <a:rPr lang="ka-GE" dirty="0">
                <a:solidFill>
                  <a:srgbClr val="7030A0"/>
                </a:solidFill>
                <a:latin typeface="Arial" panose="020B0604020202020204" pitchFamily="34" charset="0"/>
              </a:rPr>
              <a:t>საქართველოს წლის საუკეთესო სპორტსმენი (სპორტულ ჟურნალისტთა კავშირი) - 1980; </a:t>
            </a: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საერთაშორისო კლასის სპორტის ოსტატი - 1971</a:t>
            </a:r>
          </a:p>
          <a:p>
            <a:pPr>
              <a:buFont typeface="Arial" panose="020B0604020202020204" pitchFamily="34" charset="0"/>
              <a:buChar char="•"/>
            </a:pPr>
            <a:r>
              <a:rPr lang="ka-GE" dirty="0" err="1">
                <a:solidFill>
                  <a:srgbClr val="7030A0"/>
                </a:solidFill>
                <a:latin typeface="Arial" panose="020B0604020202020204" pitchFamily="34" charset="0"/>
              </a:rPr>
              <a:t>სსრკ</a:t>
            </a:r>
            <a:r>
              <a:rPr lang="ka-GE" dirty="0">
                <a:solidFill>
                  <a:srgbClr val="7030A0"/>
                </a:solidFill>
                <a:latin typeface="Arial" panose="020B0604020202020204" pitchFamily="34" charset="0"/>
              </a:rPr>
              <a:t> სპორტის დამსახურებული ოსტატი - 1980</a:t>
            </a:r>
            <a:endParaRPr lang="ka-GE" b="0" i="0" dirty="0">
              <a:solidFill>
                <a:srgbClr val="7030A0"/>
              </a:solidFill>
              <a:effectLst/>
              <a:latin typeface="Arial" panose="020B0604020202020204" pitchFamily="34" charset="0"/>
            </a:endParaRPr>
          </a:p>
        </p:txBody>
      </p:sp>
      <p:pic>
        <p:nvPicPr>
          <p:cNvPr id="3074" name="Picture 2" descr="á¥áááááá ááá¡áááá áá«á.jpg">
            <a:extLst>
              <a:ext uri="{FF2B5EF4-FFF2-40B4-BE49-F238E27FC236}">
                <a16:creationId xmlns:a16="http://schemas.microsoft.com/office/drawing/2014/main" xmlns="" id="{A0A16504-4A10-4F95-BDD9-4F617BCFF55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892752" y="2134509"/>
            <a:ext cx="2381250" cy="3990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6875139"/>
      </p:ext>
    </p:extLst>
  </p:cSld>
  <p:clrMapOvr>
    <a:masterClrMapping/>
  </p:clrMapOvr>
  <mc:AlternateContent xmlns:mc="http://schemas.openxmlformats.org/markup-compatibility/2006">
    <mc:Choice xmlns:p14="http://schemas.microsoft.com/office/powerpoint/2010/main" xmlns="" Requires="p14">
      <p:transition spd="slow" p14:dur="2000" advTm="57332"/>
    </mc:Choice>
    <mc:Fallback>
      <p:transition spd="slow" advTm="573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8B876-431C-437B-BFB2-0683F66DF7DD}"/>
              </a:ext>
            </a:extLst>
          </p:cNvPr>
          <p:cNvSpPr>
            <a:spLocks noGrp="1"/>
          </p:cNvSpPr>
          <p:nvPr>
            <p:ph type="title"/>
          </p:nvPr>
        </p:nvSpPr>
        <p:spPr>
          <a:xfrm>
            <a:off x="0" y="0"/>
            <a:ext cx="8596668" cy="1320800"/>
          </a:xfrm>
        </p:spPr>
        <p:txBody>
          <a:bodyPr/>
          <a:lstStyle/>
          <a:p>
            <a:r>
              <a:rPr lang="ka-GE" dirty="0"/>
              <a:t>ქართველი  მოჭიდავე  ქალი</a:t>
            </a:r>
            <a:br>
              <a:rPr lang="ka-GE" dirty="0"/>
            </a:br>
            <a:r>
              <a:rPr lang="ka-GE" sz="1000" dirty="0"/>
              <a:t>2015-09-21</a:t>
            </a:r>
            <a:endParaRPr lang="en-US" sz="1000" dirty="0"/>
          </a:p>
        </p:txBody>
      </p:sp>
      <p:sp>
        <p:nvSpPr>
          <p:cNvPr id="3" name="Rectangle 2">
            <a:extLst>
              <a:ext uri="{FF2B5EF4-FFF2-40B4-BE49-F238E27FC236}">
                <a16:creationId xmlns:a16="http://schemas.microsoft.com/office/drawing/2014/main" xmlns="" id="{3BF464F9-08B8-4C44-A7DB-A9567CAF2EC0}"/>
              </a:ext>
            </a:extLst>
          </p:cNvPr>
          <p:cNvSpPr/>
          <p:nvPr/>
        </p:nvSpPr>
        <p:spPr>
          <a:xfrm>
            <a:off x="473475" y="889843"/>
            <a:ext cx="6974889" cy="5262979"/>
          </a:xfrm>
          <a:prstGeom prst="rect">
            <a:avLst/>
          </a:prstGeom>
        </p:spPr>
        <p:txBody>
          <a:bodyPr wrap="square">
            <a:spAutoFit/>
          </a:bodyPr>
          <a:lstStyle/>
          <a:p>
            <a:r>
              <a:rPr lang="ka-GE" sz="1400" dirty="0">
                <a:solidFill>
                  <a:srgbClr val="7030A0"/>
                </a:solidFill>
              </a:rPr>
              <a:t>ქართველი მოჭიდავე თეონა </a:t>
            </a:r>
            <a:r>
              <a:rPr lang="ka-GE" sz="1400" dirty="0" err="1">
                <a:solidFill>
                  <a:srgbClr val="7030A0"/>
                </a:solidFill>
              </a:rPr>
              <a:t>დონგუზაშვილი</a:t>
            </a:r>
            <a:r>
              <a:rPr lang="ka-GE" sz="1400" dirty="0">
                <a:solidFill>
                  <a:srgbClr val="7030A0"/>
                </a:solidFill>
              </a:rPr>
              <a:t> 1976 წელს  თბილისში დაიბადა. გაიზარდა ზესტაფონის მუნიციპალიტეტის,  სოფელ შროშაში.  სწავლობდა თბილისის სახელმწიფო უნივერსიტეტში, ეკონომიკის. ფაკულტეტზე. </a:t>
            </a:r>
          </a:p>
          <a:p>
            <a:r>
              <a:rPr lang="ka-GE" sz="1400" dirty="0">
                <a:solidFill>
                  <a:srgbClr val="7030A0"/>
                </a:solidFill>
              </a:rPr>
              <a:t>ის თავიდანვე გამოირჩეოდა სპორტული აღნაგობით</a:t>
            </a:r>
          </a:p>
          <a:p>
            <a:endParaRPr lang="ka-GE" sz="1400" dirty="0">
              <a:solidFill>
                <a:srgbClr val="7030A0"/>
              </a:solidFill>
            </a:endParaRPr>
          </a:p>
          <a:p>
            <a:r>
              <a:rPr lang="ka-GE" sz="1400" dirty="0">
                <a:solidFill>
                  <a:srgbClr val="7030A0"/>
                </a:solidFill>
              </a:rPr>
              <a:t>1990 წელს, ბიძამ ვალერი </a:t>
            </a:r>
            <a:r>
              <a:rPr lang="ka-GE" sz="1400" dirty="0" err="1">
                <a:solidFill>
                  <a:srgbClr val="7030A0"/>
                </a:solidFill>
              </a:rPr>
              <a:t>დონგუზაშვილმა</a:t>
            </a:r>
            <a:r>
              <a:rPr lang="ka-GE" sz="1400" dirty="0">
                <a:solidFill>
                  <a:srgbClr val="7030A0"/>
                </a:solidFill>
              </a:rPr>
              <a:t> ძიუდოს წრეზე მიიყვანა. როგორც თავად ამბობს, ამის შემდეგ ძიუდო თავისი ცხოვრების ნაწილი გახდა.</a:t>
            </a:r>
          </a:p>
          <a:p>
            <a:endParaRPr lang="ka-GE" sz="1400" dirty="0">
              <a:solidFill>
                <a:srgbClr val="7030A0"/>
              </a:solidFill>
            </a:endParaRPr>
          </a:p>
          <a:p>
            <a:r>
              <a:rPr lang="ka-GE" sz="1400" dirty="0">
                <a:solidFill>
                  <a:srgbClr val="7030A0"/>
                </a:solidFill>
              </a:rPr>
              <a:t>"ძალიან აქტიური ვიყავი ბავშვობიდან, ბიჭებთან ერთად ვთამაშობდი ხოლმე ფეხბურთს. ძიუდომ  დიდი ინტერესი გამოწვია ჩემში. წრეზე მისვლიდან ორი კვირის შემდეგ შეჯიბრზე წამიყვანეს. 13-14 წლიანებს შორის შეჯიბრი გორში მოეწყო, საიდანაც გამარჯვებული დავბრუნდი. მოვიგე ისე, რომ ვერაფერი გავიგე, რადგან ძიუდოს ტერმინოლოგიებიც კი არ მქონდა კარგად დამახსოვრებული. ფინალში, რაღაც ილეთი გავაკეთე, რომლის სახელწოდება არ ვიცოდი, ამ ილეთმა გამარჯვება მომიტანა, თუმცა როცა ჩემი გვარი გამოაცხადეს, მეგონა არასწორი ილეთი თუ  გავაკეთე და შენიშვნა მომცეს. დაჯილდოების შემდეგ მივხვდი, რომ გამარჯვებულად გამომაცხადეს. ყველაზე ემოციური და დაძაბული თამაშები გუნდური შეჯიბრებების დროს  მქონდა. როდესაც ხუთ-ხუთი სპორტსმენი მონაწილეობს, ემოციები და ნერვიულობა მაშინ პიკს აღწევს.  ხშირად ბოლო გამომსვლელი წყვეტს წაგება-მოგების ბედს.  ბევრჯერ ყოფილა შემთხვევა, რომ მე გადამიწყვეტია გუნდის ბედი, რადგან მძიმე წონის ვიყავი  და თითქმის ყოველთვის ბოლოს მიწევდა გამოსვლა. ხან ვაგებდით, ხან ვიგებდით. იყო ასეთი შემთხვევა, როდესაც 2 წამით ადრე, თითქმის წაგებული შეხვედრა მომიგია",- იხსენებს </a:t>
            </a:r>
            <a:r>
              <a:rPr lang="ka-GE" sz="1400" dirty="0" err="1">
                <a:solidFill>
                  <a:srgbClr val="7030A0"/>
                </a:solidFill>
              </a:rPr>
              <a:t>დონგუზაშვილი</a:t>
            </a:r>
            <a:r>
              <a:rPr lang="ka-GE" sz="1400" dirty="0">
                <a:solidFill>
                  <a:srgbClr val="7030A0"/>
                </a:solidFill>
              </a:rPr>
              <a:t>.</a:t>
            </a:r>
            <a:endParaRPr lang="hy-AM" sz="1400" dirty="0">
              <a:solidFill>
                <a:srgbClr val="7030A0"/>
              </a:solidFill>
            </a:endParaRPr>
          </a:p>
        </p:txBody>
      </p:sp>
      <p:pic>
        <p:nvPicPr>
          <p:cNvPr id="4" name="სურათი 4">
            <a:extLst>
              <a:ext uri="{FF2B5EF4-FFF2-40B4-BE49-F238E27FC236}">
                <a16:creationId xmlns:a16="http://schemas.microsoft.com/office/drawing/2014/main" xmlns="" id="{CBF423F6-B4A0-4D6B-9275-0203EDD0A8C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7354" y="1553593"/>
            <a:ext cx="2651965" cy="2860983"/>
          </a:xfrm>
          <a:prstGeom prst="rect">
            <a:avLst/>
          </a:prstGeom>
        </p:spPr>
      </p:pic>
    </p:spTree>
    <p:extLst>
      <p:ext uri="{BB962C8B-B14F-4D97-AF65-F5344CB8AC3E}">
        <p14:creationId xmlns:p14="http://schemas.microsoft.com/office/powerpoint/2010/main" xmlns="" val="2160319320"/>
      </p:ext>
    </p:extLst>
  </p:cSld>
  <p:clrMapOvr>
    <a:masterClrMapping/>
  </p:clrMapOvr>
  <mc:AlternateContent xmlns:mc="http://schemas.openxmlformats.org/markup-compatibility/2006">
    <mc:Choice xmlns:p14="http://schemas.microsoft.com/office/powerpoint/2010/main" xmlns="" Requires="p14">
      <p:transition spd="slow" p14:dur="2000" advTm="85236"/>
    </mc:Choice>
    <mc:Fallback>
      <p:transition spd="slow" advTm="852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255770"/>
            <a:ext cx="9404723" cy="1400530"/>
          </a:xfrm>
        </p:spPr>
        <p:txBody>
          <a:bodyPr/>
          <a:lstStyle/>
          <a:p>
            <a:r>
              <a:rPr lang="ka-GE" dirty="0"/>
              <a:t>საქართველოს ძიუდოისტთა ნაკრების ყოფილი წევრი</a:t>
            </a:r>
            <a:endParaRPr lang="en-US" dirty="0"/>
          </a:p>
        </p:txBody>
      </p:sp>
      <p:sp>
        <p:nvSpPr>
          <p:cNvPr id="3" name="Content Placeholder 2"/>
          <p:cNvSpPr>
            <a:spLocks noGrp="1"/>
          </p:cNvSpPr>
          <p:nvPr>
            <p:ph idx="1"/>
          </p:nvPr>
        </p:nvSpPr>
        <p:spPr>
          <a:xfrm>
            <a:off x="0" y="1567522"/>
            <a:ext cx="7652825" cy="5201701"/>
          </a:xfrm>
        </p:spPr>
        <p:txBody>
          <a:bodyPr>
            <a:normAutofit fontScale="92500" lnSpcReduction="20000"/>
          </a:bodyPr>
          <a:lstStyle/>
          <a:p>
            <a:r>
              <a:rPr lang="ka-GE" dirty="0">
                <a:solidFill>
                  <a:srgbClr val="7030A0"/>
                </a:solidFill>
              </a:rPr>
              <a:t>2016 წელს, ყაზანში ქართული ძიუდოს ახალი ფურცელი დაიწერა. ჰოლანდიური წარმოშობის – </a:t>
            </a:r>
            <a:r>
              <a:rPr lang="ka-GE" dirty="0" err="1">
                <a:solidFill>
                  <a:srgbClr val="7030A0"/>
                </a:solidFill>
              </a:rPr>
              <a:t>ესტერ</a:t>
            </a:r>
            <a:r>
              <a:rPr lang="ka-GE" dirty="0">
                <a:solidFill>
                  <a:srgbClr val="7030A0"/>
                </a:solidFill>
              </a:rPr>
              <a:t> სტამმა, რუსეთში გამართულ ევროპის ჩემპიონატზე, საქართველოს უმაღლესი რანგის ტურნირებზე,  ქალთა შორის პირველი და შესაბამისად ისტორიული მედალი მოუპოვა.</a:t>
            </a:r>
          </a:p>
          <a:p>
            <a:endParaRPr lang="ka-GE" dirty="0">
              <a:solidFill>
                <a:srgbClr val="7030A0"/>
              </a:solidFill>
            </a:endParaRPr>
          </a:p>
          <a:p>
            <a:r>
              <a:rPr lang="ka-GE" dirty="0">
                <a:solidFill>
                  <a:srgbClr val="7030A0"/>
                </a:solidFill>
              </a:rPr>
              <a:t>ყაზანში გამართულ კონტინეტის პირველობაზე, სტამი </a:t>
            </a:r>
            <a:r>
              <a:rPr lang="ka-GE" dirty="0" err="1">
                <a:solidFill>
                  <a:srgbClr val="7030A0"/>
                </a:solidFill>
              </a:rPr>
              <a:t>ფინალმდე</a:t>
            </a:r>
            <a:r>
              <a:rPr lang="ka-GE" dirty="0">
                <a:solidFill>
                  <a:srgbClr val="7030A0"/>
                </a:solidFill>
              </a:rPr>
              <a:t> მივიდა და საბოლოოდ ვერცხლის მედალს დაეუფლა. </a:t>
            </a:r>
            <a:r>
              <a:rPr lang="ka-GE" dirty="0" err="1">
                <a:solidFill>
                  <a:srgbClr val="7030A0"/>
                </a:solidFill>
              </a:rPr>
              <a:t>ესტერ</a:t>
            </a:r>
            <a:r>
              <a:rPr lang="ka-GE" dirty="0">
                <a:solidFill>
                  <a:srgbClr val="7030A0"/>
                </a:solidFill>
              </a:rPr>
              <a:t> სტამი ასევე, საქართველოს სახელით მოასპარეზე, პირველი ქალი ძიუდოისტი იყო, რომელმაც ოლიმპიური თამაშების ლიცენზია მოიპოვა. ორი წლის შემდეგ კი სტამი ვეტერანი ძიუდოისტია და მსოფლიო ძიუდოს მმართველ ორგანო – </a:t>
            </a:r>
            <a:r>
              <a:rPr lang="en-US" dirty="0">
                <a:solidFill>
                  <a:srgbClr val="7030A0"/>
                </a:solidFill>
              </a:rPr>
              <a:t>IJF-</a:t>
            </a:r>
            <a:r>
              <a:rPr lang="ka-GE" dirty="0">
                <a:solidFill>
                  <a:srgbClr val="7030A0"/>
                </a:solidFill>
              </a:rPr>
              <a:t>ში (ძიუდოს საერთაშორისო ფედერაცია) კომენტატორად მუშაობს.</a:t>
            </a:r>
          </a:p>
          <a:p>
            <a:endParaRPr lang="ka-GE" dirty="0">
              <a:solidFill>
                <a:srgbClr val="7030A0"/>
              </a:solidFill>
            </a:endParaRPr>
          </a:p>
          <a:p>
            <a:r>
              <a:rPr lang="ka-GE" dirty="0">
                <a:solidFill>
                  <a:srgbClr val="7030A0"/>
                </a:solidFill>
              </a:rPr>
              <a:t>ქართველ-ჰოლანდიელი </a:t>
            </a:r>
            <a:r>
              <a:rPr lang="ka-GE" dirty="0" err="1">
                <a:solidFill>
                  <a:srgbClr val="7030A0"/>
                </a:solidFill>
              </a:rPr>
              <a:t>ესტერ</a:t>
            </a:r>
            <a:r>
              <a:rPr lang="ka-GE" dirty="0">
                <a:solidFill>
                  <a:srgbClr val="7030A0"/>
                </a:solidFill>
              </a:rPr>
              <a:t> სტამისთვის, ახლ პროფესიაში ერთ-ერთი პირველი ნაბიჯების ათვლა, ბაქოში მიმდინარე მსოფლიოს ჩემპიონატზე დაიწყო. სტამს, თავის მეწყვილესთან ერთად, მესამე ტატამზე გამართული შეხვედრების კომენტატორობა მოუწია და გულშემატკივართა დიდმა ნაწილმაც, ამირან პაპინაშვილის დილის სესიის შეხვედრებს, სწორედ მისი კომენტარის თანხლებით უსმინა. ჯამში კი მსოფლიოს მასშტაბით, მხოლოდ </a:t>
            </a:r>
            <a:r>
              <a:rPr lang="en-US" dirty="0">
                <a:solidFill>
                  <a:srgbClr val="7030A0"/>
                </a:solidFill>
              </a:rPr>
              <a:t>youtube.com-</a:t>
            </a:r>
            <a:r>
              <a:rPr lang="ka-GE" dirty="0">
                <a:solidFill>
                  <a:srgbClr val="7030A0"/>
                </a:solidFill>
              </a:rPr>
              <a:t>ის საშუალებით, მის მიერ წაყვანილი რეპორტაჟები დღეს 56 ათასმა მაყურებელმა ნახა.</a:t>
            </a:r>
            <a:endParaRPr lang="en-US" dirty="0">
              <a:solidFill>
                <a:srgbClr val="7030A0"/>
              </a:solidFill>
            </a:endParaRPr>
          </a:p>
        </p:txBody>
      </p:sp>
      <p:pic>
        <p:nvPicPr>
          <p:cNvPr id="5" name="სურათი 4">
            <a:extLst>
              <a:ext uri="{FF2B5EF4-FFF2-40B4-BE49-F238E27FC236}">
                <a16:creationId xmlns:a16="http://schemas.microsoft.com/office/drawing/2014/main" xmlns="" id="{4C8C8FF4-3A76-4A0E-A0CB-3571AB1ADF7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22566" y="2222695"/>
            <a:ext cx="3369212" cy="34986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499682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27652">
        <p15:prstTrans prst="fracture"/>
      </p:transition>
    </mc:Choice>
    <mc:Fallback>
      <p:transition spd="slow" advTm="2765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ABE55337-D874-4894-A934-F2DA7FFF262E}"/>
              </a:ext>
            </a:extLst>
          </p:cNvPr>
          <p:cNvSpPr>
            <a:spLocks noGrp="1"/>
          </p:cNvSpPr>
          <p:nvPr>
            <p:ph type="title"/>
          </p:nvPr>
        </p:nvSpPr>
        <p:spPr/>
        <p:txBody>
          <a:bodyPr>
            <a:normAutofit fontScale="90000"/>
          </a:bodyPr>
          <a:lstStyle/>
          <a:p>
            <a:r>
              <a:rPr lang="ka-GE" dirty="0"/>
              <a:t>ქართველი ქალი სამბოში ევროპის ჩემპიონი გახდა</a:t>
            </a:r>
            <a:r>
              <a:rPr lang="en-US" dirty="0"/>
              <a:t/>
            </a:r>
            <a:br>
              <a:rPr lang="en-US" dirty="0"/>
            </a:br>
            <a:r>
              <a:rPr lang="en-US" sz="1600" dirty="0"/>
              <a:t>16-05-2016</a:t>
            </a:r>
            <a:r>
              <a:rPr lang="en-US" dirty="0"/>
              <a:t/>
            </a:r>
            <a:br>
              <a:rPr lang="en-US" dirty="0"/>
            </a:br>
            <a:r>
              <a:rPr lang="en-US" dirty="0"/>
              <a:t/>
            </a:r>
            <a:br>
              <a:rPr lang="en-US" dirty="0"/>
            </a:br>
            <a:endParaRPr lang="hy-AM" dirty="0"/>
          </a:p>
        </p:txBody>
      </p:sp>
      <p:sp>
        <p:nvSpPr>
          <p:cNvPr id="3" name="შიგთავსის ჩანაცვლების ველი 2">
            <a:extLst>
              <a:ext uri="{FF2B5EF4-FFF2-40B4-BE49-F238E27FC236}">
                <a16:creationId xmlns:a16="http://schemas.microsoft.com/office/drawing/2014/main" xmlns="" id="{A2F7D387-452B-4907-BC9C-4CED6C1D2E5A}"/>
              </a:ext>
            </a:extLst>
          </p:cNvPr>
          <p:cNvSpPr>
            <a:spLocks noGrp="1"/>
          </p:cNvSpPr>
          <p:nvPr>
            <p:ph idx="1"/>
          </p:nvPr>
        </p:nvSpPr>
        <p:spPr>
          <a:xfrm>
            <a:off x="126609" y="2279376"/>
            <a:ext cx="5519590" cy="3969024"/>
          </a:xfrm>
        </p:spPr>
        <p:txBody>
          <a:bodyPr>
            <a:normAutofit fontScale="70000" lnSpcReduction="20000"/>
          </a:bodyPr>
          <a:lstStyle/>
          <a:p>
            <a:r>
              <a:rPr lang="ka-GE" dirty="0">
                <a:solidFill>
                  <a:srgbClr val="7030A0"/>
                </a:solidFill>
              </a:rPr>
              <a:t>საქართველოს სამბოს ნაკრებმა ყაზანის ევროპის ჩემპიონატზე 12 მედალი მოიპოვა.</a:t>
            </a:r>
          </a:p>
          <a:p>
            <a:endParaRPr lang="ka-GE" dirty="0">
              <a:solidFill>
                <a:srgbClr val="7030A0"/>
              </a:solidFill>
            </a:endParaRPr>
          </a:p>
          <a:p>
            <a:r>
              <a:rPr lang="ka-GE" dirty="0">
                <a:solidFill>
                  <a:srgbClr val="7030A0"/>
                </a:solidFill>
              </a:rPr>
              <a:t>ქართველი სამბისტების ანგარიშზე 4 ოქრო, 4 ვერცხლი და 4 ბრინჯაოს მედალია. აღსანიშნავია, რომ ევროპის ჩემპიონი გოგონებს შორის ისტორიაში პირველი ქართველი გახდა -  ნინო ოძელაშვილმა (72) პირველობა არავის დაუთმო. ასევე ჩემპიონის ტიტული ვახტანგ </a:t>
            </a:r>
            <a:r>
              <a:rPr lang="ka-GE" dirty="0" err="1">
                <a:solidFill>
                  <a:srgbClr val="7030A0"/>
                </a:solidFill>
              </a:rPr>
              <a:t>ჩიდრაშვილმა</a:t>
            </a:r>
            <a:r>
              <a:rPr lang="ka-GE" dirty="0">
                <a:solidFill>
                  <a:srgbClr val="7030A0"/>
                </a:solidFill>
              </a:rPr>
              <a:t> (57), ნიკო კუციამ (82) და ბექა ბერძენიშვილმა (+100) მოიპოვეს.</a:t>
            </a:r>
          </a:p>
          <a:p>
            <a:endParaRPr lang="ka-GE" dirty="0">
              <a:solidFill>
                <a:srgbClr val="7030A0"/>
              </a:solidFill>
            </a:endParaRPr>
          </a:p>
          <a:p>
            <a:r>
              <a:rPr lang="ka-GE" dirty="0" err="1">
                <a:solidFill>
                  <a:srgbClr val="7030A0"/>
                </a:solidFill>
              </a:rPr>
              <a:t>ვეცხლის</a:t>
            </a:r>
            <a:r>
              <a:rPr lang="ka-GE" dirty="0">
                <a:solidFill>
                  <a:srgbClr val="7030A0"/>
                </a:solidFill>
              </a:rPr>
              <a:t> მედლების მფლობელები მინდია ლილუაშვილი (68), პაატა ღვინიაშვილი (90), ირინა ლეონიძე (80) და ელენე ქებაძე (+80) გახდნენ. ბრინჯაოს მედლებს კი გივი ნადარეიშვილი (52), დავით </a:t>
            </a:r>
            <a:r>
              <a:rPr lang="ka-GE" dirty="0" err="1">
                <a:solidFill>
                  <a:srgbClr val="7030A0"/>
                </a:solidFill>
              </a:rPr>
              <a:t>ლორიაშვილი</a:t>
            </a:r>
            <a:r>
              <a:rPr lang="ka-GE" dirty="0">
                <a:solidFill>
                  <a:srgbClr val="7030A0"/>
                </a:solidFill>
              </a:rPr>
              <a:t> (100), სალომე აბაშიძე (56) და თეონა სუხიტაშვილი (68) დასჯერდნენ.</a:t>
            </a:r>
          </a:p>
          <a:p>
            <a:endParaRPr lang="ka-GE" dirty="0">
              <a:solidFill>
                <a:srgbClr val="7030A0"/>
              </a:solidFill>
            </a:endParaRPr>
          </a:p>
          <a:p>
            <a:r>
              <a:rPr lang="ka-GE" dirty="0">
                <a:solidFill>
                  <a:srgbClr val="7030A0"/>
                </a:solidFill>
              </a:rPr>
              <a:t>მთავარი მწვრთნელის, ჯონდო მუზაშვილის ხელმძღვანელობით, ევროპის ჩემპიონატზე საქართველო 15 სპორტსმენით წარდგა, საიდანაც 6 გოგონა იყო</a:t>
            </a:r>
            <a:endParaRPr lang="hy-AM" dirty="0">
              <a:solidFill>
                <a:srgbClr val="7030A0"/>
              </a:solidFill>
            </a:endParaRPr>
          </a:p>
        </p:txBody>
      </p:sp>
      <p:pic>
        <p:nvPicPr>
          <p:cNvPr id="5" name="სურათი 4">
            <a:extLst>
              <a:ext uri="{FF2B5EF4-FFF2-40B4-BE49-F238E27FC236}">
                <a16:creationId xmlns:a16="http://schemas.microsoft.com/office/drawing/2014/main" xmlns="" id="{1E9A426C-ADB0-4D6B-90BE-F6DAA9AD90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67976" y="1505243"/>
            <a:ext cx="4474336" cy="4346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7906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advTm="23994">
        <p15:prstTrans prst="origami"/>
      </p:transition>
    </mc:Choice>
    <mc:Fallback>
      <p:transition spd="slow" advTm="2399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1D9AE-C85F-4E5A-94B1-4F9C065AB50E}"/>
              </a:ext>
            </a:extLst>
          </p:cNvPr>
          <p:cNvSpPr>
            <a:spLocks noGrp="1"/>
          </p:cNvSpPr>
          <p:nvPr>
            <p:ph type="title"/>
          </p:nvPr>
        </p:nvSpPr>
        <p:spPr>
          <a:xfrm>
            <a:off x="535293" y="215120"/>
            <a:ext cx="8596668" cy="1826581"/>
          </a:xfrm>
        </p:spPr>
        <p:txBody>
          <a:bodyPr>
            <a:normAutofit fontScale="90000"/>
          </a:bodyPr>
          <a:lstStyle/>
          <a:p>
            <a:r>
              <a:rPr lang="hy-AM" dirty="0"/>
              <a:t>28.03.2016</a:t>
            </a:r>
            <a:br>
              <a:rPr lang="hy-AM" dirty="0"/>
            </a:br>
            <a:r>
              <a:rPr lang="ka-GE" dirty="0"/>
              <a:t>საოცარი გოგონა - მარიამ ჯანაშვილი</a:t>
            </a:r>
            <a:endParaRPr lang="en-US" dirty="0"/>
          </a:p>
        </p:txBody>
      </p:sp>
      <p:sp>
        <p:nvSpPr>
          <p:cNvPr id="3" name="Text Placeholder 2">
            <a:extLst>
              <a:ext uri="{FF2B5EF4-FFF2-40B4-BE49-F238E27FC236}">
                <a16:creationId xmlns:a16="http://schemas.microsoft.com/office/drawing/2014/main" xmlns="" id="{E2BB7857-CEFD-4AD5-8990-9256CEB74026}"/>
              </a:ext>
            </a:extLst>
          </p:cNvPr>
          <p:cNvSpPr>
            <a:spLocks noGrp="1"/>
          </p:cNvSpPr>
          <p:nvPr>
            <p:ph type="body" idx="1"/>
          </p:nvPr>
        </p:nvSpPr>
        <p:spPr>
          <a:xfrm>
            <a:off x="535293" y="2568600"/>
            <a:ext cx="4196505" cy="860400"/>
          </a:xfrm>
        </p:spPr>
        <p:txBody>
          <a:bodyPr>
            <a:normAutofit fontScale="25000" lnSpcReduction="20000"/>
          </a:bodyPr>
          <a:lstStyle/>
          <a:p>
            <a:r>
              <a:rPr lang="ka-GE" sz="7200" dirty="0">
                <a:solidFill>
                  <a:srgbClr val="7030A0"/>
                </a:solidFill>
              </a:rPr>
              <a:t>თბილისში გამართულ გრან პრიზში წელს უჩვეულოდ ბევრმა წარმატებულმა ძიუდოისტმა მიიღო მონაწილეობა. ტურნირის გასაშუქებლად ჩამოსულ ოფიციალურად არ შეინიშნებოდა ცნობილი სახეების ნაკლებობა. ჩვენს დედაქალაქს ძიუდოს საერთაშორისო ფედერაციის არაერთი მაღალჩინოსანი ეწვია და ყველამ ერთხმად გამოხატა უდიდესი კმაყოფილება ღონისძიების უმაღლეს დონეზე ორგანიზების გამო.</a:t>
            </a:r>
          </a:p>
          <a:p>
            <a:endParaRPr lang="en-US" dirty="0"/>
          </a:p>
        </p:txBody>
      </p:sp>
      <p:pic>
        <p:nvPicPr>
          <p:cNvPr id="4" name="სურათი 4">
            <a:extLst>
              <a:ext uri="{FF2B5EF4-FFF2-40B4-BE49-F238E27FC236}">
                <a16:creationId xmlns:a16="http://schemas.microsoft.com/office/drawing/2014/main" xmlns="" id="{91B49652-7693-4039-A33E-FA25B9B0C64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63844" y="2687249"/>
            <a:ext cx="5614992" cy="3955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80453638"/>
      </p:ext>
    </p:extLst>
  </p:cSld>
  <p:clrMapOvr>
    <a:masterClrMapping/>
  </p:clrMapOvr>
  <mc:AlternateContent xmlns:mc="http://schemas.openxmlformats.org/markup-compatibility/2006">
    <mc:Choice xmlns:p14="http://schemas.microsoft.com/office/powerpoint/2010/main" xmlns="" Requires="p14">
      <p:transition spd="slow" p14:dur="2000" advTm="23922"/>
    </mc:Choice>
    <mc:Fallback>
      <p:transition spd="slow" advTm="239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952EF9E7-5ACC-4610-9367-7988122A6E02}"/>
              </a:ext>
            </a:extLst>
          </p:cNvPr>
          <p:cNvSpPr>
            <a:spLocks noGrp="1"/>
          </p:cNvSpPr>
          <p:nvPr>
            <p:ph type="title"/>
          </p:nvPr>
        </p:nvSpPr>
        <p:spPr/>
        <p:txBody>
          <a:bodyPr/>
          <a:lstStyle/>
          <a:p>
            <a:r>
              <a:rPr lang="ka-GE" dirty="0"/>
              <a:t>ძიუდოისტი სოფიო სომხიშვილი</a:t>
            </a:r>
            <a:endParaRPr lang="hy-AM" dirty="0"/>
          </a:p>
        </p:txBody>
      </p:sp>
      <p:sp>
        <p:nvSpPr>
          <p:cNvPr id="3" name="შიგთავსის ჩანაცვლების ველი 2">
            <a:extLst>
              <a:ext uri="{FF2B5EF4-FFF2-40B4-BE49-F238E27FC236}">
                <a16:creationId xmlns:a16="http://schemas.microsoft.com/office/drawing/2014/main" xmlns="" id="{94AD0961-7899-4246-B2B9-60BB7C671CD3}"/>
              </a:ext>
            </a:extLst>
          </p:cNvPr>
          <p:cNvSpPr>
            <a:spLocks noGrp="1"/>
          </p:cNvSpPr>
          <p:nvPr>
            <p:ph idx="1"/>
          </p:nvPr>
        </p:nvSpPr>
        <p:spPr>
          <a:xfrm>
            <a:off x="0" y="1331259"/>
            <a:ext cx="5008099" cy="5421233"/>
          </a:xfrm>
        </p:spPr>
        <p:txBody>
          <a:bodyPr>
            <a:normAutofit/>
          </a:bodyPr>
          <a:lstStyle/>
          <a:p>
            <a:r>
              <a:rPr lang="ka-GE" dirty="0">
                <a:solidFill>
                  <a:srgbClr val="7030A0"/>
                </a:solidFill>
              </a:rPr>
              <a:t>13-08-2017</a:t>
            </a:r>
          </a:p>
          <a:p>
            <a:r>
              <a:rPr lang="ka-GE" dirty="0">
                <a:solidFill>
                  <a:srgbClr val="7030A0"/>
                </a:solidFill>
              </a:rPr>
              <a:t>სოფიო სომხიშვილმა ჭაბუკ ძიუდოისტთა მსოფლიოს ჩემპიონატზე ვერცხლის მედალი მოიპოვა</a:t>
            </a:r>
          </a:p>
          <a:p>
            <a:endParaRPr lang="hy-AM" dirty="0"/>
          </a:p>
        </p:txBody>
      </p:sp>
      <p:pic>
        <p:nvPicPr>
          <p:cNvPr id="5" name="სურათი 4">
            <a:extLst>
              <a:ext uri="{FF2B5EF4-FFF2-40B4-BE49-F238E27FC236}">
                <a16:creationId xmlns:a16="http://schemas.microsoft.com/office/drawing/2014/main" xmlns="" id="{BFA2843B-E8F3-4115-BE4C-83915A5EE0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88258" y="1853247"/>
            <a:ext cx="4677437" cy="39609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a:extLst>
              <a:ext uri="{FF2B5EF4-FFF2-40B4-BE49-F238E27FC236}">
                <a16:creationId xmlns:a16="http://schemas.microsoft.com/office/drawing/2014/main" xmlns="" id="{98B9D68D-AE20-41CD-AAF0-2655E884F15C}"/>
              </a:ext>
            </a:extLst>
          </p:cNvPr>
          <p:cNvSpPr/>
          <p:nvPr/>
        </p:nvSpPr>
        <p:spPr>
          <a:xfrm>
            <a:off x="192258" y="2652059"/>
            <a:ext cx="5968845" cy="2246769"/>
          </a:xfrm>
          <a:prstGeom prst="rect">
            <a:avLst/>
          </a:prstGeom>
        </p:spPr>
        <p:txBody>
          <a:bodyPr wrap="square">
            <a:spAutoFit/>
          </a:bodyPr>
          <a:lstStyle/>
          <a:p>
            <a:r>
              <a:rPr lang="ka-GE" sz="1400" dirty="0">
                <a:solidFill>
                  <a:srgbClr val="7030A0"/>
                </a:solidFill>
                <a:latin typeface="bpg_arialregular"/>
              </a:rPr>
              <a:t>სომხიშვილი ფინალში ხორვატ სპორტსმენთან ჰელენა </a:t>
            </a:r>
            <a:r>
              <a:rPr lang="ka-GE" sz="1400" dirty="0" err="1">
                <a:solidFill>
                  <a:srgbClr val="7030A0"/>
                </a:solidFill>
                <a:latin typeface="bpg_arialregular"/>
              </a:rPr>
              <a:t>ვუკოვიჩთან</a:t>
            </a:r>
            <a:endParaRPr lang="en-US" sz="1400" dirty="0">
              <a:solidFill>
                <a:srgbClr val="7030A0"/>
              </a:solidFill>
              <a:latin typeface="bpg_arialregular"/>
            </a:endParaRPr>
          </a:p>
          <a:p>
            <a:r>
              <a:rPr lang="ka-GE" sz="1400" dirty="0">
                <a:solidFill>
                  <a:srgbClr val="7030A0"/>
                </a:solidFill>
                <a:latin typeface="bpg_arialregular"/>
              </a:rPr>
              <a:t> ვაზარით დამარცხდა და ვერცხლის მედალს დასჯერდა.</a:t>
            </a:r>
            <a:r>
              <a:rPr lang="ka-GE" sz="1400" dirty="0">
                <a:solidFill>
                  <a:srgbClr val="7030A0"/>
                </a:solidFill>
              </a:rPr>
              <a:t/>
            </a:r>
            <a:br>
              <a:rPr lang="ka-GE" sz="1400" dirty="0">
                <a:solidFill>
                  <a:srgbClr val="7030A0"/>
                </a:solidFill>
              </a:rPr>
            </a:br>
            <a:r>
              <a:rPr lang="ka-GE" sz="1400" dirty="0">
                <a:solidFill>
                  <a:srgbClr val="7030A0"/>
                </a:solidFill>
              </a:rPr>
              <a:t/>
            </a:r>
            <a:br>
              <a:rPr lang="ka-GE" sz="1400" dirty="0">
                <a:solidFill>
                  <a:srgbClr val="7030A0"/>
                </a:solidFill>
              </a:rPr>
            </a:br>
            <a:r>
              <a:rPr lang="ka-GE" sz="1400" dirty="0">
                <a:solidFill>
                  <a:srgbClr val="7030A0"/>
                </a:solidFill>
                <a:latin typeface="bpg_arialregular"/>
              </a:rPr>
              <a:t>ტურნირის დასკვნით დღეს ჩვენ ნაკრებს მედალი მხოლოდ სომხიშვილმა მოუტანა.</a:t>
            </a:r>
            <a:r>
              <a:rPr lang="ka-GE" sz="1400" dirty="0">
                <a:solidFill>
                  <a:srgbClr val="7030A0"/>
                </a:solidFill>
              </a:rPr>
              <a:t/>
            </a:r>
            <a:br>
              <a:rPr lang="ka-GE" sz="1400" dirty="0">
                <a:solidFill>
                  <a:srgbClr val="7030A0"/>
                </a:solidFill>
              </a:rPr>
            </a:br>
            <a:r>
              <a:rPr lang="ka-GE" sz="1400" dirty="0">
                <a:solidFill>
                  <a:srgbClr val="7030A0"/>
                </a:solidFill>
              </a:rPr>
              <a:t/>
            </a:r>
            <a:br>
              <a:rPr lang="ka-GE" sz="1400" dirty="0">
                <a:solidFill>
                  <a:srgbClr val="7030A0"/>
                </a:solidFill>
              </a:rPr>
            </a:br>
            <a:r>
              <a:rPr lang="ka-GE" sz="1400" dirty="0">
                <a:solidFill>
                  <a:srgbClr val="7030A0"/>
                </a:solidFill>
                <a:latin typeface="bpg_arialregular"/>
              </a:rPr>
              <a:t>მსოფლიო ჩემპიონატი 13 აგვისტოს გუნდური შეჯიბრით დასრულდება, სადაც პირველად ძიუდოს ისტორიაში, გოგონების გაერთიანებული გუნდები იასპარეზებენ და მათ შორის საქართველოს ჭაბუკთა ნაკრებიც.</a:t>
            </a:r>
            <a:endParaRPr lang="en-US" sz="1400" dirty="0">
              <a:solidFill>
                <a:srgbClr val="7030A0"/>
              </a:solidFill>
            </a:endParaRPr>
          </a:p>
        </p:txBody>
      </p:sp>
    </p:spTree>
    <p:extLst>
      <p:ext uri="{BB962C8B-B14F-4D97-AF65-F5344CB8AC3E}">
        <p14:creationId xmlns:p14="http://schemas.microsoft.com/office/powerpoint/2010/main" xmlns="" val="697494930"/>
      </p:ext>
    </p:extLst>
  </p:cSld>
  <p:clrMapOvr>
    <a:masterClrMapping/>
  </p:clrMapOvr>
  <p:transition spd="slow" advTm="30230">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1657</TotalTime>
  <Words>1302</Words>
  <Application>Microsoft Office PowerPoint</Application>
  <PresentationFormat>Custom</PresentationFormat>
  <Paragraphs>90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სსიპ წალკის მუნიციპალიტეტის სოფელ დაშბაშის საჯარო სკოლის  სასკოლო სპორტულ -  შემეცნებითი ოლიმპიადა </vt:lpstr>
      <vt:lpstr>პირველი ქართველი ოლიმპიური ჩემპიონი ქალი მზია ჯუღელი</vt:lpstr>
      <vt:lpstr>ნანა ალექსანდრია</vt:lpstr>
      <vt:lpstr>ქეთევან ლოსაბერიძე   (დ. 1 აგვისტო, 1949, კიროვი, იმერეთი) — პირველი და ერთადერთი ევროპელი ოლიმპიური ჩემპიონი მშვილდოსანი ქალი.[1] დაამთავრა ქუთაისის პედაგოგიური ინსტიტუტი 1970 წელს. 2002-2005 წლებში ქეთევან ლოსაბერიძე საქართველოს მშვილდოსნობის ეროვნული ფედერაციის პრეზიდენტი გახდა. დაჯილდოებულია ვახტანგ გორგასლის II ხარისხის ორდენით.</vt:lpstr>
      <vt:lpstr>ქართველი  მოჭიდავე  ქალი 2015-09-21</vt:lpstr>
      <vt:lpstr>საქართველოს ძიუდოისტთა ნაკრების ყოფილი წევრი</vt:lpstr>
      <vt:lpstr>ქართველი ქალი სამბოში ევროპის ჩემპიონი გახდა 16-05-2016  </vt:lpstr>
      <vt:lpstr>28.03.2016 საოცარი გოგონა - მარიამ ჯანაშვილი</vt:lpstr>
      <vt:lpstr>ძიუდოისტი სოფიო სომხიშვილი</vt:lpstr>
      <vt:lpstr>ქართველი ქალი MMA-ში მსოფლიო ჩემპიონი გახდა  2018, 23 თებერვალი</vt:lpstr>
      <vt:lpstr>2018 წლის საუკეთესო ქალ სპორტსმენად ნინო ოძელაშვილი დასახელდა | სპორტის სამინისტროს დაჯილდოება </vt:lpstr>
      <vt:lpstr>ალინა ურეშაძემ ოქროს მედალი მოიპოვა</vt:lpstr>
      <vt:lpstr>ქართველი ძიუდოისტი ქალები ევროპის პირველობაზე ასპარეზობენ</vt:lpstr>
    </vt:vector>
  </TitlesOfParts>
  <Company>EMIS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სსიპ წალკის მუნიციპალიტეტის სოფელ დაშბაშის საჯარო სკოლა</dc:title>
  <dc:creator>2818</dc:creator>
  <cp:lastModifiedBy>User</cp:lastModifiedBy>
  <cp:revision>28</cp:revision>
  <dcterms:created xsi:type="dcterms:W3CDTF">2019-03-16T08:35:04Z</dcterms:created>
  <dcterms:modified xsi:type="dcterms:W3CDTF">2019-03-28T10:21:14Z</dcterms:modified>
</cp:coreProperties>
</file>