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9" r:id="rId3"/>
    <p:sldId id="257" r:id="rId4"/>
    <p:sldId id="258" r:id="rId5"/>
    <p:sldId id="260" r:id="rId6"/>
    <p:sldId id="262" r:id="rId7"/>
    <p:sldId id="261" r:id="rId8"/>
    <p:sldId id="263" r:id="rId9"/>
    <p:sldId id="264" r:id="rId10"/>
    <p:sldId id="265" r:id="rId11"/>
    <p:sldId id="267"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BCED95-94B9-49B9-A56B-B84037B67F46}" v="18" dt="2023-10-15T16:24:12.3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59" d="100"/>
          <a:sy n="159" d="100"/>
        </p:scale>
        <p:origin x="22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5B310A-7DCC-407C-8DC9-BC687E0159EE}" type="doc">
      <dgm:prSet loTypeId="urn:microsoft.com/office/officeart/2005/8/layout/hChevron3" loCatId="process" qsTypeId="urn:microsoft.com/office/officeart/2005/8/quickstyle/simple1" qsCatId="simple" csTypeId="urn:microsoft.com/office/officeart/2005/8/colors/accent1_2" csCatId="accent1" phldr="1"/>
      <dgm:spPr/>
    </dgm:pt>
    <dgm:pt modelId="{E65565CB-2711-4DD7-925E-1E40FC003BA3}">
      <dgm:prSet phldrT="[Text]" custT="1"/>
      <dgm:spPr>
        <a:solidFill>
          <a:srgbClr val="FF0000"/>
        </a:solidFill>
      </dgm:spPr>
      <dgm:t>
        <a:bodyPr/>
        <a:lstStyle/>
        <a:p>
          <a:r>
            <a:rPr lang="en-US" sz="4400" b="1" dirty="0"/>
            <a:t>KS4</a:t>
          </a:r>
          <a:endParaRPr lang="en-GB" sz="4400" b="1" dirty="0"/>
        </a:p>
      </dgm:t>
    </dgm:pt>
    <dgm:pt modelId="{D22835B2-B06D-4262-B20E-5FB3E209C798}" type="parTrans" cxnId="{CB0787D7-42CD-46BF-B2C5-2AAD786187C3}">
      <dgm:prSet/>
      <dgm:spPr/>
      <dgm:t>
        <a:bodyPr/>
        <a:lstStyle/>
        <a:p>
          <a:endParaRPr lang="en-GB"/>
        </a:p>
      </dgm:t>
    </dgm:pt>
    <dgm:pt modelId="{923AB519-92BE-4748-A6E0-3F125CD5FCE6}" type="sibTrans" cxnId="{CB0787D7-42CD-46BF-B2C5-2AAD786187C3}">
      <dgm:prSet/>
      <dgm:spPr/>
      <dgm:t>
        <a:bodyPr/>
        <a:lstStyle/>
        <a:p>
          <a:endParaRPr lang="en-GB"/>
        </a:p>
      </dgm:t>
    </dgm:pt>
    <dgm:pt modelId="{ED4AD336-4257-4BA5-930B-7FED75EC34D0}">
      <dgm:prSet phldrT="[Text]" custT="1"/>
      <dgm:spPr>
        <a:solidFill>
          <a:srgbClr val="FF0000"/>
        </a:solidFill>
      </dgm:spPr>
      <dgm:t>
        <a:bodyPr/>
        <a:lstStyle/>
        <a:p>
          <a:r>
            <a:rPr lang="en-US" sz="4400" b="1" dirty="0"/>
            <a:t>KS5</a:t>
          </a:r>
          <a:endParaRPr lang="en-GB" sz="4400" b="1" dirty="0"/>
        </a:p>
      </dgm:t>
    </dgm:pt>
    <dgm:pt modelId="{1E041EFB-4B9B-437D-A60D-4D333BBA7F22}" type="parTrans" cxnId="{79B3F004-F2A0-4B44-AC30-D8DDAE70FFB8}">
      <dgm:prSet/>
      <dgm:spPr/>
      <dgm:t>
        <a:bodyPr/>
        <a:lstStyle/>
        <a:p>
          <a:endParaRPr lang="en-GB"/>
        </a:p>
      </dgm:t>
    </dgm:pt>
    <dgm:pt modelId="{757C089D-49C9-43AE-9521-89A5E1C9A767}" type="sibTrans" cxnId="{79B3F004-F2A0-4B44-AC30-D8DDAE70FFB8}">
      <dgm:prSet/>
      <dgm:spPr/>
      <dgm:t>
        <a:bodyPr/>
        <a:lstStyle/>
        <a:p>
          <a:endParaRPr lang="en-GB"/>
        </a:p>
      </dgm:t>
    </dgm:pt>
    <dgm:pt modelId="{84252D74-5026-4C88-8594-3B400982AD18}">
      <dgm:prSet phldrT="[Text]" custT="1"/>
      <dgm:spPr>
        <a:solidFill>
          <a:srgbClr val="FF0000"/>
        </a:solidFill>
      </dgm:spPr>
      <dgm:t>
        <a:bodyPr/>
        <a:lstStyle/>
        <a:p>
          <a:r>
            <a:rPr lang="en-US" sz="4000" b="1" dirty="0"/>
            <a:t>What next ?</a:t>
          </a:r>
          <a:endParaRPr lang="en-GB" sz="4000" b="1" dirty="0"/>
        </a:p>
      </dgm:t>
    </dgm:pt>
    <dgm:pt modelId="{D2F803C2-FE0D-406E-9F73-46A8BAA9F33A}" type="parTrans" cxnId="{3A9DB6F6-2C7F-4677-BACF-FF264736FF73}">
      <dgm:prSet/>
      <dgm:spPr/>
      <dgm:t>
        <a:bodyPr/>
        <a:lstStyle/>
        <a:p>
          <a:endParaRPr lang="en-GB"/>
        </a:p>
      </dgm:t>
    </dgm:pt>
    <dgm:pt modelId="{C0937C78-6CC0-4E14-B30D-23D07C6255C6}" type="sibTrans" cxnId="{3A9DB6F6-2C7F-4677-BACF-FF264736FF73}">
      <dgm:prSet/>
      <dgm:spPr/>
      <dgm:t>
        <a:bodyPr/>
        <a:lstStyle/>
        <a:p>
          <a:endParaRPr lang="en-GB"/>
        </a:p>
      </dgm:t>
    </dgm:pt>
    <dgm:pt modelId="{1A643219-4323-44A7-8AB2-312A6D222DBB}" type="pres">
      <dgm:prSet presAssocID="{9E5B310A-7DCC-407C-8DC9-BC687E0159EE}" presName="Name0" presStyleCnt="0">
        <dgm:presLayoutVars>
          <dgm:dir/>
          <dgm:resizeHandles val="exact"/>
        </dgm:presLayoutVars>
      </dgm:prSet>
      <dgm:spPr/>
    </dgm:pt>
    <dgm:pt modelId="{14799DF3-AF3F-4EF7-BB4C-6F26F77A0855}" type="pres">
      <dgm:prSet presAssocID="{E65565CB-2711-4DD7-925E-1E40FC003BA3}" presName="parTxOnly" presStyleLbl="node1" presStyleIdx="0" presStyleCnt="3" custLinFactNeighborX="4414" custLinFactNeighborY="-42745">
        <dgm:presLayoutVars>
          <dgm:bulletEnabled val="1"/>
        </dgm:presLayoutVars>
      </dgm:prSet>
      <dgm:spPr/>
    </dgm:pt>
    <dgm:pt modelId="{8E1151E7-06D5-48D2-8CDE-F9DC0AF6BB04}" type="pres">
      <dgm:prSet presAssocID="{923AB519-92BE-4748-A6E0-3F125CD5FCE6}" presName="parSpace" presStyleCnt="0"/>
      <dgm:spPr/>
    </dgm:pt>
    <dgm:pt modelId="{D52BE33E-19EF-47F9-B025-E4B60A09EBDB}" type="pres">
      <dgm:prSet presAssocID="{ED4AD336-4257-4BA5-930B-7FED75EC34D0}" presName="parTxOnly" presStyleLbl="node1" presStyleIdx="1" presStyleCnt="3" custLinFactNeighborX="-4274" custLinFactNeighborY="-42745">
        <dgm:presLayoutVars>
          <dgm:bulletEnabled val="1"/>
        </dgm:presLayoutVars>
      </dgm:prSet>
      <dgm:spPr/>
    </dgm:pt>
    <dgm:pt modelId="{E48DAE0D-BADC-406B-AB02-01C06DA8A210}" type="pres">
      <dgm:prSet presAssocID="{757C089D-49C9-43AE-9521-89A5E1C9A767}" presName="parSpace" presStyleCnt="0"/>
      <dgm:spPr/>
    </dgm:pt>
    <dgm:pt modelId="{DD8AC590-6126-44C0-950C-1AF4A9AC9D98}" type="pres">
      <dgm:prSet presAssocID="{84252D74-5026-4C88-8594-3B400982AD18}" presName="parTxOnly" presStyleLbl="node1" presStyleIdx="2" presStyleCnt="3" custLinFactNeighborX="3205" custLinFactNeighborY="38814">
        <dgm:presLayoutVars>
          <dgm:bulletEnabled val="1"/>
        </dgm:presLayoutVars>
      </dgm:prSet>
      <dgm:spPr/>
    </dgm:pt>
  </dgm:ptLst>
  <dgm:cxnLst>
    <dgm:cxn modelId="{64003300-57AC-4BAC-8F45-C27AED635C9C}" type="presOf" srcId="{84252D74-5026-4C88-8594-3B400982AD18}" destId="{DD8AC590-6126-44C0-950C-1AF4A9AC9D98}" srcOrd="0" destOrd="0" presId="urn:microsoft.com/office/officeart/2005/8/layout/hChevron3"/>
    <dgm:cxn modelId="{79B3F004-F2A0-4B44-AC30-D8DDAE70FFB8}" srcId="{9E5B310A-7DCC-407C-8DC9-BC687E0159EE}" destId="{ED4AD336-4257-4BA5-930B-7FED75EC34D0}" srcOrd="1" destOrd="0" parTransId="{1E041EFB-4B9B-437D-A60D-4D333BBA7F22}" sibTransId="{757C089D-49C9-43AE-9521-89A5E1C9A767}"/>
    <dgm:cxn modelId="{14BC199D-7A01-43C4-B36C-14622EE5358F}" type="presOf" srcId="{ED4AD336-4257-4BA5-930B-7FED75EC34D0}" destId="{D52BE33E-19EF-47F9-B025-E4B60A09EBDB}" srcOrd="0" destOrd="0" presId="urn:microsoft.com/office/officeart/2005/8/layout/hChevron3"/>
    <dgm:cxn modelId="{1D19AFBB-726E-4FE6-B9B0-112B8E6ECF75}" type="presOf" srcId="{9E5B310A-7DCC-407C-8DC9-BC687E0159EE}" destId="{1A643219-4323-44A7-8AB2-312A6D222DBB}" srcOrd="0" destOrd="0" presId="urn:microsoft.com/office/officeart/2005/8/layout/hChevron3"/>
    <dgm:cxn modelId="{7EF011C4-99E0-4ED8-AB26-FFCF94242143}" type="presOf" srcId="{E65565CB-2711-4DD7-925E-1E40FC003BA3}" destId="{14799DF3-AF3F-4EF7-BB4C-6F26F77A0855}" srcOrd="0" destOrd="0" presId="urn:microsoft.com/office/officeart/2005/8/layout/hChevron3"/>
    <dgm:cxn modelId="{CB0787D7-42CD-46BF-B2C5-2AAD786187C3}" srcId="{9E5B310A-7DCC-407C-8DC9-BC687E0159EE}" destId="{E65565CB-2711-4DD7-925E-1E40FC003BA3}" srcOrd="0" destOrd="0" parTransId="{D22835B2-B06D-4262-B20E-5FB3E209C798}" sibTransId="{923AB519-92BE-4748-A6E0-3F125CD5FCE6}"/>
    <dgm:cxn modelId="{3A9DB6F6-2C7F-4677-BACF-FF264736FF73}" srcId="{9E5B310A-7DCC-407C-8DC9-BC687E0159EE}" destId="{84252D74-5026-4C88-8594-3B400982AD18}" srcOrd="2" destOrd="0" parTransId="{D2F803C2-FE0D-406E-9F73-46A8BAA9F33A}" sibTransId="{C0937C78-6CC0-4E14-B30D-23D07C6255C6}"/>
    <dgm:cxn modelId="{64667CDD-8E6D-40B1-BD4D-8D94F69B6571}" type="presParOf" srcId="{1A643219-4323-44A7-8AB2-312A6D222DBB}" destId="{14799DF3-AF3F-4EF7-BB4C-6F26F77A0855}" srcOrd="0" destOrd="0" presId="urn:microsoft.com/office/officeart/2005/8/layout/hChevron3"/>
    <dgm:cxn modelId="{61BAD854-AD41-4B2B-BF7F-229100DCECB4}" type="presParOf" srcId="{1A643219-4323-44A7-8AB2-312A6D222DBB}" destId="{8E1151E7-06D5-48D2-8CDE-F9DC0AF6BB04}" srcOrd="1" destOrd="0" presId="urn:microsoft.com/office/officeart/2005/8/layout/hChevron3"/>
    <dgm:cxn modelId="{5243D5FA-CF46-4F73-97E1-16A1EBED4BE2}" type="presParOf" srcId="{1A643219-4323-44A7-8AB2-312A6D222DBB}" destId="{D52BE33E-19EF-47F9-B025-E4B60A09EBDB}" srcOrd="2" destOrd="0" presId="urn:microsoft.com/office/officeart/2005/8/layout/hChevron3"/>
    <dgm:cxn modelId="{9E50B8C9-40AE-4D90-823E-C293DC98EC19}" type="presParOf" srcId="{1A643219-4323-44A7-8AB2-312A6D222DBB}" destId="{E48DAE0D-BADC-406B-AB02-01C06DA8A210}" srcOrd="3" destOrd="0" presId="urn:microsoft.com/office/officeart/2005/8/layout/hChevron3"/>
    <dgm:cxn modelId="{2D8D39DE-0EFC-482D-8B4E-7275765868E6}" type="presParOf" srcId="{1A643219-4323-44A7-8AB2-312A6D222DBB}" destId="{DD8AC590-6126-44C0-950C-1AF4A9AC9D98}" srcOrd="4" destOrd="0" presId="urn:microsoft.com/office/officeart/2005/8/layout/hChevron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799DF3-AF3F-4EF7-BB4C-6F26F77A0855}">
      <dsp:nvSpPr>
        <dsp:cNvPr id="0" name=""/>
        <dsp:cNvSpPr/>
      </dsp:nvSpPr>
      <dsp:spPr>
        <a:xfrm>
          <a:off x="31145" y="0"/>
          <a:ext cx="3123406" cy="1091451"/>
        </a:xfrm>
        <a:prstGeom prst="homePlat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17348" rIns="58674" bIns="117348" numCol="1" spcCol="1270" anchor="ctr" anchorCtr="0">
          <a:noAutofit/>
        </a:bodyPr>
        <a:lstStyle/>
        <a:p>
          <a:pPr marL="0" lvl="0" indent="0" algn="ctr" defTabSz="1955800">
            <a:lnSpc>
              <a:spcPct val="90000"/>
            </a:lnSpc>
            <a:spcBef>
              <a:spcPct val="0"/>
            </a:spcBef>
            <a:spcAft>
              <a:spcPct val="35000"/>
            </a:spcAft>
            <a:buNone/>
          </a:pPr>
          <a:r>
            <a:rPr lang="en-US" sz="4400" b="1" kern="1200" dirty="0"/>
            <a:t>KS4</a:t>
          </a:r>
          <a:endParaRPr lang="en-GB" sz="4400" b="1" kern="1200" dirty="0"/>
        </a:p>
      </dsp:txBody>
      <dsp:txXfrm>
        <a:off x="31145" y="0"/>
        <a:ext cx="2850543" cy="1091451"/>
      </dsp:txXfrm>
    </dsp:sp>
    <dsp:sp modelId="{D52BE33E-19EF-47F9-B025-E4B60A09EBDB}">
      <dsp:nvSpPr>
        <dsp:cNvPr id="0" name=""/>
        <dsp:cNvSpPr/>
      </dsp:nvSpPr>
      <dsp:spPr>
        <a:xfrm>
          <a:off x="2475597" y="0"/>
          <a:ext cx="3123406" cy="1091451"/>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6022" tIns="117348" rIns="58674" bIns="117348" numCol="1" spcCol="1270" anchor="ctr" anchorCtr="0">
          <a:noAutofit/>
        </a:bodyPr>
        <a:lstStyle/>
        <a:p>
          <a:pPr marL="0" lvl="0" indent="0" algn="ctr" defTabSz="1955800">
            <a:lnSpc>
              <a:spcPct val="90000"/>
            </a:lnSpc>
            <a:spcBef>
              <a:spcPct val="0"/>
            </a:spcBef>
            <a:spcAft>
              <a:spcPct val="35000"/>
            </a:spcAft>
            <a:buNone/>
          </a:pPr>
          <a:r>
            <a:rPr lang="en-US" sz="4400" b="1" kern="1200" dirty="0"/>
            <a:t>KS5</a:t>
          </a:r>
          <a:endParaRPr lang="en-GB" sz="4400" b="1" kern="1200" dirty="0"/>
        </a:p>
      </dsp:txBody>
      <dsp:txXfrm>
        <a:off x="3021323" y="0"/>
        <a:ext cx="2031955" cy="1091451"/>
      </dsp:txXfrm>
    </dsp:sp>
    <dsp:sp modelId="{DD8AC590-6126-44C0-950C-1AF4A9AC9D98}">
      <dsp:nvSpPr>
        <dsp:cNvPr id="0" name=""/>
        <dsp:cNvSpPr/>
      </dsp:nvSpPr>
      <dsp:spPr>
        <a:xfrm>
          <a:off x="5004593" y="0"/>
          <a:ext cx="3123406" cy="1091451"/>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06680" rIns="53340" bIns="106680" numCol="1" spcCol="1270" anchor="ctr" anchorCtr="0">
          <a:noAutofit/>
        </a:bodyPr>
        <a:lstStyle/>
        <a:p>
          <a:pPr marL="0" lvl="0" indent="0" algn="ctr" defTabSz="1778000">
            <a:lnSpc>
              <a:spcPct val="90000"/>
            </a:lnSpc>
            <a:spcBef>
              <a:spcPct val="0"/>
            </a:spcBef>
            <a:spcAft>
              <a:spcPct val="35000"/>
            </a:spcAft>
            <a:buNone/>
          </a:pPr>
          <a:r>
            <a:rPr lang="en-US" sz="4000" b="1" kern="1200" dirty="0"/>
            <a:t>What next ?</a:t>
          </a:r>
          <a:endParaRPr lang="en-GB" sz="4000" b="1" kern="1200" dirty="0"/>
        </a:p>
      </dsp:txBody>
      <dsp:txXfrm>
        <a:off x="5550319" y="0"/>
        <a:ext cx="2031955" cy="109145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2D4E21-1DA6-4422-8672-DCC8F6491257}" type="datetimeFigureOut">
              <a:rPr lang="en-GB" smtClean="0"/>
              <a:t>06/06/2024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E4CB5-64B1-42B8-BA0F-F954EA9A1ABF}" type="slidenum">
              <a:rPr lang="en-GB" smtClean="0"/>
              <a:t>‹#›</a:t>
            </a:fld>
            <a:endParaRPr lang="en-GB"/>
          </a:p>
        </p:txBody>
      </p:sp>
    </p:spTree>
    <p:extLst>
      <p:ext uri="{BB962C8B-B14F-4D97-AF65-F5344CB8AC3E}">
        <p14:creationId xmlns:p14="http://schemas.microsoft.com/office/powerpoint/2010/main" val="2304784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4200E-D3CF-4F3A-9357-CE82D457EB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A384AFD-72BD-43BD-BBB5-5A20EDB278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71FFD8-709D-4A8D-8241-80C5AC71BE18}"/>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5" name="Footer Placeholder 4">
            <a:extLst>
              <a:ext uri="{FF2B5EF4-FFF2-40B4-BE49-F238E27FC236}">
                <a16:creationId xmlns:a16="http://schemas.microsoft.com/office/drawing/2014/main" id="{5179BFBB-CA96-4DCF-B1F8-319D6F4D83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322AAA-9B7D-40BE-A4C9-C1041D92B766}"/>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3122139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FE354-5C59-4DC5-99EA-9E017EC1E81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E0F3F5-F33A-4E24-8B3E-4FC90AC858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69B9EA-ED13-41EE-9B22-21307F291ED5}"/>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5" name="Footer Placeholder 4">
            <a:extLst>
              <a:ext uri="{FF2B5EF4-FFF2-40B4-BE49-F238E27FC236}">
                <a16:creationId xmlns:a16="http://schemas.microsoft.com/office/drawing/2014/main" id="{8377CE13-B358-459A-A8A1-43D1318D07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3A4441-B8BF-487B-971D-4F7325332E8F}"/>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125763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F3A9D6-E13F-4B89-8D0E-7BEC6D4842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00CE84-ABCC-4C91-833B-175974115A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815C93-4CDA-428F-9FEF-8569F593B9AD}"/>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5" name="Footer Placeholder 4">
            <a:extLst>
              <a:ext uri="{FF2B5EF4-FFF2-40B4-BE49-F238E27FC236}">
                <a16:creationId xmlns:a16="http://schemas.microsoft.com/office/drawing/2014/main" id="{84BD5220-CF48-4C7C-BED5-287E571FB9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30A742-4CC4-4D66-8F6F-44CC1987964A}"/>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554800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AD7D-9331-4112-ADB7-60AEFDD595A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1D3D3E-5304-49E0-81B5-2D1AC1D744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CD1EF8-4366-4E20-904A-77237A089B31}"/>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5" name="Footer Placeholder 4">
            <a:extLst>
              <a:ext uri="{FF2B5EF4-FFF2-40B4-BE49-F238E27FC236}">
                <a16:creationId xmlns:a16="http://schemas.microsoft.com/office/drawing/2014/main" id="{40999153-AE8B-4591-9C61-5DE70EFB0C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F36ACC-CA02-4EA6-95A2-023E4B8C6175}"/>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637826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1CEA1-968C-4A1D-B435-50597C282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513B221-B4A6-4A3B-B240-BFA864A374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9AD5FC-ABAC-491D-B058-783FC8CE6519}"/>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5" name="Footer Placeholder 4">
            <a:extLst>
              <a:ext uri="{FF2B5EF4-FFF2-40B4-BE49-F238E27FC236}">
                <a16:creationId xmlns:a16="http://schemas.microsoft.com/office/drawing/2014/main" id="{89495A71-78F9-4472-9564-2C98B10673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F224E0-817D-410C-A71A-DD284D69D816}"/>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630124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99E96-26A5-4E8E-A875-BAE9DF5C8F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1F6B34-E6C8-48FE-B1A0-87AF1B621A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0C0B0A7-C0DE-4A0E-975D-E0B5A76C21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46D2B27-D7AD-451C-B4DF-10C016BA4317}"/>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6" name="Footer Placeholder 5">
            <a:extLst>
              <a:ext uri="{FF2B5EF4-FFF2-40B4-BE49-F238E27FC236}">
                <a16:creationId xmlns:a16="http://schemas.microsoft.com/office/drawing/2014/main" id="{6D4D461C-E3C9-43A3-B9AD-B4AF4CD3D2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9FDD38-F9E0-4946-AF06-25722FC3BAD0}"/>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142869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C1648-60E9-4BF4-BF73-8808CBB18CD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B4FC787-867D-42DA-B8E9-5EEB6CF788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A01F6D-840C-4E2A-B0F4-5D88FE5D98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0613434-3504-41B5-AE35-5758C0CA3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8F06EE-E980-41C6-8F59-0C709885CD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D8D7D0E-706B-408B-BA3F-0222E9209513}"/>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8" name="Footer Placeholder 7">
            <a:extLst>
              <a:ext uri="{FF2B5EF4-FFF2-40B4-BE49-F238E27FC236}">
                <a16:creationId xmlns:a16="http://schemas.microsoft.com/office/drawing/2014/main" id="{D1B9B2BB-5836-494D-9D70-5E36DEE5461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858BAA6-FBA1-43B1-A2EF-1A3A98D43D6A}"/>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3971135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F3EB5-31B1-4D16-8C6D-D933C1BB95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FB0AB1-15FA-4252-8087-BC040A238454}"/>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4" name="Footer Placeholder 3">
            <a:extLst>
              <a:ext uri="{FF2B5EF4-FFF2-40B4-BE49-F238E27FC236}">
                <a16:creationId xmlns:a16="http://schemas.microsoft.com/office/drawing/2014/main" id="{99E2CF21-9EC3-42A5-A546-DD07B260EDD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49A08A1-8F8A-4EEF-8F21-7A9E65B2ADA7}"/>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3278957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94296-9929-4473-90B1-BF258B11ADE8}"/>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3" name="Footer Placeholder 2">
            <a:extLst>
              <a:ext uri="{FF2B5EF4-FFF2-40B4-BE49-F238E27FC236}">
                <a16:creationId xmlns:a16="http://schemas.microsoft.com/office/drawing/2014/main" id="{E8246234-970E-4210-AE0A-F5A6CF4A49F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2F06E5-F1E7-4A59-9406-128C7DE7F921}"/>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2338027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34014-C670-49BD-9094-09829B31BE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516E8C7-AF8E-43D5-9B6E-2037F25E41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5CD268C-CB62-48F4-BDF1-8E715E718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5A7CA9-EC91-4A55-80AD-D8504892EF98}"/>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6" name="Footer Placeholder 5">
            <a:extLst>
              <a:ext uri="{FF2B5EF4-FFF2-40B4-BE49-F238E27FC236}">
                <a16:creationId xmlns:a16="http://schemas.microsoft.com/office/drawing/2014/main" id="{852C213C-03F5-4F96-B88B-4E07183315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486167-6FEA-4F5C-994B-3F8002E46B83}"/>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1729399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2BF9A-66F6-4412-A5BE-3467B3FA0A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014575E-C9A7-4FD8-8038-031834B86B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F7F1126-25B3-4F55-A3E8-13A792CE52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080BC7-1013-414D-8E52-F7FE8E643A39}"/>
              </a:ext>
            </a:extLst>
          </p:cNvPr>
          <p:cNvSpPr>
            <a:spLocks noGrp="1"/>
          </p:cNvSpPr>
          <p:nvPr>
            <p:ph type="dt" sz="half" idx="10"/>
          </p:nvPr>
        </p:nvSpPr>
        <p:spPr/>
        <p:txBody>
          <a:bodyPr/>
          <a:lstStyle/>
          <a:p>
            <a:fld id="{B5F5311E-B558-4898-A4DB-CCE65BF56C57}" type="datetimeFigureOut">
              <a:rPr lang="en-GB" smtClean="0"/>
              <a:t>06/06/2024</a:t>
            </a:fld>
            <a:endParaRPr lang="en-GB"/>
          </a:p>
        </p:txBody>
      </p:sp>
      <p:sp>
        <p:nvSpPr>
          <p:cNvPr id="6" name="Footer Placeholder 5">
            <a:extLst>
              <a:ext uri="{FF2B5EF4-FFF2-40B4-BE49-F238E27FC236}">
                <a16:creationId xmlns:a16="http://schemas.microsoft.com/office/drawing/2014/main" id="{1E22777E-9457-4D1D-B3D0-B4BE4CD24A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EAB1CC-C2FC-4DD4-87B5-62A8A7CB1D91}"/>
              </a:ext>
            </a:extLst>
          </p:cNvPr>
          <p:cNvSpPr>
            <a:spLocks noGrp="1"/>
          </p:cNvSpPr>
          <p:nvPr>
            <p:ph type="sldNum" sz="quarter" idx="12"/>
          </p:nvPr>
        </p:nvSpPr>
        <p:spPr/>
        <p:txBody>
          <a:bodyPr/>
          <a:lstStyle/>
          <a:p>
            <a:fld id="{5CF973C8-DA4D-417A-BD15-B0A4FCCC9A6E}" type="slidenum">
              <a:rPr lang="en-GB" smtClean="0"/>
              <a:t>‹#›</a:t>
            </a:fld>
            <a:endParaRPr lang="en-GB"/>
          </a:p>
        </p:txBody>
      </p:sp>
    </p:spTree>
    <p:extLst>
      <p:ext uri="{BB962C8B-B14F-4D97-AF65-F5344CB8AC3E}">
        <p14:creationId xmlns:p14="http://schemas.microsoft.com/office/powerpoint/2010/main" val="771355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9B5D3D-B643-4406-957F-9443673A81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4D945F9-CDB3-4626-B015-D34FB5577B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794C37-7D5F-497B-AE7D-13DDB46454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5311E-B558-4898-A4DB-CCE65BF56C57}" type="datetimeFigureOut">
              <a:rPr lang="en-GB" smtClean="0"/>
              <a:t>06/06/2024</a:t>
            </a:fld>
            <a:endParaRPr lang="en-GB"/>
          </a:p>
        </p:txBody>
      </p:sp>
      <p:sp>
        <p:nvSpPr>
          <p:cNvPr id="5" name="Footer Placeholder 4">
            <a:extLst>
              <a:ext uri="{FF2B5EF4-FFF2-40B4-BE49-F238E27FC236}">
                <a16:creationId xmlns:a16="http://schemas.microsoft.com/office/drawing/2014/main" id="{DC0A6CC3-29A7-42B7-902A-305FD220FD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C5A1CD7-1DCC-44F7-B29F-03BF980D2E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973C8-DA4D-417A-BD15-B0A4FCCC9A6E}" type="slidenum">
              <a:rPr lang="en-GB" smtClean="0"/>
              <a:t>‹#›</a:t>
            </a:fld>
            <a:endParaRPr lang="en-GB"/>
          </a:p>
        </p:txBody>
      </p:sp>
    </p:spTree>
    <p:extLst>
      <p:ext uri="{BB962C8B-B14F-4D97-AF65-F5344CB8AC3E}">
        <p14:creationId xmlns:p14="http://schemas.microsoft.com/office/powerpoint/2010/main" val="3233977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sv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nationalcareers.service.gov.uk/webchat/chat"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nationalcareers.service.gov.uk/careers-advice/advice-on-volunteering/" TargetMode="External"/><Relationship Id="rId3" Type="http://schemas.openxmlformats.org/officeDocument/2006/relationships/image" Target="../media/image2.svg"/><Relationship Id="rId7" Type="http://schemas.openxmlformats.org/officeDocument/2006/relationships/slide" Target="slide9.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6.xml"/><Relationship Id="rId4" Type="http://schemas.openxmlformats.org/officeDocument/2006/relationships/slide" Target="slide7.xml"/><Relationship Id="rId9" Type="http://schemas.openxmlformats.org/officeDocument/2006/relationships/slide" Target="slide10.xml"/></Relationships>
</file>

<file path=ppt/slides/_rels/slide6.xml.rels><?xml version="1.0" encoding="UTF-8" standalone="yes"?>
<Relationships xmlns="http://schemas.openxmlformats.org/package/2006/relationships"><Relationship Id="rId8" Type="http://schemas.openxmlformats.org/officeDocument/2006/relationships/hyperlink" Target="https://www.gov.uk/student-finance" TargetMode="External"/><Relationship Id="rId3" Type="http://schemas.openxmlformats.org/officeDocument/2006/relationships/image" Target="../media/image2.svg"/><Relationship Id="rId7" Type="http://schemas.openxmlformats.org/officeDocument/2006/relationships/hyperlink" Target="https://nationalcareers.service.gov.uk/explore-your-education-and-training-choices/higher-education"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nationalcareers.service.gov.uk/explore-your-education-and-training-choices/higher-technical" TargetMode="External"/><Relationship Id="rId5" Type="http://schemas.openxmlformats.org/officeDocument/2006/relationships/hyperlink" Target="https://www.gov.uk/guidance/free-courses-for-jobs" TargetMode="External"/><Relationship Id="rId4" Type="http://schemas.openxmlformats.org/officeDocument/2006/relationships/hyperlink" Target="https://nationalcareers.service.gov.uk/explore-your-education-and-training-choices/exam-results/resit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hyperlink" Target="https://nationalcareers.service.gov.uk/explore-your-education-and-training-choices/school-leavers-scheme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nationalcareers.service.gov.uk/explore-your-education-and-training-choices/apprenticeship" TargetMode="External"/><Relationship Id="rId5" Type="http://schemas.openxmlformats.org/officeDocument/2006/relationships/hyperlink" Target="https://nationalcareers.service.gov.uk/explore-your-education-and-training-choices/supported-internship" TargetMode="External"/><Relationship Id="rId4" Type="http://schemas.openxmlformats.org/officeDocument/2006/relationships/hyperlink" Target="https://nationalcareers.service.gov.uk/explore-your-education-and-training-choices/traineeship"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gov.uk/guidance/find-a-skills-bootcamp" TargetMode="External"/><Relationship Id="rId3" Type="http://schemas.openxmlformats.org/officeDocument/2006/relationships/image" Target="../media/image2.svg"/><Relationship Id="rId7" Type="http://schemas.openxmlformats.org/officeDocument/2006/relationships/hyperlink" Target="https://www.gov.uk/find-internship"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prospects.ac.uk/careers-advice/cvs-and-cover-letters/cover-letters" TargetMode="External"/><Relationship Id="rId5" Type="http://schemas.openxmlformats.org/officeDocument/2006/relationships/hyperlink" Target="https://www.prospects.ac.uk/careers-advice/cvs-and-cover-letters/example-cvs/school-leaver-cv-example" TargetMode="External"/><Relationship Id="rId10" Type="http://schemas.openxmlformats.org/officeDocument/2006/relationships/hyperlink" Target="https://www.gov.uk/set-up-business" TargetMode="External"/><Relationship Id="rId4" Type="http://schemas.openxmlformats.org/officeDocument/2006/relationships/hyperlink" Target="https://nationalcareers.service.gov.uk/careers-advice#getting-a-job" TargetMode="External"/><Relationship Id="rId9" Type="http://schemas.openxmlformats.org/officeDocument/2006/relationships/hyperlink" Target="https://nationalcareers.service.gov.uk/careers-advice/career-choices-at-18#busines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A143E-7F25-410D-80CB-E9BC986FBC2F}"/>
              </a:ext>
            </a:extLst>
          </p:cNvPr>
          <p:cNvSpPr>
            <a:spLocks noGrp="1"/>
          </p:cNvSpPr>
          <p:nvPr>
            <p:ph type="ctrTitle"/>
          </p:nvPr>
        </p:nvSpPr>
        <p:spPr>
          <a:xfrm>
            <a:off x="1523999" y="1122363"/>
            <a:ext cx="10213075" cy="2387600"/>
          </a:xfrm>
        </p:spPr>
        <p:txBody>
          <a:bodyPr anchor="ctr" anchorCtr="0">
            <a:normAutofit fontScale="90000"/>
          </a:bodyPr>
          <a:lstStyle/>
          <a:p>
            <a:r>
              <a:rPr lang="en-US" sz="9600" b="1" dirty="0">
                <a:solidFill>
                  <a:srgbClr val="FF0000"/>
                </a:solidFill>
                <a:latin typeface="Arial" panose="020B0604020202020204" pitchFamily="34" charset="0"/>
                <a:cs typeface="Arial" panose="020B0604020202020204" pitchFamily="34" charset="0"/>
              </a:rPr>
              <a:t>Post-18 Pathways</a:t>
            </a:r>
            <a:endParaRPr lang="en-GB" sz="9600" b="1" dirty="0">
              <a:solidFill>
                <a:srgbClr val="FF0000"/>
              </a:solidFill>
              <a:latin typeface="Arial" panose="020B0604020202020204" pitchFamily="34" charset="0"/>
              <a:cs typeface="Arial" panose="020B0604020202020204" pitchFamily="34" charset="0"/>
            </a:endParaRPr>
          </a:p>
        </p:txBody>
      </p:sp>
      <p:sp>
        <p:nvSpPr>
          <p:cNvPr id="13" name="Subtitle 12">
            <a:extLst>
              <a:ext uri="{FF2B5EF4-FFF2-40B4-BE49-F238E27FC236}">
                <a16:creationId xmlns:a16="http://schemas.microsoft.com/office/drawing/2014/main" id="{B8C00D88-B9CC-4651-AEB6-2C8B463955C4}"/>
              </a:ext>
            </a:extLst>
          </p:cNvPr>
          <p:cNvSpPr>
            <a:spLocks noGrp="1"/>
          </p:cNvSpPr>
          <p:nvPr>
            <p:ph type="subTitle" idx="1"/>
          </p:nvPr>
        </p:nvSpPr>
        <p:spPr>
          <a:xfrm>
            <a:off x="1524000" y="3602038"/>
            <a:ext cx="9919648" cy="720580"/>
          </a:xfrm>
        </p:spPr>
        <p:txBody>
          <a:bodyPr/>
          <a:lstStyle/>
          <a:p>
            <a:r>
              <a:rPr lang="en-US" sz="4400" b="1" dirty="0"/>
              <a:t>Your future – your choice !</a:t>
            </a:r>
          </a:p>
          <a:p>
            <a:endParaRPr lang="en-GB" dirty="0"/>
          </a:p>
        </p:txBody>
      </p:sp>
      <p:pic>
        <p:nvPicPr>
          <p:cNvPr id="4" name="Content Placeholder 4" descr="Shoe footprints with solid fill">
            <a:extLst>
              <a:ext uri="{FF2B5EF4-FFF2-40B4-BE49-F238E27FC236}">
                <a16:creationId xmlns:a16="http://schemas.microsoft.com/office/drawing/2014/main" id="{4A3C2791-E9B0-42EB-AEFF-FC9E61FED52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5943600"/>
            <a:ext cx="914400" cy="914400"/>
          </a:xfrm>
          <a:prstGeom prst="rect">
            <a:avLst/>
          </a:prstGeom>
        </p:spPr>
      </p:pic>
      <p:pic>
        <p:nvPicPr>
          <p:cNvPr id="5" name="Content Placeholder 4" descr="Shoe footprints with solid fill">
            <a:extLst>
              <a:ext uri="{FF2B5EF4-FFF2-40B4-BE49-F238E27FC236}">
                <a16:creationId xmlns:a16="http://schemas.microsoft.com/office/drawing/2014/main" id="{F246BE8C-F1AA-4AD1-A577-12B081F82CA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72924"/>
            <a:ext cx="914400" cy="914400"/>
          </a:xfrm>
          <a:prstGeom prst="rect">
            <a:avLst/>
          </a:prstGeom>
        </p:spPr>
      </p:pic>
      <p:pic>
        <p:nvPicPr>
          <p:cNvPr id="6" name="Content Placeholder 4" descr="Shoe footprints with solid fill">
            <a:extLst>
              <a:ext uri="{FF2B5EF4-FFF2-40B4-BE49-F238E27FC236}">
                <a16:creationId xmlns:a16="http://schemas.microsoft.com/office/drawing/2014/main" id="{A3EF3186-3C38-4F4F-8852-42B51E5006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081404"/>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A6FBF0A6-FB0F-44F3-BC17-1676B791EE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247161"/>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D41A2CC0-17FD-470E-8C15-1F388E65F2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2383399"/>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9564A326-5899-46BF-BD36-D9F0FF088DA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1570517"/>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6682C373-3F9B-4D20-AD03-8A1166F004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786912"/>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6A4CFC14-7DFE-439D-A5E0-CDC4CC34F1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307"/>
            <a:ext cx="914400" cy="914400"/>
          </a:xfrm>
          <a:prstGeom prst="rect">
            <a:avLst/>
          </a:prstGeom>
        </p:spPr>
      </p:pic>
      <p:sp>
        <p:nvSpPr>
          <p:cNvPr id="14" name="Footer Placeholder 13">
            <a:extLst>
              <a:ext uri="{FF2B5EF4-FFF2-40B4-BE49-F238E27FC236}">
                <a16:creationId xmlns:a16="http://schemas.microsoft.com/office/drawing/2014/main" id="{F3019077-33F6-4FCF-A303-180035DBE4C0}"/>
              </a:ext>
            </a:extLst>
          </p:cNvPr>
          <p:cNvSpPr>
            <a:spLocks noGrp="1"/>
          </p:cNvSpPr>
          <p:nvPr>
            <p:ph type="ftr" sz="quarter" idx="11"/>
          </p:nvPr>
        </p:nvSpPr>
        <p:spPr/>
        <p:txBody>
          <a:bodyPr/>
          <a:lstStyle/>
          <a:p>
            <a:r>
              <a:rPr lang="en-GB"/>
              <a:t>Tracey Scarsbrook</a:t>
            </a:r>
          </a:p>
        </p:txBody>
      </p:sp>
    </p:spTree>
    <p:extLst>
      <p:ext uri="{BB962C8B-B14F-4D97-AF65-F5344CB8AC3E}">
        <p14:creationId xmlns:p14="http://schemas.microsoft.com/office/powerpoint/2010/main" val="2799411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365126"/>
            <a:ext cx="10515600" cy="969766"/>
          </a:xfrm>
        </p:spPr>
        <p:txBody>
          <a:bodyPr>
            <a:noAutofit/>
          </a:bodyPr>
          <a:lstStyle/>
          <a:p>
            <a:pPr algn="ctr"/>
            <a:r>
              <a:rPr lang="en-US" sz="6600" b="1" i="0" dirty="0">
                <a:solidFill>
                  <a:srgbClr val="FF0000"/>
                </a:solidFill>
                <a:effectLst/>
                <a:latin typeface="Arial" panose="020B0604020202020204" pitchFamily="34" charset="0"/>
                <a:cs typeface="Arial" panose="020B0604020202020204" pitchFamily="34" charset="0"/>
              </a:rPr>
              <a:t>Volunteering</a:t>
            </a: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EDD6DBEF-D02B-41D7-B99A-4C0AFC4C4EEC}"/>
              </a:ext>
            </a:extLst>
          </p:cNvPr>
          <p:cNvSpPr txBox="1"/>
          <p:nvPr/>
        </p:nvSpPr>
        <p:spPr>
          <a:xfrm>
            <a:off x="1104088" y="1296065"/>
            <a:ext cx="10515599" cy="5078313"/>
          </a:xfrm>
          <a:prstGeom prst="rect">
            <a:avLst/>
          </a:prstGeom>
          <a:noFill/>
        </p:spPr>
        <p:txBody>
          <a:bodyPr wrap="square">
            <a:spAutoFit/>
          </a:bodyPr>
          <a:lstStyle/>
          <a:p>
            <a:pPr marL="342900" indent="-342900" algn="l">
              <a:buFont typeface="+mj-lt"/>
              <a:buAutoNum type="arabicParenR"/>
            </a:pPr>
            <a:r>
              <a:rPr lang="en-US" b="0" i="0" dirty="0">
                <a:solidFill>
                  <a:srgbClr val="0B0C0C"/>
                </a:solidFill>
                <a:effectLst/>
                <a:latin typeface="GDS Transport"/>
              </a:rPr>
              <a:t>Volunteering can help you make career choices.  You can test out different jobs to find out what you prefer.</a:t>
            </a:r>
          </a:p>
          <a:p>
            <a:pPr marL="342900" indent="-342900" algn="l">
              <a:buFont typeface="+mj-lt"/>
              <a:buAutoNum type="arabicParenR"/>
            </a:pPr>
            <a:endParaRPr lang="en-US" b="0" i="0" dirty="0">
              <a:solidFill>
                <a:srgbClr val="0B0C0C"/>
              </a:solidFill>
              <a:effectLst/>
              <a:latin typeface="GDS Transport"/>
            </a:endParaRPr>
          </a:p>
          <a:p>
            <a:pPr marL="342900" indent="-342900" algn="l">
              <a:buFont typeface="+mj-lt"/>
              <a:buAutoNum type="arabicParenR"/>
            </a:pPr>
            <a:r>
              <a:rPr lang="en-US" b="0" i="0" dirty="0">
                <a:solidFill>
                  <a:srgbClr val="0B0C0C"/>
                </a:solidFill>
                <a:effectLst/>
                <a:latin typeface="GDS Transport"/>
              </a:rPr>
              <a:t>At 16 or 18 you may not have much work experience to make your CV or personal statement stand out.</a:t>
            </a:r>
          </a:p>
          <a:p>
            <a:pPr marL="342900" indent="-342900" algn="l">
              <a:buFont typeface="+mj-lt"/>
              <a:buAutoNum type="arabicParenR"/>
            </a:pPr>
            <a:endParaRPr lang="en-US" dirty="0">
              <a:solidFill>
                <a:srgbClr val="0B0C0C"/>
              </a:solidFill>
              <a:latin typeface="GDS Transport"/>
            </a:endParaRPr>
          </a:p>
          <a:p>
            <a:pPr marL="342900" indent="-342900" algn="l">
              <a:buFont typeface="+mj-lt"/>
              <a:buAutoNum type="arabicParenR"/>
            </a:pPr>
            <a:r>
              <a:rPr lang="en-US" b="0" i="0" dirty="0">
                <a:solidFill>
                  <a:srgbClr val="0B0C0C"/>
                </a:solidFill>
                <a:effectLst/>
                <a:latin typeface="GDS Transport"/>
              </a:rPr>
              <a:t>Volunteering gives you experience and a chance to develop the soft skills that are useful in all careers.</a:t>
            </a:r>
          </a:p>
          <a:p>
            <a:pPr algn="l"/>
            <a:endParaRPr lang="en-US" b="0" i="0" dirty="0">
              <a:solidFill>
                <a:srgbClr val="0B0C0C"/>
              </a:solidFill>
              <a:effectLst/>
              <a:latin typeface="GDS Transport"/>
            </a:endParaRPr>
          </a:p>
          <a:p>
            <a:pPr algn="l"/>
            <a:r>
              <a:rPr lang="en-US" b="0" i="0" dirty="0">
                <a:solidFill>
                  <a:srgbClr val="0B0C0C"/>
                </a:solidFill>
                <a:effectLst/>
                <a:latin typeface="GDS Transport"/>
              </a:rPr>
              <a:t>Through volunteering you can:</a:t>
            </a:r>
          </a:p>
          <a:p>
            <a:pPr marL="285750" indent="-285750" algn="l">
              <a:buFont typeface="Wingdings" panose="05000000000000000000" pitchFamily="2" charset="2"/>
              <a:buChar char="q"/>
            </a:pPr>
            <a:r>
              <a:rPr lang="en-US" b="0" i="0" dirty="0">
                <a:solidFill>
                  <a:srgbClr val="0B0C0C"/>
                </a:solidFill>
                <a:effectLst/>
                <a:latin typeface="GDS Transport"/>
              </a:rPr>
              <a:t>Find out what's involved in a job to see if it's for you</a:t>
            </a:r>
          </a:p>
          <a:p>
            <a:pPr algn="l"/>
            <a:endParaRPr lang="en-US" b="0" i="0" dirty="0">
              <a:solidFill>
                <a:srgbClr val="0B0C0C"/>
              </a:solidFill>
              <a:effectLst/>
              <a:latin typeface="GDS Transport"/>
            </a:endParaRPr>
          </a:p>
          <a:p>
            <a:pPr marL="285750" indent="-285750" algn="l">
              <a:buFont typeface="Wingdings" panose="05000000000000000000" pitchFamily="2" charset="2"/>
              <a:buChar char="q"/>
            </a:pPr>
            <a:r>
              <a:rPr lang="en-US" dirty="0">
                <a:solidFill>
                  <a:srgbClr val="0B0C0C"/>
                </a:solidFill>
                <a:latin typeface="GDS Transport"/>
              </a:rPr>
              <a:t>T</a:t>
            </a:r>
            <a:r>
              <a:rPr lang="en-US" b="0" i="0" dirty="0">
                <a:solidFill>
                  <a:srgbClr val="0B0C0C"/>
                </a:solidFill>
                <a:effectLst/>
                <a:latin typeface="GDS Transport"/>
              </a:rPr>
              <a:t>ry out different career ideas</a:t>
            </a:r>
          </a:p>
          <a:p>
            <a:pPr algn="l"/>
            <a:endParaRPr lang="en-US" b="0" i="0" dirty="0">
              <a:solidFill>
                <a:srgbClr val="0B0C0C"/>
              </a:solidFill>
              <a:effectLst/>
              <a:latin typeface="GDS Transport"/>
            </a:endParaRPr>
          </a:p>
          <a:p>
            <a:pPr marL="285750" indent="-285750" algn="l">
              <a:buFont typeface="Wingdings" panose="05000000000000000000" pitchFamily="2" charset="2"/>
              <a:buChar char="q"/>
            </a:pPr>
            <a:r>
              <a:rPr lang="en-US" dirty="0">
                <a:solidFill>
                  <a:srgbClr val="0B0C0C"/>
                </a:solidFill>
                <a:latin typeface="GDS Transport"/>
              </a:rPr>
              <a:t>L</a:t>
            </a:r>
            <a:r>
              <a:rPr lang="en-US" b="0" i="0" dirty="0">
                <a:solidFill>
                  <a:srgbClr val="0B0C0C"/>
                </a:solidFill>
                <a:effectLst/>
                <a:latin typeface="GDS Transport"/>
              </a:rPr>
              <a:t>earn new skills or build on ones you already have</a:t>
            </a:r>
          </a:p>
          <a:p>
            <a:pPr algn="l"/>
            <a:endParaRPr lang="en-US" b="0" i="0" dirty="0">
              <a:solidFill>
                <a:srgbClr val="0B0C0C"/>
              </a:solidFill>
              <a:effectLst/>
              <a:latin typeface="GDS Transport"/>
            </a:endParaRPr>
          </a:p>
          <a:p>
            <a:pPr marL="285750" indent="-285750" algn="l">
              <a:buFont typeface="Wingdings" panose="05000000000000000000" pitchFamily="2" charset="2"/>
              <a:buChar char="q"/>
            </a:pPr>
            <a:r>
              <a:rPr lang="en-US" dirty="0">
                <a:solidFill>
                  <a:srgbClr val="0B0C0C"/>
                </a:solidFill>
                <a:latin typeface="GDS Transport"/>
              </a:rPr>
              <a:t>M</a:t>
            </a:r>
            <a:r>
              <a:rPr lang="en-US" b="0" i="0" dirty="0">
                <a:solidFill>
                  <a:srgbClr val="0B0C0C"/>
                </a:solidFill>
                <a:effectLst/>
                <a:latin typeface="GDS Transport"/>
              </a:rPr>
              <a:t>eet new people and develop your network of contacts</a:t>
            </a:r>
          </a:p>
          <a:p>
            <a:pPr algn="l"/>
            <a:endParaRPr lang="en-US" b="0" i="0" dirty="0">
              <a:solidFill>
                <a:srgbClr val="0B0C0C"/>
              </a:solidFill>
              <a:effectLst/>
              <a:latin typeface="GDS Transport"/>
            </a:endParaRPr>
          </a:p>
          <a:p>
            <a:pPr marL="285750" indent="-285750" algn="l">
              <a:buFont typeface="Wingdings" panose="05000000000000000000" pitchFamily="2" charset="2"/>
              <a:buChar char="q"/>
            </a:pPr>
            <a:r>
              <a:rPr lang="en-US" dirty="0">
                <a:solidFill>
                  <a:srgbClr val="0B0C0C"/>
                </a:solidFill>
                <a:latin typeface="GDS Transport"/>
              </a:rPr>
              <a:t>B</a:t>
            </a:r>
            <a:r>
              <a:rPr lang="en-US" b="0" i="0" dirty="0">
                <a:solidFill>
                  <a:srgbClr val="0B0C0C"/>
                </a:solidFill>
                <a:effectLst/>
                <a:latin typeface="GDS Transport"/>
              </a:rPr>
              <a:t>oost your confidence</a:t>
            </a:r>
          </a:p>
          <a:p>
            <a:pPr algn="l"/>
            <a:endParaRPr lang="en-US" b="0" i="0" dirty="0">
              <a:solidFill>
                <a:srgbClr val="0B0C0C"/>
              </a:solidFill>
              <a:effectLst/>
              <a:latin typeface="GDS Transport"/>
            </a:endParaRPr>
          </a:p>
          <a:p>
            <a:pPr marL="285750" indent="-285750" algn="l">
              <a:buFont typeface="Wingdings" panose="05000000000000000000" pitchFamily="2" charset="2"/>
              <a:buChar char="q"/>
            </a:pPr>
            <a:r>
              <a:rPr lang="en-US" dirty="0">
                <a:solidFill>
                  <a:srgbClr val="0B0C0C"/>
                </a:solidFill>
                <a:latin typeface="GDS Transport"/>
              </a:rPr>
              <a:t>G</a:t>
            </a:r>
            <a:r>
              <a:rPr lang="en-US" b="0" i="0" dirty="0">
                <a:solidFill>
                  <a:srgbClr val="0B0C0C"/>
                </a:solidFill>
                <a:effectLst/>
                <a:latin typeface="GDS Transport"/>
              </a:rPr>
              <a:t>ive back to your community</a:t>
            </a:r>
          </a:p>
        </p:txBody>
      </p:sp>
    </p:spTree>
    <p:extLst>
      <p:ext uri="{BB962C8B-B14F-4D97-AF65-F5344CB8AC3E}">
        <p14:creationId xmlns:p14="http://schemas.microsoft.com/office/powerpoint/2010/main" val="308672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823286"/>
            <a:ext cx="10515600" cy="969766"/>
          </a:xfrm>
        </p:spPr>
        <p:txBody>
          <a:bodyPr>
            <a:noAutofit/>
          </a:bodyPr>
          <a:lstStyle/>
          <a:p>
            <a:pPr algn="ctr"/>
            <a:r>
              <a:rPr lang="en-US" sz="6600" b="1" i="0" dirty="0">
                <a:solidFill>
                  <a:srgbClr val="FF0000"/>
                </a:solidFill>
                <a:effectLst/>
                <a:latin typeface="Arial" panose="020B0604020202020204" pitchFamily="34" charset="0"/>
                <a:cs typeface="Arial" panose="020B0604020202020204" pitchFamily="34" charset="0"/>
              </a:rPr>
              <a:t>Question Time</a:t>
            </a: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EDD6DBEF-D02B-41D7-B99A-4C0AFC4C4EEC}"/>
              </a:ext>
            </a:extLst>
          </p:cNvPr>
          <p:cNvSpPr txBox="1"/>
          <p:nvPr/>
        </p:nvSpPr>
        <p:spPr>
          <a:xfrm>
            <a:off x="1128156" y="2142412"/>
            <a:ext cx="10515599" cy="1938992"/>
          </a:xfrm>
          <a:prstGeom prst="rect">
            <a:avLst/>
          </a:prstGeom>
          <a:noFill/>
        </p:spPr>
        <p:txBody>
          <a:bodyPr wrap="square">
            <a:spAutoFit/>
          </a:bodyPr>
          <a:lstStyle/>
          <a:p>
            <a:pPr algn="ctr"/>
            <a:r>
              <a:rPr lang="en-US" sz="4000" b="0" i="0" dirty="0">
                <a:solidFill>
                  <a:srgbClr val="0B0C0C"/>
                </a:solidFill>
                <a:effectLst/>
                <a:latin typeface="GDS Transport"/>
              </a:rPr>
              <a:t>If you have any questions then please feel free to ask them now </a:t>
            </a:r>
            <a:r>
              <a:rPr lang="en-US" sz="4000" dirty="0">
                <a:solidFill>
                  <a:srgbClr val="0B0C0C"/>
                </a:solidFill>
                <a:latin typeface="GDS Transport"/>
              </a:rPr>
              <a:t>or </a:t>
            </a:r>
            <a:r>
              <a:rPr lang="en-US" sz="4000" b="0" i="0" dirty="0">
                <a:solidFill>
                  <a:srgbClr val="0B0C0C"/>
                </a:solidFill>
                <a:effectLst/>
                <a:latin typeface="GDS Transport"/>
              </a:rPr>
              <a:t>stay at the end of the </a:t>
            </a:r>
          </a:p>
          <a:p>
            <a:pPr algn="ctr"/>
            <a:r>
              <a:rPr lang="en-US" sz="4000" b="0" i="0" dirty="0">
                <a:solidFill>
                  <a:srgbClr val="0B0C0C"/>
                </a:solidFill>
                <a:effectLst/>
                <a:latin typeface="GDS Transport"/>
              </a:rPr>
              <a:t>session </a:t>
            </a:r>
            <a:r>
              <a:rPr lang="en-US" sz="4000" dirty="0">
                <a:solidFill>
                  <a:srgbClr val="0B0C0C"/>
                </a:solidFill>
                <a:latin typeface="GDS Transport"/>
              </a:rPr>
              <a:t>to ask them in private.</a:t>
            </a:r>
            <a:endParaRPr lang="en-US" sz="2000" b="0" i="0" dirty="0">
              <a:solidFill>
                <a:srgbClr val="0B0C0C"/>
              </a:solidFill>
              <a:effectLst/>
              <a:latin typeface="GDS Transport"/>
            </a:endParaRPr>
          </a:p>
        </p:txBody>
      </p:sp>
    </p:spTree>
    <p:extLst>
      <p:ext uri="{BB962C8B-B14F-4D97-AF65-F5344CB8AC3E}">
        <p14:creationId xmlns:p14="http://schemas.microsoft.com/office/powerpoint/2010/main" val="2195160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965B4-2491-4F3A-AB6B-E151B466AC4A}"/>
              </a:ext>
            </a:extLst>
          </p:cNvPr>
          <p:cNvSpPr>
            <a:spLocks noGrp="1"/>
          </p:cNvSpPr>
          <p:nvPr>
            <p:ph type="title"/>
          </p:nvPr>
        </p:nvSpPr>
        <p:spPr>
          <a:xfrm>
            <a:off x="838200" y="365125"/>
            <a:ext cx="10515600" cy="555213"/>
          </a:xfrm>
        </p:spPr>
        <p:txBody>
          <a:bodyPr>
            <a:normAutofit fontScale="90000"/>
          </a:bodyPr>
          <a:lstStyle/>
          <a:p>
            <a:pPr algn="ctr"/>
            <a:r>
              <a:rPr lang="en-US" b="1" dirty="0">
                <a:solidFill>
                  <a:srgbClr val="FF0000"/>
                </a:solidFill>
              </a:rPr>
              <a:t>How could staff expand the session(s) ?</a:t>
            </a:r>
            <a:endParaRPr lang="en-GB" b="1" dirty="0">
              <a:solidFill>
                <a:srgbClr val="FF0000"/>
              </a:solidFill>
            </a:endParaRPr>
          </a:p>
        </p:txBody>
      </p:sp>
      <p:sp>
        <p:nvSpPr>
          <p:cNvPr id="3" name="Content Placeholder 2">
            <a:extLst>
              <a:ext uri="{FF2B5EF4-FFF2-40B4-BE49-F238E27FC236}">
                <a16:creationId xmlns:a16="http://schemas.microsoft.com/office/drawing/2014/main" id="{FE61E5B6-A325-4E1C-87D9-8D3500B59A95}"/>
              </a:ext>
            </a:extLst>
          </p:cNvPr>
          <p:cNvSpPr>
            <a:spLocks noGrp="1"/>
          </p:cNvSpPr>
          <p:nvPr>
            <p:ph idx="1"/>
          </p:nvPr>
        </p:nvSpPr>
        <p:spPr>
          <a:xfrm>
            <a:off x="296883" y="991590"/>
            <a:ext cx="11489377" cy="5185373"/>
          </a:xfrm>
        </p:spPr>
        <p:txBody>
          <a:bodyPr>
            <a:normAutofit lnSpcReduction="10000"/>
          </a:bodyPr>
          <a:lstStyle/>
          <a:p>
            <a:pPr marL="514350" indent="-514350">
              <a:buFont typeface="+mj-lt"/>
              <a:buAutoNum type="arabicParenR"/>
            </a:pPr>
            <a:r>
              <a:rPr lang="en-US" sz="1800" dirty="0"/>
              <a:t>Slides 2 – 4 are an overview of what you could cover in an initial session with </a:t>
            </a:r>
            <a:r>
              <a:rPr lang="en-US" sz="1800" dirty="0" err="1"/>
              <a:t>Yr</a:t>
            </a:r>
            <a:r>
              <a:rPr lang="en-US" sz="1800" dirty="0"/>
              <a:t> 10/11 students perhaps in assembly time.  </a:t>
            </a:r>
          </a:p>
          <a:p>
            <a:pPr marL="514350" indent="-514350">
              <a:buFont typeface="+mj-lt"/>
              <a:buAutoNum type="arabicParenR"/>
            </a:pPr>
            <a:r>
              <a:rPr lang="en-US" sz="1800" dirty="0"/>
              <a:t>Focus on what they need to take into consideration at this stage in their thinking to ensure they are not “following the crowd” or are being swayed by other pressures in terms of their future career prospects.</a:t>
            </a:r>
          </a:p>
          <a:p>
            <a:pPr marL="514350" indent="-514350">
              <a:buFont typeface="+mj-lt"/>
              <a:buAutoNum type="arabicParenR"/>
            </a:pPr>
            <a:r>
              <a:rPr lang="en-US" sz="1800" dirty="0"/>
              <a:t>Slide 5 covers in very general terms the 5 options open to them at age 18.  I have embedded links to more detail on each of these options in slide 5, which if clicked will take the presenter to this particular slide to explore it in more detail with the students.  </a:t>
            </a:r>
          </a:p>
          <a:p>
            <a:pPr marL="514350" indent="-514350">
              <a:buFont typeface="+mj-lt"/>
              <a:buAutoNum type="arabicParenR"/>
            </a:pPr>
            <a:r>
              <a:rPr lang="en-US" sz="1800" dirty="0"/>
              <a:t>These landing pages then have a brief overview of what each pathway looks like and a link to get a slightly more detailed overview hosted on the National Careers website. </a:t>
            </a:r>
          </a:p>
          <a:p>
            <a:pPr marL="514350" indent="-514350">
              <a:buFont typeface="+mj-lt"/>
              <a:buAutoNum type="arabicParenR"/>
            </a:pPr>
            <a:r>
              <a:rPr lang="en-US" sz="1800" dirty="0"/>
              <a:t>The intention for this presentation is that it is delivered to and then shared digitally with the students.  This will allow the students to access the external links in each section to read more detail on the different options open to them and to explore those that interest them in more detail in advance of a careers interview.</a:t>
            </a:r>
          </a:p>
          <a:p>
            <a:pPr marL="514350" indent="-514350">
              <a:buFont typeface="+mj-lt"/>
              <a:buAutoNum type="arabicParenR"/>
            </a:pPr>
            <a:r>
              <a:rPr lang="en-US" sz="1800" dirty="0"/>
              <a:t>As a follow up, you may want to tailor further sessions to meet the specific needs of identified groups of students </a:t>
            </a:r>
            <a:r>
              <a:rPr lang="en-US" sz="1800" dirty="0" err="1"/>
              <a:t>eg</a:t>
            </a:r>
            <a:r>
              <a:rPr lang="en-US" sz="1800" dirty="0"/>
              <a:t> those with EHC Plans, gifted &amp; talented students, LAC students, FSM/PPG students, 1st Gen students etc.</a:t>
            </a:r>
          </a:p>
          <a:p>
            <a:pPr marL="514350" indent="-514350">
              <a:buFont typeface="+mj-lt"/>
              <a:buAutoNum type="arabicParenR"/>
            </a:pPr>
            <a:r>
              <a:rPr lang="en-US" sz="1800" dirty="0"/>
              <a:t>You can further add to this basic presentation case studies of your own alumni students who have followed each of the pathways – preferably as short videos to show the range of routes open at post-18.</a:t>
            </a:r>
          </a:p>
          <a:p>
            <a:pPr marL="514350" indent="-514350">
              <a:buFont typeface="+mj-lt"/>
              <a:buAutoNum type="arabicParenR"/>
            </a:pPr>
            <a:r>
              <a:rPr lang="en-US" sz="1800" dirty="0"/>
              <a:t>You may also wish to develop this presentation for parents and carers on the progression pathways available post-18 for their child particularly covering aspects of choice and decision making.  This could be looped to run in the background on parents evenings if there is </a:t>
            </a:r>
            <a:r>
              <a:rPr lang="en-US" sz="1800"/>
              <a:t>no opportunity to present it directly to parents.</a:t>
            </a:r>
            <a:endParaRPr lang="en-US" sz="1800" dirty="0"/>
          </a:p>
          <a:p>
            <a:pPr marL="514350" indent="-514350">
              <a:buFont typeface="+mj-lt"/>
              <a:buAutoNum type="arabicParenR"/>
            </a:pPr>
            <a:endParaRPr lang="en-GB" dirty="0"/>
          </a:p>
        </p:txBody>
      </p:sp>
    </p:spTree>
    <p:extLst>
      <p:ext uri="{BB962C8B-B14F-4D97-AF65-F5344CB8AC3E}">
        <p14:creationId xmlns:p14="http://schemas.microsoft.com/office/powerpoint/2010/main" val="2244084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4" descr="Shoe footprints with solid fill">
            <a:extLst>
              <a:ext uri="{FF2B5EF4-FFF2-40B4-BE49-F238E27FC236}">
                <a16:creationId xmlns:a16="http://schemas.microsoft.com/office/drawing/2014/main" id="{8543642B-B2B8-4258-84D1-F2FB72A07E9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5943600"/>
            <a:ext cx="914400" cy="914400"/>
          </a:xfrm>
          <a:prstGeom prst="rect">
            <a:avLst/>
          </a:prstGeom>
        </p:spPr>
      </p:pic>
      <p:pic>
        <p:nvPicPr>
          <p:cNvPr id="3" name="Content Placeholder 4" descr="Shoe footprints with solid fill">
            <a:extLst>
              <a:ext uri="{FF2B5EF4-FFF2-40B4-BE49-F238E27FC236}">
                <a16:creationId xmlns:a16="http://schemas.microsoft.com/office/drawing/2014/main" id="{689F766B-4A5D-47B1-BEF4-48395008039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72924"/>
            <a:ext cx="914400" cy="914400"/>
          </a:xfrm>
          <a:prstGeom prst="rect">
            <a:avLst/>
          </a:prstGeom>
        </p:spPr>
      </p:pic>
      <p:pic>
        <p:nvPicPr>
          <p:cNvPr id="4" name="Content Placeholder 4" descr="Shoe footprints with solid fill">
            <a:extLst>
              <a:ext uri="{FF2B5EF4-FFF2-40B4-BE49-F238E27FC236}">
                <a16:creationId xmlns:a16="http://schemas.microsoft.com/office/drawing/2014/main" id="{CB7F33BF-BF5B-4F90-9C1D-8EB5D020BAE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081404"/>
            <a:ext cx="914400" cy="914400"/>
          </a:xfrm>
          <a:prstGeom prst="rect">
            <a:avLst/>
          </a:prstGeom>
        </p:spPr>
      </p:pic>
      <p:pic>
        <p:nvPicPr>
          <p:cNvPr id="5" name="Content Placeholder 4" descr="Shoe footprints with solid fill">
            <a:extLst>
              <a:ext uri="{FF2B5EF4-FFF2-40B4-BE49-F238E27FC236}">
                <a16:creationId xmlns:a16="http://schemas.microsoft.com/office/drawing/2014/main" id="{42F89684-0146-4A20-B36F-F736764677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247161"/>
            <a:ext cx="914400" cy="914400"/>
          </a:xfrm>
          <a:prstGeom prst="rect">
            <a:avLst/>
          </a:prstGeom>
        </p:spPr>
      </p:pic>
      <p:pic>
        <p:nvPicPr>
          <p:cNvPr id="6" name="Content Placeholder 4" descr="Shoe footprints with solid fill">
            <a:extLst>
              <a:ext uri="{FF2B5EF4-FFF2-40B4-BE49-F238E27FC236}">
                <a16:creationId xmlns:a16="http://schemas.microsoft.com/office/drawing/2014/main" id="{3DDFFA01-1EF2-4104-94E8-67130798F9A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2383399"/>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7C1EB346-4F26-4D10-9419-81D3FBA1449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1570517"/>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BB9FBDC7-92E8-4078-968C-DF8665DBEFE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786912"/>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6E619BFF-B1D3-4F1B-9828-A7965A5ED95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307"/>
            <a:ext cx="914400" cy="914400"/>
          </a:xfrm>
          <a:prstGeom prst="rect">
            <a:avLst/>
          </a:prstGeom>
        </p:spPr>
      </p:pic>
      <p:graphicFrame>
        <p:nvGraphicFramePr>
          <p:cNvPr id="10" name="Diagram 9">
            <a:extLst>
              <a:ext uri="{FF2B5EF4-FFF2-40B4-BE49-F238E27FC236}">
                <a16:creationId xmlns:a16="http://schemas.microsoft.com/office/drawing/2014/main" id="{E950EFA6-DD6B-4999-B204-28787ACC2073}"/>
              </a:ext>
            </a:extLst>
          </p:cNvPr>
          <p:cNvGraphicFramePr/>
          <p:nvPr>
            <p:extLst>
              <p:ext uri="{D42A27DB-BD31-4B8C-83A1-F6EECF244321}">
                <p14:modId xmlns:p14="http://schemas.microsoft.com/office/powerpoint/2010/main" val="2931546504"/>
              </p:ext>
            </p:extLst>
          </p:nvPr>
        </p:nvGraphicFramePr>
        <p:xfrm>
          <a:off x="2115801" y="230091"/>
          <a:ext cx="8128000" cy="10914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TextBox 10">
            <a:extLst>
              <a:ext uri="{FF2B5EF4-FFF2-40B4-BE49-F238E27FC236}">
                <a16:creationId xmlns:a16="http://schemas.microsoft.com/office/drawing/2014/main" id="{55F32C8A-40E4-4289-AF61-5ADB701ABD0A}"/>
              </a:ext>
            </a:extLst>
          </p:cNvPr>
          <p:cNvSpPr txBox="1"/>
          <p:nvPr/>
        </p:nvSpPr>
        <p:spPr>
          <a:xfrm>
            <a:off x="2166972" y="1414655"/>
            <a:ext cx="2282663" cy="2123658"/>
          </a:xfrm>
          <a:prstGeom prst="rect">
            <a:avLst/>
          </a:prstGeom>
          <a:solidFill>
            <a:srgbClr val="FF0000"/>
          </a:solidFill>
        </p:spPr>
        <p:txBody>
          <a:bodyPr wrap="square" rtlCol="0">
            <a:spAutoFit/>
          </a:bodyPr>
          <a:lstStyle/>
          <a:p>
            <a:pPr algn="ctr"/>
            <a:r>
              <a:rPr lang="en-US" sz="1600" b="1" dirty="0">
                <a:solidFill>
                  <a:schemeClr val="bg1"/>
                </a:solidFill>
                <a:latin typeface="Arial" panose="020B0604020202020204" pitchFamily="34" charset="0"/>
                <a:cs typeface="Arial" panose="020B0604020202020204" pitchFamily="34" charset="0"/>
              </a:rPr>
              <a:t>Your entry level CV :</a:t>
            </a:r>
          </a:p>
          <a:p>
            <a:pPr algn="ctr"/>
            <a:endParaRPr lang="en-US" sz="1600" b="1" dirty="0">
              <a:solidFill>
                <a:schemeClr val="bg1"/>
              </a:solidFill>
              <a:latin typeface="Arial" panose="020B0604020202020204" pitchFamily="34" charset="0"/>
              <a:cs typeface="Arial" panose="020B0604020202020204" pitchFamily="34" charset="0"/>
            </a:endParaRPr>
          </a:p>
          <a:p>
            <a:pPr algn="ctr"/>
            <a:r>
              <a:rPr lang="en-US" sz="1600" b="1" dirty="0">
                <a:solidFill>
                  <a:schemeClr val="bg1"/>
                </a:solidFill>
                <a:latin typeface="Arial" panose="020B0604020202020204" pitchFamily="34" charset="0"/>
                <a:cs typeface="Arial" panose="020B0604020202020204" pitchFamily="34" charset="0"/>
              </a:rPr>
              <a:t>GCSEs &amp; </a:t>
            </a:r>
          </a:p>
          <a:p>
            <a:pPr algn="ctr"/>
            <a:r>
              <a:rPr lang="en-US" sz="1600" b="1" dirty="0">
                <a:solidFill>
                  <a:schemeClr val="bg1"/>
                </a:solidFill>
                <a:latin typeface="Arial" panose="020B0604020202020204" pitchFamily="34" charset="0"/>
                <a:cs typeface="Arial" panose="020B0604020202020204" pitchFamily="34" charset="0"/>
              </a:rPr>
              <a:t>BTECs</a:t>
            </a:r>
          </a:p>
          <a:p>
            <a:pPr algn="ctr"/>
            <a:endParaRPr lang="en-US" sz="1600" b="1" dirty="0">
              <a:solidFill>
                <a:schemeClr val="bg1"/>
              </a:solidFill>
              <a:latin typeface="Arial" panose="020B0604020202020204" pitchFamily="34" charset="0"/>
              <a:cs typeface="Arial" panose="020B0604020202020204" pitchFamily="34" charset="0"/>
            </a:endParaRPr>
          </a:p>
          <a:p>
            <a:pPr algn="ctr"/>
            <a:r>
              <a:rPr lang="en-US" sz="1600" b="1" dirty="0">
                <a:solidFill>
                  <a:schemeClr val="bg1"/>
                </a:solidFill>
                <a:latin typeface="Arial" panose="020B0604020202020204" pitchFamily="34" charset="0"/>
                <a:cs typeface="Arial" panose="020B0604020202020204" pitchFamily="34" charset="0"/>
              </a:rPr>
              <a:t>Hobbies &amp; Interests</a:t>
            </a:r>
          </a:p>
          <a:p>
            <a:pPr algn="ctr"/>
            <a:r>
              <a:rPr lang="en-US" sz="1600" b="1" dirty="0">
                <a:solidFill>
                  <a:schemeClr val="bg1"/>
                </a:solidFill>
                <a:latin typeface="Arial" panose="020B0604020202020204" pitchFamily="34" charset="0"/>
                <a:cs typeface="Arial" panose="020B0604020202020204" pitchFamily="34" charset="0"/>
              </a:rPr>
              <a:t>Work Experience</a:t>
            </a:r>
          </a:p>
          <a:p>
            <a:pPr algn="ctr"/>
            <a:r>
              <a:rPr lang="en-US" sz="1600" b="1" dirty="0">
                <a:solidFill>
                  <a:schemeClr val="bg1"/>
                </a:solidFill>
                <a:latin typeface="Arial" panose="020B0604020202020204" pitchFamily="34" charset="0"/>
                <a:cs typeface="Arial" panose="020B0604020202020204" pitchFamily="34" charset="0"/>
              </a:rPr>
              <a:t>Volunteering</a:t>
            </a:r>
            <a:endParaRPr lang="en-GB" b="1" dirty="0">
              <a:solidFill>
                <a:schemeClr val="bg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45283687-3A29-48F6-8CAD-BC26776CB964}"/>
              </a:ext>
            </a:extLst>
          </p:cNvPr>
          <p:cNvSpPr txBox="1"/>
          <p:nvPr/>
        </p:nvSpPr>
        <p:spPr>
          <a:xfrm>
            <a:off x="4699927" y="1398291"/>
            <a:ext cx="2388342" cy="4562788"/>
          </a:xfrm>
          <a:prstGeom prst="rect">
            <a:avLst/>
          </a:prstGeom>
          <a:solidFill>
            <a:srgbClr val="FF0000"/>
          </a:solidFill>
        </p:spPr>
        <p:txBody>
          <a:bodyPr wrap="square" rtlCol="0">
            <a:spAutoFit/>
          </a:bodyPr>
          <a:lstStyle/>
          <a:p>
            <a:pPr algn="ctr"/>
            <a:r>
              <a:rPr lang="en-US" sz="1600" b="1" dirty="0">
                <a:solidFill>
                  <a:schemeClr val="bg1"/>
                </a:solidFill>
                <a:latin typeface="Arial" panose="020B0604020202020204" pitchFamily="34" charset="0"/>
                <a:cs typeface="Arial" panose="020B0604020202020204" pitchFamily="34" charset="0"/>
              </a:rPr>
              <a:t>Now add in your KS5 experience :</a:t>
            </a:r>
          </a:p>
          <a:p>
            <a:pPr algn="ctr"/>
            <a:endParaRPr lang="en-US" sz="800" b="1" dirty="0">
              <a:solidFill>
                <a:schemeClr val="bg1"/>
              </a:solidFill>
              <a:latin typeface="Arial" panose="020B0604020202020204" pitchFamily="34" charset="0"/>
              <a:cs typeface="Arial" panose="020B0604020202020204" pitchFamily="34" charset="0"/>
            </a:endParaRPr>
          </a:p>
          <a:p>
            <a:pPr algn="ctr"/>
            <a:r>
              <a:rPr lang="en-US" sz="1200" b="1" dirty="0">
                <a:solidFill>
                  <a:schemeClr val="bg1"/>
                </a:solidFill>
                <a:latin typeface="Arial" panose="020B0604020202020204" pitchFamily="34" charset="0"/>
                <a:cs typeface="Arial" panose="020B0604020202020204" pitchFamily="34" charset="0"/>
              </a:rPr>
              <a:t>Sixth form in a school</a:t>
            </a:r>
          </a:p>
          <a:p>
            <a:pPr algn="ctr"/>
            <a:r>
              <a:rPr lang="en-US" sz="1200" b="1" dirty="0">
                <a:solidFill>
                  <a:schemeClr val="bg1"/>
                </a:solidFill>
                <a:latin typeface="Arial" panose="020B0604020202020204" pitchFamily="34" charset="0"/>
                <a:cs typeface="Arial" panose="020B0604020202020204" pitchFamily="34" charset="0"/>
              </a:rPr>
              <a:t>Sixth form college</a:t>
            </a:r>
          </a:p>
          <a:p>
            <a:pPr algn="ctr"/>
            <a:r>
              <a:rPr lang="en-US" sz="1200" b="1" dirty="0">
                <a:solidFill>
                  <a:schemeClr val="bg1"/>
                </a:solidFill>
                <a:latin typeface="Arial" panose="020B0604020202020204" pitchFamily="34" charset="0"/>
                <a:cs typeface="Arial" panose="020B0604020202020204" pitchFamily="34" charset="0"/>
              </a:rPr>
              <a:t>FE College</a:t>
            </a:r>
          </a:p>
          <a:p>
            <a:pPr algn="ctr"/>
            <a:r>
              <a:rPr lang="en-US" sz="1400" b="1" dirty="0">
                <a:solidFill>
                  <a:schemeClr val="bg1"/>
                </a:solidFill>
                <a:latin typeface="Arial" panose="020B0604020202020204" pitchFamily="34" charset="0"/>
                <a:cs typeface="Arial" panose="020B0604020202020204" pitchFamily="34" charset="0"/>
              </a:rPr>
              <a:t>Apprenticeship</a:t>
            </a:r>
          </a:p>
          <a:p>
            <a:pPr algn="ctr"/>
            <a:endParaRPr lang="en-US" sz="700" b="1" dirty="0">
              <a:solidFill>
                <a:schemeClr val="bg1"/>
              </a:solidFill>
              <a:latin typeface="Arial" panose="020B0604020202020204" pitchFamily="34" charset="0"/>
              <a:cs typeface="Arial" panose="020B0604020202020204" pitchFamily="34" charset="0"/>
            </a:endParaRPr>
          </a:p>
          <a:p>
            <a:pPr algn="ctr"/>
            <a:r>
              <a:rPr lang="en-US" sz="1400" b="1" dirty="0">
                <a:solidFill>
                  <a:schemeClr val="bg1"/>
                </a:solidFill>
                <a:latin typeface="Arial" panose="020B0604020202020204" pitchFamily="34" charset="0"/>
                <a:cs typeface="Arial" panose="020B0604020202020204" pitchFamily="34" charset="0"/>
              </a:rPr>
              <a:t>Studying :</a:t>
            </a:r>
          </a:p>
          <a:p>
            <a:pPr algn="ctr"/>
            <a:r>
              <a:rPr lang="en-US" sz="1400" b="1" dirty="0">
                <a:solidFill>
                  <a:schemeClr val="bg1"/>
                </a:solidFill>
                <a:latin typeface="Arial" panose="020B0604020202020204" pitchFamily="34" charset="0"/>
                <a:cs typeface="Arial" panose="020B0604020202020204" pitchFamily="34" charset="0"/>
              </a:rPr>
              <a:t>A Levels</a:t>
            </a:r>
          </a:p>
          <a:p>
            <a:pPr algn="ctr"/>
            <a:r>
              <a:rPr lang="en-US" sz="1400" b="1" dirty="0">
                <a:solidFill>
                  <a:schemeClr val="bg1"/>
                </a:solidFill>
                <a:latin typeface="Arial" panose="020B0604020202020204" pitchFamily="34" charset="0"/>
                <a:cs typeface="Arial" panose="020B0604020202020204" pitchFamily="34" charset="0"/>
              </a:rPr>
              <a:t>BTECs</a:t>
            </a:r>
          </a:p>
          <a:p>
            <a:pPr algn="ctr"/>
            <a:r>
              <a:rPr lang="en-US" sz="1400" b="1" dirty="0">
                <a:solidFill>
                  <a:schemeClr val="bg1"/>
                </a:solidFill>
                <a:latin typeface="Arial" panose="020B0604020202020204" pitchFamily="34" charset="0"/>
                <a:cs typeface="Arial" panose="020B0604020202020204" pitchFamily="34" charset="0"/>
              </a:rPr>
              <a:t>T Levels</a:t>
            </a:r>
          </a:p>
          <a:p>
            <a:pPr algn="ctr"/>
            <a:r>
              <a:rPr lang="en-US" sz="1400" b="1" dirty="0">
                <a:solidFill>
                  <a:schemeClr val="bg1"/>
                </a:solidFill>
                <a:latin typeface="Arial" panose="020B0604020202020204" pitchFamily="34" charset="0"/>
                <a:cs typeface="Arial" panose="020B0604020202020204" pitchFamily="34" charset="0"/>
              </a:rPr>
              <a:t>Vocational qualifications</a:t>
            </a:r>
          </a:p>
          <a:p>
            <a:pPr algn="ctr"/>
            <a:endParaRPr lang="en-US" sz="700" b="1" dirty="0">
              <a:solidFill>
                <a:schemeClr val="bg1"/>
              </a:solidFill>
              <a:latin typeface="Arial" panose="020B0604020202020204" pitchFamily="34" charset="0"/>
              <a:cs typeface="Arial" panose="020B0604020202020204" pitchFamily="34" charset="0"/>
            </a:endParaRPr>
          </a:p>
          <a:p>
            <a:pPr algn="ctr"/>
            <a:r>
              <a:rPr lang="en-US" sz="1400" b="1" dirty="0">
                <a:solidFill>
                  <a:schemeClr val="bg1"/>
                </a:solidFill>
                <a:latin typeface="Arial" panose="020B0604020202020204" pitchFamily="34" charset="0"/>
                <a:cs typeface="Arial" panose="020B0604020202020204" pitchFamily="34" charset="0"/>
              </a:rPr>
              <a:t>Apprenticeship (training in a workplace &amp; study at college)</a:t>
            </a:r>
          </a:p>
          <a:p>
            <a:pPr algn="ctr"/>
            <a:endParaRPr lang="en-US" sz="1000" b="1" dirty="0">
              <a:solidFill>
                <a:schemeClr val="bg1"/>
              </a:solidFill>
              <a:latin typeface="Arial" panose="020B0604020202020204" pitchFamily="34" charset="0"/>
              <a:cs typeface="Arial" panose="020B0604020202020204" pitchFamily="34" charset="0"/>
            </a:endParaRPr>
          </a:p>
          <a:p>
            <a:pPr algn="ctr"/>
            <a:r>
              <a:rPr lang="en-US" sz="1400" b="1" dirty="0">
                <a:solidFill>
                  <a:schemeClr val="bg1"/>
                </a:solidFill>
                <a:latin typeface="Arial" panose="020B0604020202020204" pitchFamily="34" charset="0"/>
                <a:cs typeface="Arial" panose="020B0604020202020204" pitchFamily="34" charset="0"/>
              </a:rPr>
              <a:t>Don’t forget :</a:t>
            </a:r>
          </a:p>
          <a:p>
            <a:pPr algn="ctr"/>
            <a:r>
              <a:rPr lang="en-US" sz="1400" b="1" dirty="0">
                <a:solidFill>
                  <a:schemeClr val="bg1"/>
                </a:solidFill>
                <a:latin typeface="Arial" panose="020B0604020202020204" pitchFamily="34" charset="0"/>
                <a:cs typeface="Arial" panose="020B0604020202020204" pitchFamily="34" charset="0"/>
              </a:rPr>
              <a:t>Hobbies &amp; Interests</a:t>
            </a:r>
          </a:p>
          <a:p>
            <a:pPr algn="ctr"/>
            <a:r>
              <a:rPr lang="en-US" sz="1400" b="1" dirty="0">
                <a:solidFill>
                  <a:schemeClr val="bg1"/>
                </a:solidFill>
                <a:latin typeface="Arial" panose="020B0604020202020204" pitchFamily="34" charset="0"/>
                <a:cs typeface="Arial" panose="020B0604020202020204" pitchFamily="34" charset="0"/>
              </a:rPr>
              <a:t>Work Experience</a:t>
            </a:r>
          </a:p>
          <a:p>
            <a:pPr algn="ctr"/>
            <a:r>
              <a:rPr lang="en-US" sz="1400" b="1" dirty="0">
                <a:solidFill>
                  <a:schemeClr val="bg1"/>
                </a:solidFill>
                <a:latin typeface="Arial" panose="020B0604020202020204" pitchFamily="34" charset="0"/>
                <a:cs typeface="Arial" panose="020B0604020202020204" pitchFamily="34" charset="0"/>
              </a:rPr>
              <a:t>Volunteering</a:t>
            </a:r>
            <a:endParaRPr lang="en-GB" b="1" dirty="0">
              <a:solidFill>
                <a:schemeClr val="bg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C12BA8BD-FD9E-4511-B942-84BBC3A01572}"/>
              </a:ext>
            </a:extLst>
          </p:cNvPr>
          <p:cNvSpPr txBox="1"/>
          <p:nvPr/>
        </p:nvSpPr>
        <p:spPr>
          <a:xfrm>
            <a:off x="7406418" y="1414655"/>
            <a:ext cx="2282663" cy="3108543"/>
          </a:xfrm>
          <a:prstGeom prst="rect">
            <a:avLst/>
          </a:prstGeom>
          <a:solidFill>
            <a:srgbClr val="FF0000"/>
          </a:solidFill>
        </p:spPr>
        <p:txBody>
          <a:bodyPr wrap="square" rtlCol="0">
            <a:spAutoFit/>
          </a:bodyPr>
          <a:lstStyle/>
          <a:p>
            <a:pPr algn="ctr"/>
            <a:r>
              <a:rPr lang="en-US" sz="3600" b="1" dirty="0">
                <a:solidFill>
                  <a:schemeClr val="bg1"/>
                </a:solidFill>
                <a:latin typeface="Arial" panose="020B0604020202020204" pitchFamily="34" charset="0"/>
                <a:cs typeface="Arial" panose="020B0604020202020204" pitchFamily="34" charset="0"/>
              </a:rPr>
              <a:t>Where to next ?</a:t>
            </a:r>
            <a:endParaRPr lang="en-US" sz="19900" b="1" dirty="0">
              <a:solidFill>
                <a:schemeClr val="bg1"/>
              </a:solidFill>
              <a:latin typeface="Arial" panose="020B0604020202020204" pitchFamily="34" charset="0"/>
              <a:cs typeface="Arial" panose="020B0604020202020204" pitchFamily="34" charset="0"/>
            </a:endParaRPr>
          </a:p>
          <a:p>
            <a:pPr algn="ctr"/>
            <a:endParaRPr lang="en-US" sz="2000" b="1" dirty="0">
              <a:solidFill>
                <a:schemeClr val="bg1"/>
              </a:solidFill>
              <a:latin typeface="Arial" panose="020B0604020202020204" pitchFamily="34" charset="0"/>
              <a:cs typeface="Arial" panose="020B0604020202020204" pitchFamily="34" charset="0"/>
            </a:endParaRPr>
          </a:p>
          <a:p>
            <a:pPr algn="ctr"/>
            <a:r>
              <a:rPr lang="en-US" sz="2000" b="1" dirty="0">
                <a:solidFill>
                  <a:schemeClr val="bg1"/>
                </a:solidFill>
                <a:latin typeface="Arial" panose="020B0604020202020204" pitchFamily="34" charset="0"/>
                <a:cs typeface="Arial" panose="020B0604020202020204" pitchFamily="34" charset="0"/>
              </a:rPr>
              <a:t>Let us explore your future !</a:t>
            </a:r>
          </a:p>
          <a:p>
            <a:pPr algn="ctr"/>
            <a:endParaRPr lang="en-GB" sz="1600" b="1" dirty="0">
              <a:solidFill>
                <a:schemeClr val="bg1"/>
              </a:solidFill>
              <a:latin typeface="Arial" panose="020B0604020202020204" pitchFamily="34" charset="0"/>
              <a:cs typeface="Arial" panose="020B0604020202020204" pitchFamily="34" charset="0"/>
            </a:endParaRPr>
          </a:p>
          <a:p>
            <a:pPr algn="ctr"/>
            <a:endParaRPr lang="en-GB" sz="1600" b="1" dirty="0">
              <a:solidFill>
                <a:schemeClr val="bg1"/>
              </a:solidFill>
              <a:latin typeface="Arial" panose="020B0604020202020204" pitchFamily="34" charset="0"/>
              <a:cs typeface="Arial" panose="020B0604020202020204" pitchFamily="34" charset="0"/>
            </a:endParaRPr>
          </a:p>
          <a:p>
            <a:pPr algn="ctr"/>
            <a:r>
              <a:rPr lang="en-GB" sz="1600" b="1" dirty="0">
                <a:solidFill>
                  <a:schemeClr val="bg1"/>
                </a:solidFill>
                <a:latin typeface="Arial" panose="020B0604020202020204" pitchFamily="34" charset="0"/>
                <a:cs typeface="Arial" panose="020B0604020202020204" pitchFamily="34" charset="0"/>
              </a:rPr>
              <a:t>Lots of options and time to plan !</a:t>
            </a:r>
          </a:p>
        </p:txBody>
      </p:sp>
    </p:spTree>
    <p:extLst>
      <p:ext uri="{BB962C8B-B14F-4D97-AF65-F5344CB8AC3E}">
        <p14:creationId xmlns:p14="http://schemas.microsoft.com/office/powerpoint/2010/main" val="221373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365125"/>
            <a:ext cx="10515600" cy="845027"/>
          </a:xfrm>
        </p:spPr>
        <p:txBody>
          <a:bodyPr>
            <a:normAutofit fontScale="90000"/>
          </a:bodyPr>
          <a:lstStyle/>
          <a:p>
            <a:pPr algn="ctr"/>
            <a:r>
              <a:rPr lang="en-US" sz="6000" b="1" dirty="0">
                <a:solidFill>
                  <a:srgbClr val="FF0000"/>
                </a:solidFill>
                <a:latin typeface="Arial" panose="020B0604020202020204" pitchFamily="34" charset="0"/>
                <a:cs typeface="Arial" panose="020B0604020202020204" pitchFamily="34" charset="0"/>
              </a:rPr>
              <a:t>Your future….your choice !</a:t>
            </a:r>
            <a:endParaRPr lang="en-GB" sz="6000" b="1" dirty="0">
              <a:solidFill>
                <a:srgbClr val="FF0000"/>
              </a:solidFill>
              <a:latin typeface="Arial" panose="020B0604020202020204" pitchFamily="34" charset="0"/>
              <a:cs typeface="Arial" panose="020B0604020202020204" pitchFamily="34" charset="0"/>
            </a:endParaRP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72924"/>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307"/>
            <a:ext cx="914400" cy="914400"/>
          </a:xfrm>
          <a:prstGeom prst="rect">
            <a:avLst/>
          </a:prstGeom>
        </p:spPr>
      </p:pic>
      <p:sp>
        <p:nvSpPr>
          <p:cNvPr id="14" name="TextBox 13">
            <a:extLst>
              <a:ext uri="{FF2B5EF4-FFF2-40B4-BE49-F238E27FC236}">
                <a16:creationId xmlns:a16="http://schemas.microsoft.com/office/drawing/2014/main" id="{11058525-2FED-4FC2-A64D-51D6ABFCCD72}"/>
              </a:ext>
            </a:extLst>
          </p:cNvPr>
          <p:cNvSpPr txBox="1"/>
          <p:nvPr/>
        </p:nvSpPr>
        <p:spPr>
          <a:xfrm>
            <a:off x="838201" y="1366428"/>
            <a:ext cx="10515599" cy="4647426"/>
          </a:xfrm>
          <a:prstGeom prst="rect">
            <a:avLst/>
          </a:prstGeom>
          <a:noFill/>
        </p:spPr>
        <p:txBody>
          <a:bodyPr wrap="square">
            <a:spAutoFit/>
          </a:bodyPr>
          <a:lstStyle/>
          <a:p>
            <a:pPr marL="457200" indent="-457200" algn="l">
              <a:buFont typeface="+mj-lt"/>
              <a:buAutoNum type="arabicParenR"/>
            </a:pPr>
            <a:r>
              <a:rPr lang="en-US" sz="2000" b="0" i="0" dirty="0">
                <a:solidFill>
                  <a:srgbClr val="0B0C0C"/>
                </a:solidFill>
                <a:effectLst/>
                <a:latin typeface="Arial" panose="020B0604020202020204" pitchFamily="34" charset="0"/>
                <a:cs typeface="Arial" panose="020B0604020202020204" pitchFamily="34" charset="0"/>
              </a:rPr>
              <a:t>There are a lot of very different options for you to choose from at 18.</a:t>
            </a:r>
          </a:p>
          <a:p>
            <a:pPr marL="457200" indent="-457200" algn="l">
              <a:buFont typeface="+mj-lt"/>
              <a:buAutoNum type="arabicParenR"/>
            </a:pPr>
            <a:endParaRPr lang="en-US" sz="2000" b="0" i="0" dirty="0">
              <a:solidFill>
                <a:srgbClr val="0B0C0C"/>
              </a:solidFill>
              <a:effectLst/>
              <a:latin typeface="Arial" panose="020B0604020202020204" pitchFamily="34" charset="0"/>
              <a:cs typeface="Arial" panose="020B0604020202020204" pitchFamily="34" charset="0"/>
            </a:endParaRPr>
          </a:p>
          <a:p>
            <a:pPr marL="457200" indent="-457200">
              <a:buFont typeface="+mj-lt"/>
              <a:buAutoNum type="arabicParenR"/>
            </a:pPr>
            <a:r>
              <a:rPr lang="en-US" sz="2000" dirty="0">
                <a:solidFill>
                  <a:srgbClr val="0B0C0C"/>
                </a:solidFill>
                <a:latin typeface="Arial" panose="020B0604020202020204" pitchFamily="34" charset="0"/>
                <a:cs typeface="Arial" panose="020B0604020202020204" pitchFamily="34" charset="0"/>
              </a:rPr>
              <a:t>There is more choice now than ever before and it isn’t too early to be thinking about this now - it is never too soon to think about your options !</a:t>
            </a:r>
          </a:p>
          <a:p>
            <a:pPr marL="457200" indent="-457200">
              <a:buFont typeface="+mj-lt"/>
              <a:buAutoNum type="arabicParenR"/>
            </a:pPr>
            <a:endParaRPr lang="en-US" sz="2000" b="0" i="0" dirty="0">
              <a:solidFill>
                <a:srgbClr val="0B0C0C"/>
              </a:solidFill>
              <a:effectLst/>
              <a:latin typeface="Arial" panose="020B0604020202020204" pitchFamily="34" charset="0"/>
              <a:cs typeface="Arial" panose="020B0604020202020204" pitchFamily="34" charset="0"/>
            </a:endParaRPr>
          </a:p>
          <a:p>
            <a:pPr marL="457200" indent="-457200">
              <a:buFont typeface="+mj-lt"/>
              <a:buAutoNum type="arabicParenR"/>
            </a:pPr>
            <a:r>
              <a:rPr lang="en-US" sz="2000" b="0" i="0" dirty="0">
                <a:solidFill>
                  <a:srgbClr val="0B0C0C"/>
                </a:solidFill>
                <a:effectLst/>
                <a:latin typeface="Arial" panose="020B0604020202020204" pitchFamily="34" charset="0"/>
                <a:cs typeface="Arial" panose="020B0604020202020204" pitchFamily="34" charset="0"/>
              </a:rPr>
              <a:t>What’s right for you will depend on your own personal situation and the career or job you have in mind. </a:t>
            </a:r>
            <a:endParaRPr lang="en-US" sz="2000" dirty="0">
              <a:solidFill>
                <a:srgbClr val="0B0C0C"/>
              </a:solidFill>
              <a:latin typeface="Arial" panose="020B0604020202020204" pitchFamily="34" charset="0"/>
              <a:cs typeface="Arial" panose="020B0604020202020204" pitchFamily="34" charset="0"/>
            </a:endParaRPr>
          </a:p>
          <a:p>
            <a:pPr marL="457200" indent="-457200" algn="l">
              <a:buFont typeface="+mj-lt"/>
              <a:buAutoNum type="arabicParenR"/>
            </a:pPr>
            <a:endParaRPr lang="en-US" sz="2000" dirty="0">
              <a:solidFill>
                <a:srgbClr val="0B0C0C"/>
              </a:solidFill>
              <a:latin typeface="Arial" panose="020B0604020202020204" pitchFamily="34" charset="0"/>
              <a:cs typeface="Arial" panose="020B0604020202020204" pitchFamily="34" charset="0"/>
            </a:endParaRPr>
          </a:p>
          <a:p>
            <a:pPr marL="457200" indent="-457200" algn="l">
              <a:buFont typeface="+mj-lt"/>
              <a:buAutoNum type="arabicParenR"/>
            </a:pPr>
            <a:r>
              <a:rPr lang="en-US" sz="2000" b="0" i="0" dirty="0">
                <a:solidFill>
                  <a:srgbClr val="0B0C0C"/>
                </a:solidFill>
                <a:effectLst/>
                <a:latin typeface="Arial" panose="020B0604020202020204" pitchFamily="34" charset="0"/>
                <a:cs typeface="Arial" panose="020B0604020202020204" pitchFamily="34" charset="0"/>
              </a:rPr>
              <a:t>You can receive help and guidance while you are in sixth form school from an impartial careers advisor who can answer your questions and provide you with the resources and skills you </a:t>
            </a:r>
            <a:r>
              <a:rPr lang="en-US" sz="2000" dirty="0">
                <a:solidFill>
                  <a:srgbClr val="0B0C0C"/>
                </a:solidFill>
                <a:latin typeface="Arial" panose="020B0604020202020204" pitchFamily="34" charset="0"/>
                <a:cs typeface="Arial" panose="020B0604020202020204" pitchFamily="34" charset="0"/>
              </a:rPr>
              <a:t>need to </a:t>
            </a:r>
            <a:r>
              <a:rPr lang="en-US" sz="2000" b="0" i="0" dirty="0">
                <a:solidFill>
                  <a:srgbClr val="0B0C0C"/>
                </a:solidFill>
                <a:effectLst/>
                <a:latin typeface="Arial" panose="020B0604020202020204" pitchFamily="34" charset="0"/>
                <a:cs typeface="Arial" panose="020B0604020202020204" pitchFamily="34" charset="0"/>
              </a:rPr>
              <a:t>help you to make the best decisions for you.</a:t>
            </a:r>
          </a:p>
          <a:p>
            <a:pPr marL="457200" indent="-457200" algn="l">
              <a:buFont typeface="+mj-lt"/>
              <a:buAutoNum type="arabicParenR"/>
            </a:pPr>
            <a:endParaRPr lang="en-US" sz="2000" dirty="0">
              <a:solidFill>
                <a:srgbClr val="0B0C0C"/>
              </a:solidFill>
              <a:latin typeface="Arial" panose="020B0604020202020204" pitchFamily="34" charset="0"/>
              <a:cs typeface="Arial" panose="020B0604020202020204" pitchFamily="34" charset="0"/>
            </a:endParaRPr>
          </a:p>
          <a:p>
            <a:pPr marL="457200" indent="-457200" algn="l">
              <a:buFont typeface="+mj-lt"/>
              <a:buAutoNum type="arabicParenR"/>
            </a:pPr>
            <a:r>
              <a:rPr lang="en-US" sz="2000" b="0" i="0" dirty="0">
                <a:solidFill>
                  <a:srgbClr val="0B0C0C"/>
                </a:solidFill>
                <a:effectLst/>
                <a:latin typeface="Arial" panose="020B0604020202020204" pitchFamily="34" charset="0"/>
                <a:cs typeface="Arial" panose="020B0604020202020204" pitchFamily="34" charset="0"/>
              </a:rPr>
              <a:t>You can also do some independent research, speak to your parents, family and friends to get their input but re</a:t>
            </a:r>
            <a:r>
              <a:rPr lang="en-US" sz="2000" dirty="0">
                <a:solidFill>
                  <a:srgbClr val="0B0C0C"/>
                </a:solidFill>
                <a:latin typeface="Arial" panose="020B0604020202020204" pitchFamily="34" charset="0"/>
                <a:cs typeface="Arial" panose="020B0604020202020204" pitchFamily="34" charset="0"/>
              </a:rPr>
              <a:t>member : </a:t>
            </a:r>
            <a:r>
              <a:rPr lang="en-US" sz="3600" b="1" dirty="0">
                <a:solidFill>
                  <a:srgbClr val="FF0000"/>
                </a:solidFill>
                <a:latin typeface="Arial" panose="020B0604020202020204" pitchFamily="34" charset="0"/>
                <a:cs typeface="Arial" panose="020B0604020202020204" pitchFamily="34" charset="0"/>
              </a:rPr>
              <a:t>“Your future - your choice !”</a:t>
            </a:r>
            <a:endParaRPr lang="en-US" sz="2000" b="0" i="0" dirty="0">
              <a:solidFill>
                <a:srgbClr val="0B0C0C"/>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9397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365126"/>
            <a:ext cx="10515600" cy="969766"/>
          </a:xfrm>
        </p:spPr>
        <p:txBody>
          <a:bodyPr>
            <a:noAutofit/>
          </a:bodyPr>
          <a:lstStyle/>
          <a:p>
            <a:pPr algn="ctr"/>
            <a:r>
              <a:rPr lang="en-US" sz="6600" b="1" dirty="0">
                <a:solidFill>
                  <a:srgbClr val="FF0000"/>
                </a:solidFill>
                <a:latin typeface="Arial" panose="020B0604020202020204" pitchFamily="34" charset="0"/>
                <a:cs typeface="Arial" panose="020B0604020202020204" pitchFamily="34" charset="0"/>
              </a:rPr>
              <a:t>Access to Careers Advice</a:t>
            </a:r>
            <a:endParaRPr lang="en-GB" sz="6600" b="1" dirty="0">
              <a:solidFill>
                <a:srgbClr val="FF0000"/>
              </a:solidFill>
              <a:latin typeface="Arial" panose="020B0604020202020204" pitchFamily="34" charset="0"/>
              <a:cs typeface="Arial" panose="020B0604020202020204" pitchFamily="34" charset="0"/>
            </a:endParaRP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0D246839-0C8D-4813-825E-988A2F36AE71}"/>
              </a:ext>
            </a:extLst>
          </p:cNvPr>
          <p:cNvSpPr txBox="1"/>
          <p:nvPr/>
        </p:nvSpPr>
        <p:spPr>
          <a:xfrm>
            <a:off x="1403303" y="1570517"/>
            <a:ext cx="10050057" cy="4708981"/>
          </a:xfrm>
          <a:prstGeom prst="rect">
            <a:avLst/>
          </a:prstGeom>
          <a:noFill/>
        </p:spPr>
        <p:txBody>
          <a:bodyPr wrap="square">
            <a:spAutoFit/>
          </a:bodyPr>
          <a:lstStyle/>
          <a:p>
            <a:pPr marL="457200" indent="-457200" algn="l">
              <a:buFont typeface="+mj-lt"/>
              <a:buAutoNum type="arabicParenR"/>
            </a:pPr>
            <a:r>
              <a:rPr lang="en-US" sz="2000" i="0" dirty="0">
                <a:solidFill>
                  <a:srgbClr val="0B0C0C"/>
                </a:solidFill>
                <a:effectLst/>
                <a:latin typeface="Arial" panose="020B0604020202020204" pitchFamily="34" charset="0"/>
                <a:cs typeface="Arial" panose="020B0604020202020204" pitchFamily="34" charset="0"/>
              </a:rPr>
              <a:t>Most schools and colleges have a dedicated Careers Advisor who can give you impartial advice on your next steps.</a:t>
            </a:r>
          </a:p>
          <a:p>
            <a:pPr marL="457200" indent="-457200" algn="l">
              <a:buFont typeface="+mj-lt"/>
              <a:buAutoNum type="arabicParenR"/>
            </a:pPr>
            <a:endParaRPr lang="en-US" sz="2000" dirty="0">
              <a:solidFill>
                <a:srgbClr val="0B0C0C"/>
              </a:solidFill>
              <a:latin typeface="Arial" panose="020B0604020202020204" pitchFamily="34" charset="0"/>
              <a:cs typeface="Arial" panose="020B0604020202020204" pitchFamily="34" charset="0"/>
            </a:endParaRPr>
          </a:p>
          <a:p>
            <a:pPr marL="457200" indent="-457200" algn="l">
              <a:buFont typeface="+mj-lt"/>
              <a:buAutoNum type="arabicParenR"/>
            </a:pPr>
            <a:r>
              <a:rPr lang="en-US" sz="2000" i="0" dirty="0">
                <a:solidFill>
                  <a:srgbClr val="0B0C0C"/>
                </a:solidFill>
                <a:effectLst/>
                <a:latin typeface="Arial" panose="020B0604020202020204" pitchFamily="34" charset="0"/>
                <a:cs typeface="Arial" panose="020B0604020202020204" pitchFamily="34" charset="0"/>
              </a:rPr>
              <a:t>Careers Advisors won't tell you what to do, this is your choice, but they will explain your options and what you might need to think about so you can make the best decision for yourself.</a:t>
            </a:r>
          </a:p>
          <a:p>
            <a:pPr marL="457200" indent="-457200" algn="l">
              <a:buFont typeface="+mj-lt"/>
              <a:buAutoNum type="arabicParenR"/>
            </a:pPr>
            <a:endParaRPr lang="en-US" sz="2000" dirty="0">
              <a:solidFill>
                <a:srgbClr val="0B0C0C"/>
              </a:solidFill>
              <a:latin typeface="Arial" panose="020B0604020202020204" pitchFamily="34" charset="0"/>
              <a:cs typeface="Arial" panose="020B0604020202020204" pitchFamily="34" charset="0"/>
            </a:endParaRPr>
          </a:p>
          <a:p>
            <a:pPr marL="457200" indent="-457200" algn="l">
              <a:buFont typeface="+mj-lt"/>
              <a:buAutoNum type="arabicParenR"/>
            </a:pPr>
            <a:r>
              <a:rPr lang="en-US" sz="2000" i="0" dirty="0">
                <a:solidFill>
                  <a:srgbClr val="0B0C0C"/>
                </a:solidFill>
                <a:effectLst/>
                <a:latin typeface="Arial" panose="020B0604020202020204" pitchFamily="34" charset="0"/>
                <a:cs typeface="Arial" panose="020B0604020202020204" pitchFamily="34" charset="0"/>
              </a:rPr>
              <a:t>You can also make contact  with an Advisor through the gov.uk website :</a:t>
            </a:r>
          </a:p>
          <a:p>
            <a:pPr algn="l"/>
            <a:endParaRPr lang="en-US" sz="2000" b="1" dirty="0">
              <a:solidFill>
                <a:srgbClr val="0B0C0C"/>
              </a:solidFill>
              <a:latin typeface="Arial" panose="020B0604020202020204" pitchFamily="34" charset="0"/>
              <a:cs typeface="Arial" panose="020B0604020202020204" pitchFamily="34" charset="0"/>
            </a:endParaRPr>
          </a:p>
          <a:p>
            <a:pPr algn="l"/>
            <a:r>
              <a:rPr lang="en-US" sz="2000" b="1" i="0" dirty="0">
                <a:solidFill>
                  <a:srgbClr val="0B0C0C"/>
                </a:solidFill>
                <a:effectLst/>
                <a:latin typeface="Arial" panose="020B0604020202020204" pitchFamily="34" charset="0"/>
                <a:cs typeface="Arial" panose="020B0604020202020204" pitchFamily="34" charset="0"/>
              </a:rPr>
              <a:t>	How to Speak to a Careers Advisor :</a:t>
            </a:r>
          </a:p>
          <a:p>
            <a:pPr algn="l"/>
            <a:r>
              <a:rPr lang="en-US" sz="2000" b="1" i="0" dirty="0">
                <a:solidFill>
                  <a:srgbClr val="0B0C0C"/>
                </a:solidFill>
                <a:effectLst/>
                <a:latin typeface="Arial" panose="020B0604020202020204" pitchFamily="34" charset="0"/>
                <a:cs typeface="Arial" panose="020B0604020202020204" pitchFamily="34" charset="0"/>
              </a:rPr>
              <a:t>	Call</a:t>
            </a:r>
            <a:r>
              <a:rPr lang="en-US" sz="2000" b="0" i="0" dirty="0">
                <a:solidFill>
                  <a:srgbClr val="0B0C0C"/>
                </a:solidFill>
                <a:effectLst/>
                <a:latin typeface="Arial" panose="020B0604020202020204" pitchFamily="34" charset="0"/>
                <a:cs typeface="Arial" panose="020B0604020202020204" pitchFamily="34" charset="0"/>
              </a:rPr>
              <a:t> 0800 100 900 </a:t>
            </a:r>
          </a:p>
          <a:p>
            <a:pPr algn="l"/>
            <a:endParaRPr lang="en-US" sz="2000" b="0" i="0" dirty="0">
              <a:solidFill>
                <a:srgbClr val="0B0C0C"/>
              </a:solidFill>
              <a:effectLst/>
              <a:latin typeface="Arial" panose="020B0604020202020204" pitchFamily="34" charset="0"/>
              <a:cs typeface="Arial" panose="020B0604020202020204" pitchFamily="34" charset="0"/>
            </a:endParaRPr>
          </a:p>
          <a:p>
            <a:pPr algn="l"/>
            <a:r>
              <a:rPr lang="en-US" sz="2000" dirty="0">
                <a:solidFill>
                  <a:srgbClr val="0B0C0C"/>
                </a:solidFill>
                <a:latin typeface="Arial" panose="020B0604020202020204" pitchFamily="34" charset="0"/>
                <a:cs typeface="Arial" panose="020B0604020202020204" pitchFamily="34" charset="0"/>
              </a:rPr>
              <a:t>	Use the </a:t>
            </a:r>
            <a:r>
              <a:rPr lang="en-US" sz="2000" dirty="0">
                <a:solidFill>
                  <a:srgbClr val="0B0C0C"/>
                </a:solidFill>
                <a:latin typeface="Arial" panose="020B0604020202020204" pitchFamily="34" charset="0"/>
                <a:cs typeface="Arial" panose="020B0604020202020204" pitchFamily="34" charset="0"/>
                <a:hlinkClick r:id="rId4"/>
              </a:rPr>
              <a:t>webchat</a:t>
            </a:r>
            <a:r>
              <a:rPr lang="en-US" sz="2000" dirty="0">
                <a:solidFill>
                  <a:srgbClr val="0B0C0C"/>
                </a:solidFill>
                <a:latin typeface="Arial" panose="020B0604020202020204" pitchFamily="34" charset="0"/>
                <a:cs typeface="Arial" panose="020B0604020202020204" pitchFamily="34" charset="0"/>
              </a:rPr>
              <a:t> facility </a:t>
            </a:r>
          </a:p>
          <a:p>
            <a:pPr marL="1200150" lvl="2" indent="-285750">
              <a:buFont typeface="Arial" panose="020B0604020202020204" pitchFamily="34" charset="0"/>
              <a:buChar char="•"/>
            </a:pPr>
            <a:r>
              <a:rPr lang="en-US" sz="2000" b="0" i="0" dirty="0">
                <a:solidFill>
                  <a:srgbClr val="0B0C0C"/>
                </a:solidFill>
                <a:effectLst/>
                <a:latin typeface="Arial" panose="020B0604020202020204" pitchFamily="34" charset="0"/>
                <a:cs typeface="Arial" panose="020B0604020202020204" pitchFamily="34" charset="0"/>
              </a:rPr>
              <a:t>8am - 8pm Monday - Friday</a:t>
            </a:r>
          </a:p>
          <a:p>
            <a:pPr marL="1200150" lvl="2" indent="-285750">
              <a:buFont typeface="Arial" panose="020B0604020202020204" pitchFamily="34" charset="0"/>
              <a:buChar char="•"/>
            </a:pPr>
            <a:r>
              <a:rPr lang="en-US" sz="2000" b="0" i="0" dirty="0">
                <a:solidFill>
                  <a:srgbClr val="0B0C0C"/>
                </a:solidFill>
                <a:effectLst/>
                <a:latin typeface="Arial" panose="020B0604020202020204" pitchFamily="34" charset="0"/>
                <a:cs typeface="Arial" panose="020B0604020202020204" pitchFamily="34" charset="0"/>
              </a:rPr>
              <a:t>10am - 5pm Saturday</a:t>
            </a:r>
          </a:p>
        </p:txBody>
      </p:sp>
    </p:spTree>
    <p:extLst>
      <p:ext uri="{BB962C8B-B14F-4D97-AF65-F5344CB8AC3E}">
        <p14:creationId xmlns:p14="http://schemas.microsoft.com/office/powerpoint/2010/main" val="1714084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365126"/>
            <a:ext cx="10515600" cy="969766"/>
          </a:xfrm>
        </p:spPr>
        <p:txBody>
          <a:bodyPr>
            <a:noAutofit/>
          </a:bodyPr>
          <a:lstStyle/>
          <a:p>
            <a:pPr algn="ctr"/>
            <a:r>
              <a:rPr lang="en-US" sz="6600" b="1" dirty="0">
                <a:solidFill>
                  <a:srgbClr val="FF0000"/>
                </a:solidFill>
                <a:latin typeface="Arial" panose="020B0604020202020204" pitchFamily="34" charset="0"/>
                <a:cs typeface="Arial" panose="020B0604020202020204" pitchFamily="34" charset="0"/>
              </a:rPr>
              <a:t>Post-18 Options</a:t>
            </a:r>
            <a:endParaRPr lang="en-GB" sz="6600" b="1" dirty="0">
              <a:solidFill>
                <a:srgbClr val="FF0000"/>
              </a:solidFill>
              <a:latin typeface="Arial" panose="020B0604020202020204" pitchFamily="34" charset="0"/>
              <a:cs typeface="Arial" panose="020B0604020202020204" pitchFamily="34" charset="0"/>
            </a:endParaRP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0D246839-0C8D-4813-825E-988A2F36AE71}"/>
              </a:ext>
            </a:extLst>
          </p:cNvPr>
          <p:cNvSpPr txBox="1"/>
          <p:nvPr/>
        </p:nvSpPr>
        <p:spPr>
          <a:xfrm>
            <a:off x="1409977" y="1370285"/>
            <a:ext cx="10050057" cy="5262979"/>
          </a:xfrm>
          <a:prstGeom prst="rect">
            <a:avLst/>
          </a:prstGeom>
          <a:noFill/>
        </p:spPr>
        <p:txBody>
          <a:bodyPr wrap="square">
            <a:spAutoFit/>
          </a:bodyPr>
          <a:lstStyle/>
          <a:p>
            <a:pPr algn="l"/>
            <a:r>
              <a:rPr lang="en-US" sz="2800" i="0" dirty="0">
                <a:effectLst/>
                <a:latin typeface="Arial" panose="020B0604020202020204" pitchFamily="34" charset="0"/>
                <a:cs typeface="Arial" panose="020B0604020202020204" pitchFamily="34" charset="0"/>
              </a:rPr>
              <a:t>At age 18, you have 5 main pathways open to you and there are further options within each of these :</a:t>
            </a:r>
          </a:p>
          <a:p>
            <a:pPr algn="l"/>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r>
              <a:rPr lang="en-US" sz="2800" i="0" dirty="0">
                <a:effectLst/>
                <a:latin typeface="Arial" panose="020B0604020202020204" pitchFamily="34" charset="0"/>
                <a:cs typeface="Arial" panose="020B0604020202020204" pitchFamily="34" charset="0"/>
                <a:hlinkClick r:id="rId4" action="ppaction://hlinksldjump"/>
              </a:rPr>
              <a:t>Combine work and study</a:t>
            </a:r>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r>
              <a:rPr lang="en-US" sz="2800" i="0" dirty="0">
                <a:effectLst/>
                <a:latin typeface="Arial" panose="020B0604020202020204" pitchFamily="34" charset="0"/>
                <a:cs typeface="Arial" panose="020B0604020202020204" pitchFamily="34" charset="0"/>
                <a:hlinkClick r:id="rId5" action="ppaction://hlinksldjump"/>
              </a:rPr>
              <a:t>Continue your studies</a:t>
            </a:r>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r>
              <a:rPr lang="en-US" sz="2800" i="0" dirty="0">
                <a:effectLst/>
                <a:latin typeface="Arial" panose="020B0604020202020204" pitchFamily="34" charset="0"/>
                <a:cs typeface="Arial" panose="020B0604020202020204" pitchFamily="34" charset="0"/>
                <a:hlinkClick r:id="rId6" action="ppaction://hlinksldjump"/>
              </a:rPr>
              <a:t>Get straight into work</a:t>
            </a:r>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endParaRPr lang="en-US" sz="2800" i="0" dirty="0">
              <a:effectLst/>
              <a:latin typeface="Arial" panose="020B0604020202020204" pitchFamily="34" charset="0"/>
              <a:cs typeface="Arial" panose="020B0604020202020204" pitchFamily="34" charset="0"/>
            </a:endParaRPr>
          </a:p>
          <a:p>
            <a:pPr marL="514350" indent="-514350" algn="l">
              <a:buFont typeface="+mj-lt"/>
              <a:buAutoNum type="arabicParenR"/>
            </a:pPr>
            <a:r>
              <a:rPr lang="en-US" sz="2800" b="0" i="0" dirty="0">
                <a:solidFill>
                  <a:schemeClr val="accent5">
                    <a:lumMod val="75000"/>
                  </a:schemeClr>
                </a:solidFill>
                <a:effectLst/>
                <a:latin typeface="Arial" panose="020B0604020202020204" pitchFamily="34" charset="0"/>
                <a:cs typeface="Arial" panose="020B0604020202020204" pitchFamily="34" charset="0"/>
                <a:hlinkClick r:id="rId7" action="ppaction://hlinksldjump"/>
              </a:rPr>
              <a:t>Gap Year</a:t>
            </a:r>
            <a:endParaRPr lang="en-US" sz="2800" b="0" i="0" dirty="0">
              <a:solidFill>
                <a:schemeClr val="accent5">
                  <a:lumMod val="75000"/>
                </a:schemeClr>
              </a:solidFill>
              <a:effectLst/>
              <a:latin typeface="Arial" panose="020B0604020202020204" pitchFamily="34" charset="0"/>
              <a:cs typeface="Arial" panose="020B0604020202020204" pitchFamily="34" charset="0"/>
            </a:endParaRPr>
          </a:p>
          <a:p>
            <a:pPr marL="514350" indent="-514350" algn="l">
              <a:buFont typeface="+mj-lt"/>
              <a:buAutoNum type="arabicParenR"/>
            </a:pPr>
            <a:endParaRPr lang="en-US" sz="2800" b="0" i="0" dirty="0">
              <a:solidFill>
                <a:schemeClr val="accent5">
                  <a:lumMod val="75000"/>
                </a:schemeClr>
              </a:solidFill>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endParaRPr>
          </a:p>
          <a:p>
            <a:pPr marL="514350" indent="-514350" algn="l">
              <a:buFont typeface="+mj-lt"/>
              <a:buAutoNum type="arabicParenR"/>
            </a:pPr>
            <a:r>
              <a:rPr lang="en-US" sz="2800" dirty="0">
                <a:solidFill>
                  <a:schemeClr val="accent5">
                    <a:lumMod val="75000"/>
                  </a:schemeClr>
                </a:solidFill>
                <a:latin typeface="Arial" panose="020B0604020202020204" pitchFamily="34" charset="0"/>
                <a:cs typeface="Arial" panose="020B0604020202020204" pitchFamily="34" charset="0"/>
                <a:hlinkClick r:id="rId9" action="ppaction://hlinksldjump"/>
              </a:rPr>
              <a:t>V</a:t>
            </a:r>
            <a:r>
              <a:rPr lang="en-US" sz="2800" b="0" i="0" dirty="0">
                <a:solidFill>
                  <a:schemeClr val="accent5">
                    <a:lumMod val="75000"/>
                  </a:schemeClr>
                </a:solidFill>
                <a:effectLst/>
                <a:latin typeface="Arial" panose="020B0604020202020204" pitchFamily="34" charset="0"/>
                <a:cs typeface="Arial" panose="020B0604020202020204" pitchFamily="34" charset="0"/>
                <a:hlinkClick r:id="rId9" action="ppaction://hlinksldjump"/>
              </a:rPr>
              <a:t>olunteering</a:t>
            </a:r>
            <a:r>
              <a:rPr lang="en-US" sz="2800" b="0" i="0" dirty="0">
                <a:solidFill>
                  <a:schemeClr val="accent5">
                    <a:lumMod val="75000"/>
                  </a:schemeClr>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24162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365126"/>
            <a:ext cx="10515600" cy="969766"/>
          </a:xfrm>
        </p:spPr>
        <p:txBody>
          <a:bodyPr>
            <a:noAutofit/>
          </a:bodyPr>
          <a:lstStyle/>
          <a:p>
            <a:pPr algn="ctr"/>
            <a:r>
              <a:rPr lang="en-US" sz="6600" b="1" i="0" dirty="0">
                <a:solidFill>
                  <a:srgbClr val="FF0000"/>
                </a:solidFill>
                <a:effectLst/>
                <a:latin typeface="Arial" panose="020B0604020202020204" pitchFamily="34" charset="0"/>
                <a:cs typeface="Arial" panose="020B0604020202020204" pitchFamily="34" charset="0"/>
              </a:rPr>
              <a:t>Continue your studies</a:t>
            </a: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E13F45AB-860F-4655-B937-6251E9EA5571}"/>
              </a:ext>
            </a:extLst>
          </p:cNvPr>
          <p:cNvSpPr txBox="1"/>
          <p:nvPr/>
        </p:nvSpPr>
        <p:spPr>
          <a:xfrm>
            <a:off x="1074587" y="1399283"/>
            <a:ext cx="10585682" cy="4708981"/>
          </a:xfrm>
          <a:prstGeom prst="rect">
            <a:avLst/>
          </a:prstGeom>
          <a:noFill/>
        </p:spPr>
        <p:txBody>
          <a:bodyPr wrap="square">
            <a:spAutoFit/>
          </a:bodyPr>
          <a:lstStyle/>
          <a:p>
            <a:pPr algn="l"/>
            <a:r>
              <a:rPr lang="en-US" sz="2000" b="0" i="0" dirty="0">
                <a:solidFill>
                  <a:srgbClr val="0B0C0C"/>
                </a:solidFill>
                <a:effectLst/>
                <a:latin typeface="GDS Transport"/>
              </a:rPr>
              <a:t>You can continue your studies at a variety of levels.</a:t>
            </a:r>
          </a:p>
          <a:p>
            <a:pPr marL="342900" indent="-342900" algn="l">
              <a:buFont typeface="+mj-lt"/>
              <a:buAutoNum type="arabicParenR"/>
            </a:pPr>
            <a:endParaRPr lang="en-US" sz="2000" dirty="0">
              <a:solidFill>
                <a:srgbClr val="0B0C0C"/>
              </a:solidFill>
              <a:latin typeface="GDS Transport"/>
            </a:endParaRPr>
          </a:p>
          <a:p>
            <a:pPr marL="285750" indent="-285750">
              <a:buFont typeface="Wingdings" panose="05000000000000000000" pitchFamily="2" charset="2"/>
              <a:buChar char="q"/>
            </a:pPr>
            <a:r>
              <a:rPr lang="en-US" sz="2000" b="0" dirty="0">
                <a:solidFill>
                  <a:srgbClr val="0070C0"/>
                </a:solidFill>
                <a:effectLst/>
                <a:latin typeface="GDS Transport"/>
                <a:hlinkClick r:id="rId4"/>
              </a:rPr>
              <a:t>Exam retakes </a:t>
            </a:r>
            <a:r>
              <a:rPr lang="en-US" sz="2000" b="0" dirty="0">
                <a:solidFill>
                  <a:srgbClr val="0070C0"/>
                </a:solidFill>
                <a:effectLst/>
                <a:latin typeface="GDS Transport"/>
              </a:rPr>
              <a:t>- </a:t>
            </a:r>
            <a:r>
              <a:rPr lang="en-US" sz="2000" b="0" i="0" dirty="0">
                <a:solidFill>
                  <a:srgbClr val="0B0C0C"/>
                </a:solidFill>
                <a:effectLst/>
                <a:latin typeface="GDS Transport"/>
              </a:rPr>
              <a:t>If you didn't get the results you wanted, you can </a:t>
            </a:r>
            <a:r>
              <a:rPr lang="en-US" sz="2000" b="0" i="0" dirty="0" err="1">
                <a:solidFill>
                  <a:srgbClr val="0B0C0C"/>
                </a:solidFill>
                <a:effectLst/>
                <a:latin typeface="GDS Transport"/>
              </a:rPr>
              <a:t>resit</a:t>
            </a:r>
            <a:r>
              <a:rPr lang="en-US" sz="2000" b="0" i="0" dirty="0">
                <a:solidFill>
                  <a:srgbClr val="0B0C0C"/>
                </a:solidFill>
                <a:effectLst/>
                <a:latin typeface="GDS Transport"/>
              </a:rPr>
              <a:t> some of your courses or sign up for some new qualifications.</a:t>
            </a:r>
            <a:endParaRPr lang="en-US" sz="2000" b="0" dirty="0">
              <a:solidFill>
                <a:srgbClr val="0070C0"/>
              </a:solidFill>
              <a:effectLst/>
              <a:latin typeface="GDS Transport"/>
            </a:endParaRPr>
          </a:p>
          <a:p>
            <a:pPr marL="285750" indent="-285750">
              <a:buFont typeface="Wingdings" panose="05000000000000000000" pitchFamily="2" charset="2"/>
              <a:buChar char="q"/>
            </a:pPr>
            <a:endParaRPr lang="en-US" sz="2000" b="0" dirty="0">
              <a:solidFill>
                <a:srgbClr val="0070C0"/>
              </a:solidFill>
              <a:effectLst/>
              <a:latin typeface="GDS Transport"/>
            </a:endParaRPr>
          </a:p>
          <a:p>
            <a:pPr marL="285750" indent="-285750">
              <a:buFont typeface="Wingdings" panose="05000000000000000000" pitchFamily="2" charset="2"/>
              <a:buChar char="q"/>
            </a:pPr>
            <a:r>
              <a:rPr lang="en-US" sz="2000" b="0" dirty="0">
                <a:solidFill>
                  <a:srgbClr val="0563C1"/>
                </a:solidFill>
                <a:effectLst/>
                <a:latin typeface="GDS Transport"/>
                <a:hlinkClick r:id="rId5"/>
              </a:rPr>
              <a:t>Funded courses for ages 19+</a:t>
            </a:r>
            <a:r>
              <a:rPr lang="en-US" sz="2000" b="0" dirty="0">
                <a:solidFill>
                  <a:srgbClr val="0070C0"/>
                </a:solidFill>
                <a:effectLst/>
                <a:latin typeface="GDS Transport"/>
                <a:hlinkClick r:id="rId5"/>
              </a:rPr>
              <a:t>- </a:t>
            </a:r>
            <a:r>
              <a:rPr lang="en-US" sz="2000" b="0" i="0" dirty="0">
                <a:solidFill>
                  <a:srgbClr val="0B0C0C"/>
                </a:solidFill>
                <a:effectLst/>
                <a:latin typeface="GDS Transport"/>
              </a:rPr>
              <a:t>If you can't access work or work-based training, you can take a free course to gain work related or technical skills needed by employers. You can also </a:t>
            </a:r>
            <a:r>
              <a:rPr lang="en-US" sz="2000" b="0" i="0" dirty="0" err="1">
                <a:solidFill>
                  <a:srgbClr val="0B0C0C"/>
                </a:solidFill>
                <a:effectLst/>
                <a:latin typeface="GDS Transport"/>
              </a:rPr>
              <a:t>resit</a:t>
            </a:r>
            <a:r>
              <a:rPr lang="en-US" sz="2000" b="0" i="0" dirty="0">
                <a:solidFill>
                  <a:srgbClr val="0B0C0C"/>
                </a:solidFill>
                <a:effectLst/>
                <a:latin typeface="GDS Transport"/>
              </a:rPr>
              <a:t> </a:t>
            </a:r>
            <a:r>
              <a:rPr lang="en-US" sz="2000" dirty="0" err="1">
                <a:solidFill>
                  <a:srgbClr val="0B0C0C"/>
                </a:solidFill>
                <a:latin typeface="GDS Transport"/>
              </a:rPr>
              <a:t>M</a:t>
            </a:r>
            <a:r>
              <a:rPr lang="en-US" sz="2000" b="0" i="0" dirty="0" err="1">
                <a:solidFill>
                  <a:srgbClr val="0B0C0C"/>
                </a:solidFill>
                <a:effectLst/>
                <a:latin typeface="GDS Transport"/>
              </a:rPr>
              <a:t>aths</a:t>
            </a:r>
            <a:r>
              <a:rPr lang="en-US" sz="2000" b="0" i="0" dirty="0">
                <a:solidFill>
                  <a:srgbClr val="0B0C0C"/>
                </a:solidFill>
                <a:effectLst/>
                <a:latin typeface="GDS Transport"/>
              </a:rPr>
              <a:t> and English GCSE if you do not already have a grade 4 or above.</a:t>
            </a:r>
            <a:endParaRPr lang="en-US" sz="2000" b="0" dirty="0">
              <a:solidFill>
                <a:srgbClr val="0070C0"/>
              </a:solidFill>
              <a:effectLst/>
              <a:latin typeface="GDS Transport"/>
            </a:endParaRPr>
          </a:p>
          <a:p>
            <a:pPr marL="285750" indent="-285750">
              <a:buFont typeface="Wingdings" panose="05000000000000000000" pitchFamily="2" charset="2"/>
              <a:buChar char="q"/>
            </a:pPr>
            <a:endParaRPr lang="en-US" sz="2000" b="0" dirty="0">
              <a:solidFill>
                <a:srgbClr val="0070C0"/>
              </a:solidFill>
              <a:effectLst/>
              <a:latin typeface="GDS Transport"/>
            </a:endParaRPr>
          </a:p>
          <a:p>
            <a:pPr marL="285750" indent="-285750">
              <a:buFont typeface="Wingdings" panose="05000000000000000000" pitchFamily="2" charset="2"/>
              <a:buChar char="q"/>
            </a:pPr>
            <a:r>
              <a:rPr lang="en-US" sz="2000" b="0" dirty="0">
                <a:solidFill>
                  <a:srgbClr val="0070C0"/>
                </a:solidFill>
                <a:effectLst/>
                <a:latin typeface="GDS Transport"/>
                <a:hlinkClick r:id="rId6"/>
              </a:rPr>
              <a:t>Higher technical skills courses </a:t>
            </a:r>
            <a:r>
              <a:rPr lang="en-US" sz="2000" b="0" dirty="0">
                <a:solidFill>
                  <a:srgbClr val="0070C0"/>
                </a:solidFill>
                <a:effectLst/>
                <a:latin typeface="GDS Transport"/>
              </a:rPr>
              <a:t>- </a:t>
            </a:r>
            <a:r>
              <a:rPr lang="en-US" sz="2000" b="0" i="0" dirty="0">
                <a:solidFill>
                  <a:srgbClr val="0B0C0C"/>
                </a:solidFill>
                <a:effectLst/>
                <a:latin typeface="GDS Transport"/>
              </a:rPr>
              <a:t>Learn the higher level skills that employers want in a range sectors on a classroom-taught course.</a:t>
            </a:r>
            <a:endParaRPr lang="en-US" sz="2000" b="0" dirty="0">
              <a:solidFill>
                <a:srgbClr val="0070C0"/>
              </a:solidFill>
              <a:effectLst/>
              <a:latin typeface="GDS Transport"/>
            </a:endParaRPr>
          </a:p>
          <a:p>
            <a:pPr marL="285750" indent="-285750">
              <a:buFont typeface="Wingdings" panose="05000000000000000000" pitchFamily="2" charset="2"/>
              <a:buChar char="q"/>
            </a:pPr>
            <a:endParaRPr lang="en-US" sz="2000" b="0" dirty="0">
              <a:solidFill>
                <a:srgbClr val="0070C0"/>
              </a:solidFill>
              <a:effectLst/>
              <a:latin typeface="GDS Transport"/>
            </a:endParaRPr>
          </a:p>
          <a:p>
            <a:pPr marL="285750" indent="-285750">
              <a:buFont typeface="Wingdings" panose="05000000000000000000" pitchFamily="2" charset="2"/>
              <a:buChar char="q"/>
            </a:pPr>
            <a:r>
              <a:rPr lang="en-US" sz="2000" b="0" dirty="0">
                <a:solidFill>
                  <a:srgbClr val="0070C0"/>
                </a:solidFill>
                <a:effectLst/>
                <a:latin typeface="GDS Transport"/>
                <a:hlinkClick r:id="rId7"/>
              </a:rPr>
              <a:t>University degree </a:t>
            </a:r>
            <a:r>
              <a:rPr lang="en-US" sz="2000" b="0" dirty="0">
                <a:solidFill>
                  <a:srgbClr val="0070C0"/>
                </a:solidFill>
                <a:effectLst/>
                <a:latin typeface="GDS Transport"/>
              </a:rPr>
              <a:t>- </a:t>
            </a:r>
            <a:r>
              <a:rPr lang="en-US" sz="2000" b="0" i="0" dirty="0">
                <a:solidFill>
                  <a:srgbClr val="0B0C0C"/>
                </a:solidFill>
                <a:effectLst/>
                <a:latin typeface="GDS Transport"/>
              </a:rPr>
              <a:t>An academic course that's usually studied at a higher education institution. Learning is  through lectures, seminars, group projects and independent study. There's </a:t>
            </a:r>
            <a:r>
              <a:rPr lang="en-US" sz="2000" b="0" i="0" dirty="0">
                <a:solidFill>
                  <a:srgbClr val="1D70B8"/>
                </a:solidFill>
                <a:effectLst/>
                <a:latin typeface="GDS Transport"/>
                <a:hlinkClick r:id="rId8"/>
              </a:rPr>
              <a:t>funding</a:t>
            </a:r>
            <a:r>
              <a:rPr lang="en-US" sz="2000" b="0" i="0" dirty="0">
                <a:solidFill>
                  <a:srgbClr val="0B0C0C"/>
                </a:solidFill>
                <a:effectLst/>
                <a:latin typeface="GDS Transport"/>
              </a:rPr>
              <a:t> available to support you and you can study full or part- time.</a:t>
            </a:r>
            <a:endParaRPr lang="en-US" sz="2000" b="0" dirty="0">
              <a:solidFill>
                <a:srgbClr val="0070C0"/>
              </a:solidFill>
              <a:effectLst/>
              <a:latin typeface="GDS Transport"/>
            </a:endParaRPr>
          </a:p>
        </p:txBody>
      </p:sp>
    </p:spTree>
    <p:extLst>
      <p:ext uri="{BB962C8B-B14F-4D97-AF65-F5344CB8AC3E}">
        <p14:creationId xmlns:p14="http://schemas.microsoft.com/office/powerpoint/2010/main" val="197956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365126"/>
            <a:ext cx="10515600" cy="969766"/>
          </a:xfrm>
        </p:spPr>
        <p:txBody>
          <a:bodyPr>
            <a:noAutofit/>
          </a:bodyPr>
          <a:lstStyle/>
          <a:p>
            <a:pPr algn="ctr"/>
            <a:r>
              <a:rPr lang="en-US" sz="6600" b="1" i="0" dirty="0">
                <a:solidFill>
                  <a:srgbClr val="FF0000"/>
                </a:solidFill>
                <a:effectLst/>
                <a:latin typeface="Arial" panose="020B0604020202020204" pitchFamily="34" charset="0"/>
                <a:cs typeface="Arial" panose="020B0604020202020204" pitchFamily="34" charset="0"/>
              </a:rPr>
              <a:t>Combine work &amp; study</a:t>
            </a:r>
            <a:endParaRPr lang="en-GB" sz="6600" b="1" dirty="0">
              <a:solidFill>
                <a:srgbClr val="FF0000"/>
              </a:solidFill>
              <a:latin typeface="Arial" panose="020B0604020202020204" pitchFamily="34" charset="0"/>
              <a:cs typeface="Arial" panose="020B0604020202020204" pitchFamily="34" charset="0"/>
            </a:endParaRP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4" name="TextBox 13">
            <a:extLst>
              <a:ext uri="{FF2B5EF4-FFF2-40B4-BE49-F238E27FC236}">
                <a16:creationId xmlns:a16="http://schemas.microsoft.com/office/drawing/2014/main" id="{FAF5607E-E7E7-4062-95F7-AEA42024E634}"/>
              </a:ext>
            </a:extLst>
          </p:cNvPr>
          <p:cNvSpPr txBox="1"/>
          <p:nvPr/>
        </p:nvSpPr>
        <p:spPr>
          <a:xfrm>
            <a:off x="1074717" y="1400501"/>
            <a:ext cx="10960925" cy="5355312"/>
          </a:xfrm>
          <a:prstGeom prst="rect">
            <a:avLst/>
          </a:prstGeom>
          <a:noFill/>
        </p:spPr>
        <p:txBody>
          <a:bodyPr wrap="square">
            <a:spAutoFit/>
          </a:bodyPr>
          <a:lstStyle/>
          <a:p>
            <a:pPr algn="l"/>
            <a:r>
              <a:rPr lang="en-US" b="0" i="0" dirty="0">
                <a:solidFill>
                  <a:srgbClr val="0B0C0C"/>
                </a:solidFill>
                <a:effectLst/>
                <a:latin typeface="GDS Transport"/>
              </a:rPr>
              <a:t>This allows you to  :</a:t>
            </a:r>
          </a:p>
          <a:p>
            <a:pPr marL="342900" indent="-342900" algn="l">
              <a:buFont typeface="+mj-lt"/>
              <a:buAutoNum type="arabicParenR"/>
            </a:pPr>
            <a:r>
              <a:rPr lang="en-US" b="0" i="0" dirty="0">
                <a:solidFill>
                  <a:srgbClr val="0B0C0C"/>
                </a:solidFill>
                <a:effectLst/>
                <a:latin typeface="GDS Transport"/>
              </a:rPr>
              <a:t>Improve your skills and gain work experience. </a:t>
            </a:r>
          </a:p>
          <a:p>
            <a:pPr marL="342900" indent="-342900" algn="l">
              <a:buFont typeface="+mj-lt"/>
              <a:buAutoNum type="arabicParenR"/>
            </a:pPr>
            <a:r>
              <a:rPr lang="en-US" b="0" i="0" dirty="0">
                <a:solidFill>
                  <a:srgbClr val="0B0C0C"/>
                </a:solidFill>
                <a:effectLst/>
                <a:latin typeface="GDS Transport"/>
              </a:rPr>
              <a:t>Earn while you learn</a:t>
            </a:r>
            <a:r>
              <a:rPr lang="en-US" dirty="0">
                <a:solidFill>
                  <a:srgbClr val="0B0C0C"/>
                </a:solidFill>
                <a:latin typeface="GDS Transport"/>
              </a:rPr>
              <a:t> (in some cases).</a:t>
            </a:r>
            <a:endParaRPr lang="en-US" b="0" i="0" dirty="0">
              <a:solidFill>
                <a:srgbClr val="0B0C0C"/>
              </a:solidFill>
              <a:effectLst/>
              <a:latin typeface="GDS Transport"/>
            </a:endParaRPr>
          </a:p>
          <a:p>
            <a:pPr marL="342900" indent="-342900" algn="l">
              <a:buFont typeface="+mj-lt"/>
              <a:buAutoNum type="arabicParenR"/>
            </a:pPr>
            <a:r>
              <a:rPr lang="en-US" b="0" i="0" dirty="0">
                <a:solidFill>
                  <a:srgbClr val="0B0C0C"/>
                </a:solidFill>
                <a:effectLst/>
                <a:latin typeface="GDS Transport"/>
              </a:rPr>
              <a:t>Spend time in a real workplace while working towards a qualification that employers need.</a:t>
            </a:r>
          </a:p>
          <a:p>
            <a:pPr algn="l"/>
            <a:endParaRPr lang="en-US" b="0" i="0" dirty="0">
              <a:solidFill>
                <a:srgbClr val="0B0C0C"/>
              </a:solidFill>
              <a:effectLst/>
              <a:latin typeface="GDS Transport"/>
            </a:endParaRPr>
          </a:p>
          <a:p>
            <a:pPr algn="l"/>
            <a:r>
              <a:rPr lang="en-US" dirty="0">
                <a:solidFill>
                  <a:srgbClr val="0B0C0C"/>
                </a:solidFill>
                <a:latin typeface="GDS Transport"/>
              </a:rPr>
              <a:t>Your options include :</a:t>
            </a:r>
            <a:endParaRPr lang="en-US" b="0" i="0" dirty="0">
              <a:solidFill>
                <a:srgbClr val="0B0C0C"/>
              </a:solidFill>
              <a:effectLst/>
              <a:latin typeface="GDS Transport"/>
            </a:endParaRPr>
          </a:p>
          <a:p>
            <a:pPr marL="285750" indent="-285750">
              <a:buFont typeface="Wingdings" panose="05000000000000000000" pitchFamily="2" charset="2"/>
              <a:buChar char="q"/>
            </a:pPr>
            <a:r>
              <a:rPr lang="en-US" b="0" dirty="0">
                <a:solidFill>
                  <a:schemeClr val="accent5">
                    <a:lumMod val="75000"/>
                  </a:schemeClr>
                </a:solidFill>
                <a:effectLst/>
                <a:latin typeface="GDS Transport"/>
                <a:hlinkClick r:id="rId4"/>
              </a:rPr>
              <a:t>Traineeships</a:t>
            </a:r>
            <a:r>
              <a:rPr lang="en-US" b="0" dirty="0">
                <a:solidFill>
                  <a:schemeClr val="accent5">
                    <a:lumMod val="75000"/>
                  </a:schemeClr>
                </a:solidFill>
                <a:effectLst/>
                <a:latin typeface="GDS Transport"/>
              </a:rPr>
              <a:t> - </a:t>
            </a:r>
            <a:r>
              <a:rPr lang="en-US" b="0" i="0" dirty="0">
                <a:solidFill>
                  <a:srgbClr val="0B0C0C"/>
                </a:solidFill>
                <a:effectLst/>
                <a:latin typeface="GDS Transport"/>
              </a:rPr>
              <a:t>A course that includes a work placement that will get you ready for an apprenticeship or a job. You’ll get work experience and some help to apply for your next steps. You can also improve your </a:t>
            </a:r>
            <a:r>
              <a:rPr lang="en-US" dirty="0" err="1">
                <a:solidFill>
                  <a:srgbClr val="0B0C0C"/>
                </a:solidFill>
                <a:latin typeface="GDS Transport"/>
              </a:rPr>
              <a:t>M</a:t>
            </a:r>
            <a:r>
              <a:rPr lang="en-US" b="0" i="0" dirty="0" err="1">
                <a:solidFill>
                  <a:srgbClr val="0B0C0C"/>
                </a:solidFill>
                <a:effectLst/>
                <a:latin typeface="GDS Transport"/>
              </a:rPr>
              <a:t>aths</a:t>
            </a:r>
            <a:r>
              <a:rPr lang="en-US" b="0" i="0" dirty="0">
                <a:solidFill>
                  <a:srgbClr val="0B0C0C"/>
                </a:solidFill>
                <a:effectLst/>
                <a:latin typeface="GDS Transport"/>
              </a:rPr>
              <a:t> and English skills. </a:t>
            </a:r>
            <a:endParaRPr lang="en-US" b="0" dirty="0">
              <a:solidFill>
                <a:schemeClr val="accent5">
                  <a:lumMod val="75000"/>
                </a:schemeClr>
              </a:solidFill>
              <a:effectLst/>
              <a:latin typeface="GDS Transport"/>
            </a:endParaRPr>
          </a:p>
          <a:p>
            <a:endParaRPr lang="en-US" b="0" dirty="0">
              <a:solidFill>
                <a:srgbClr val="0B0C0C"/>
              </a:solidFill>
              <a:effectLst/>
              <a:latin typeface="GDS Transport"/>
            </a:endParaRPr>
          </a:p>
          <a:p>
            <a:pPr marL="285750" indent="-285750">
              <a:buFont typeface="Wingdings" panose="05000000000000000000" pitchFamily="2" charset="2"/>
              <a:buChar char="q"/>
            </a:pPr>
            <a:r>
              <a:rPr lang="en-US" b="0" dirty="0">
                <a:solidFill>
                  <a:srgbClr val="1D70B8"/>
                </a:solidFill>
                <a:effectLst/>
                <a:latin typeface="GDS Transport"/>
                <a:hlinkClick r:id="rId5"/>
              </a:rPr>
              <a:t>Supported internships </a:t>
            </a:r>
            <a:r>
              <a:rPr lang="en-US" b="0" dirty="0">
                <a:solidFill>
                  <a:srgbClr val="1D70B8"/>
                </a:solidFill>
                <a:effectLst/>
                <a:latin typeface="GDS Transport"/>
              </a:rPr>
              <a:t>–  </a:t>
            </a:r>
            <a:r>
              <a:rPr lang="en-US" b="0" dirty="0">
                <a:effectLst/>
                <a:latin typeface="GDS Transport"/>
              </a:rPr>
              <a:t>T</a:t>
            </a:r>
            <a:r>
              <a:rPr lang="en-US" b="0" i="0" dirty="0">
                <a:solidFill>
                  <a:srgbClr val="0B0C0C"/>
                </a:solidFill>
                <a:effectLst/>
                <a:latin typeface="GDS Transport"/>
              </a:rPr>
              <a:t>hese are programmes for young people with learning difficulties or learning disabilities, who need extra support to get a job.</a:t>
            </a:r>
            <a:endParaRPr lang="en-US" b="0" dirty="0">
              <a:solidFill>
                <a:srgbClr val="1D70B8"/>
              </a:solidFill>
              <a:effectLst/>
              <a:latin typeface="GDS Transport"/>
            </a:endParaRPr>
          </a:p>
          <a:p>
            <a:pPr marL="285750" indent="-285750">
              <a:buFont typeface="Wingdings" panose="05000000000000000000" pitchFamily="2" charset="2"/>
              <a:buChar char="q"/>
            </a:pPr>
            <a:endParaRPr lang="en-US" b="0" dirty="0">
              <a:solidFill>
                <a:srgbClr val="0B0C0C"/>
              </a:solidFill>
              <a:effectLst/>
              <a:latin typeface="GDS Transport"/>
            </a:endParaRPr>
          </a:p>
          <a:p>
            <a:pPr marL="285750" indent="-285750">
              <a:buFont typeface="Wingdings" panose="05000000000000000000" pitchFamily="2" charset="2"/>
              <a:buChar char="q"/>
            </a:pPr>
            <a:r>
              <a:rPr lang="en-US" b="0" dirty="0">
                <a:solidFill>
                  <a:srgbClr val="1D70B8"/>
                </a:solidFill>
                <a:effectLst/>
                <a:latin typeface="GDS Transport"/>
                <a:hlinkClick r:id="rId6"/>
              </a:rPr>
              <a:t>Apprenticeships</a:t>
            </a:r>
            <a:r>
              <a:rPr lang="en-US" b="0" dirty="0">
                <a:solidFill>
                  <a:srgbClr val="1D70B8"/>
                </a:solidFill>
                <a:effectLst/>
                <a:latin typeface="GDS Transport"/>
              </a:rPr>
              <a:t> - </a:t>
            </a:r>
            <a:r>
              <a:rPr lang="en-US" b="0" i="0" dirty="0">
                <a:solidFill>
                  <a:srgbClr val="626A6E"/>
                </a:solidFill>
                <a:effectLst/>
                <a:latin typeface="GDS Transport"/>
              </a:rPr>
              <a:t> </a:t>
            </a:r>
            <a:r>
              <a:rPr lang="en-US" b="0" i="0" dirty="0">
                <a:solidFill>
                  <a:srgbClr val="0B0C0C"/>
                </a:solidFill>
                <a:effectLst/>
                <a:latin typeface="GDS Transport"/>
              </a:rPr>
              <a:t>Intermediate, advanced higher and degree apprenticeships combine practical on-the-job skills training with off-the-job learning. You'll get training that is relevant to your job and be paid a salary. You start at a level to suit you, with additional support if you have special needs.</a:t>
            </a:r>
            <a:endParaRPr lang="en-US" b="0" dirty="0">
              <a:solidFill>
                <a:srgbClr val="1D70B8"/>
              </a:solidFill>
              <a:effectLst/>
              <a:latin typeface="GDS Transport"/>
            </a:endParaRPr>
          </a:p>
          <a:p>
            <a:endParaRPr lang="en-US" b="0" dirty="0">
              <a:solidFill>
                <a:srgbClr val="0B0C0C"/>
              </a:solidFill>
              <a:effectLst/>
              <a:latin typeface="GDS Transport"/>
            </a:endParaRPr>
          </a:p>
          <a:p>
            <a:pPr marL="285750" indent="-285750">
              <a:buFont typeface="Wingdings" panose="05000000000000000000" pitchFamily="2" charset="2"/>
              <a:buChar char="q"/>
            </a:pPr>
            <a:r>
              <a:rPr lang="en-US" b="0" dirty="0">
                <a:solidFill>
                  <a:srgbClr val="1D70B8"/>
                </a:solidFill>
                <a:effectLst/>
                <a:latin typeface="GDS Transport"/>
                <a:hlinkClick r:id="rId7"/>
              </a:rPr>
              <a:t>School Leavers Schemes </a:t>
            </a:r>
            <a:r>
              <a:rPr lang="en-US" b="0" dirty="0">
                <a:solidFill>
                  <a:srgbClr val="1D70B8"/>
                </a:solidFill>
                <a:effectLst/>
                <a:latin typeface="GDS Transport"/>
              </a:rPr>
              <a:t>- </a:t>
            </a:r>
            <a:r>
              <a:rPr lang="en-US" b="0" i="0" dirty="0">
                <a:solidFill>
                  <a:srgbClr val="0B0C0C"/>
                </a:solidFill>
                <a:effectLst/>
                <a:latin typeface="GDS Transport"/>
              </a:rPr>
              <a:t>A chance to learn and train with a large company while earning a wage. Offered in sectors like accountancy, engineering, finance, IT, law, leisure and retail.</a:t>
            </a:r>
            <a:endParaRPr lang="en-US" b="0" dirty="0">
              <a:solidFill>
                <a:srgbClr val="0B0C0C"/>
              </a:solidFill>
              <a:effectLst/>
              <a:latin typeface="GDS Transport"/>
            </a:endParaRPr>
          </a:p>
        </p:txBody>
      </p:sp>
    </p:spTree>
    <p:extLst>
      <p:ext uri="{BB962C8B-B14F-4D97-AF65-F5344CB8AC3E}">
        <p14:creationId xmlns:p14="http://schemas.microsoft.com/office/powerpoint/2010/main" val="108811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166932"/>
            <a:ext cx="10515600" cy="969766"/>
          </a:xfrm>
        </p:spPr>
        <p:txBody>
          <a:bodyPr>
            <a:noAutofit/>
          </a:bodyPr>
          <a:lstStyle/>
          <a:p>
            <a:pPr algn="ctr"/>
            <a:r>
              <a:rPr lang="en-US" sz="6600" b="1" i="0" dirty="0">
                <a:solidFill>
                  <a:srgbClr val="FF0000"/>
                </a:solidFill>
                <a:effectLst/>
                <a:latin typeface="Arial" panose="020B0604020202020204" pitchFamily="34" charset="0"/>
                <a:cs typeface="Arial" panose="020B0604020202020204" pitchFamily="34" charset="0"/>
              </a:rPr>
              <a:t>Get straight into work</a:t>
            </a: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9368186E-2D18-4EA0-BBCE-D40BC8F42673}"/>
              </a:ext>
            </a:extLst>
          </p:cNvPr>
          <p:cNvSpPr txBox="1"/>
          <p:nvPr/>
        </p:nvSpPr>
        <p:spPr>
          <a:xfrm>
            <a:off x="1346571" y="1136698"/>
            <a:ext cx="10146836" cy="5909310"/>
          </a:xfrm>
          <a:prstGeom prst="rect">
            <a:avLst/>
          </a:prstGeom>
          <a:noFill/>
        </p:spPr>
        <p:txBody>
          <a:bodyPr wrap="square">
            <a:spAutoFit/>
          </a:bodyPr>
          <a:lstStyle/>
          <a:p>
            <a:pPr algn="l"/>
            <a:r>
              <a:rPr lang="en-US" sz="2000" b="0" i="0" dirty="0">
                <a:solidFill>
                  <a:srgbClr val="0B0C0C"/>
                </a:solidFill>
                <a:effectLst/>
                <a:latin typeface="GDS Transport"/>
              </a:rPr>
              <a:t>You may know the sector you want to work in and feel ready to get straight into the workforce so you can start to earn a salary and begin to progress in your chosen career. </a:t>
            </a:r>
          </a:p>
          <a:p>
            <a:pPr algn="l"/>
            <a:endParaRPr lang="en-US" sz="2000" dirty="0">
              <a:solidFill>
                <a:srgbClr val="0B0C0C"/>
              </a:solidFill>
              <a:latin typeface="GDS Transport"/>
            </a:endParaRPr>
          </a:p>
          <a:p>
            <a:pPr algn="l"/>
            <a:r>
              <a:rPr lang="en-US" sz="2000" b="0" i="0" dirty="0">
                <a:solidFill>
                  <a:srgbClr val="0B0C0C"/>
                </a:solidFill>
                <a:effectLst/>
                <a:latin typeface="GDS Transport"/>
              </a:rPr>
              <a:t>You may even be thinking that you would like to start your own business.</a:t>
            </a:r>
          </a:p>
          <a:p>
            <a:pPr algn="l"/>
            <a:endParaRPr lang="en-US" sz="2000" dirty="0">
              <a:solidFill>
                <a:srgbClr val="0B0C0C"/>
              </a:solidFill>
              <a:latin typeface="GDS Transport"/>
            </a:endParaRPr>
          </a:p>
          <a:p>
            <a:pPr algn="l"/>
            <a:r>
              <a:rPr lang="en-US" sz="2000" b="0" i="0" dirty="0">
                <a:solidFill>
                  <a:srgbClr val="0B0C0C"/>
                </a:solidFill>
                <a:effectLst/>
                <a:latin typeface="GDS Transport"/>
              </a:rPr>
              <a:t>The following options are open to you at 18 :</a:t>
            </a:r>
          </a:p>
          <a:p>
            <a:pPr algn="l"/>
            <a:endParaRPr lang="en-US" sz="2000" b="0" i="0" dirty="0">
              <a:solidFill>
                <a:srgbClr val="0B0C0C"/>
              </a:solidFill>
              <a:effectLst/>
              <a:latin typeface="GDS Transport"/>
            </a:endParaRPr>
          </a:p>
          <a:p>
            <a:pPr marL="285750" indent="-285750">
              <a:buFont typeface="Wingdings" panose="05000000000000000000" pitchFamily="2" charset="2"/>
              <a:buChar char="q"/>
            </a:pPr>
            <a:r>
              <a:rPr lang="en-US" sz="2000" b="0" dirty="0">
                <a:solidFill>
                  <a:srgbClr val="1D70B8"/>
                </a:solidFill>
                <a:effectLst/>
                <a:latin typeface="GDS Transport"/>
                <a:hlinkClick r:id="rId4"/>
              </a:rPr>
              <a:t>Get a job </a:t>
            </a:r>
            <a:r>
              <a:rPr lang="en-US" sz="2000" b="0" dirty="0">
                <a:solidFill>
                  <a:srgbClr val="1D70B8"/>
                </a:solidFill>
                <a:effectLst/>
                <a:latin typeface="GDS Transport"/>
              </a:rPr>
              <a:t>- </a:t>
            </a:r>
            <a:r>
              <a:rPr lang="en-US" sz="2000" b="0" i="0" dirty="0">
                <a:solidFill>
                  <a:srgbClr val="0B0C0C"/>
                </a:solidFill>
                <a:effectLst/>
                <a:latin typeface="GDS Transport"/>
              </a:rPr>
              <a:t>Get straight into the working world to start earning. You'll need an up-to-date </a:t>
            </a:r>
            <a:r>
              <a:rPr lang="en-US" sz="2000" b="0" i="0" dirty="0">
                <a:solidFill>
                  <a:srgbClr val="1D70B8"/>
                </a:solidFill>
                <a:effectLst/>
                <a:latin typeface="GDS Transport"/>
                <a:hlinkClick r:id="rId5"/>
              </a:rPr>
              <a:t>CV</a:t>
            </a:r>
            <a:r>
              <a:rPr lang="en-US" sz="2000" b="0" i="0" dirty="0">
                <a:solidFill>
                  <a:srgbClr val="0B0C0C"/>
                </a:solidFill>
                <a:effectLst/>
                <a:latin typeface="GDS Transport"/>
              </a:rPr>
              <a:t> and </a:t>
            </a:r>
            <a:r>
              <a:rPr lang="en-US" sz="2000" b="0" i="0" dirty="0">
                <a:solidFill>
                  <a:srgbClr val="1D70B8"/>
                </a:solidFill>
                <a:effectLst/>
                <a:latin typeface="GDS Transport"/>
                <a:hlinkClick r:id="rId6"/>
              </a:rPr>
              <a:t>cover letter</a:t>
            </a:r>
            <a:r>
              <a:rPr lang="en-US" sz="2000" b="0" i="0" dirty="0">
                <a:solidFill>
                  <a:srgbClr val="0B0C0C"/>
                </a:solidFill>
                <a:effectLst/>
                <a:latin typeface="GDS Transport"/>
              </a:rPr>
              <a:t>.</a:t>
            </a:r>
            <a:endParaRPr lang="en-US" sz="2000" b="0" dirty="0">
              <a:solidFill>
                <a:srgbClr val="1D70B8"/>
              </a:solidFill>
              <a:effectLst/>
              <a:latin typeface="GDS Transport"/>
            </a:endParaRPr>
          </a:p>
          <a:p>
            <a:endParaRPr lang="en-US" sz="2000" b="0" dirty="0">
              <a:solidFill>
                <a:srgbClr val="0B0C0C"/>
              </a:solidFill>
              <a:effectLst/>
              <a:latin typeface="GDS Transport"/>
            </a:endParaRPr>
          </a:p>
          <a:p>
            <a:pPr marL="285750" indent="-285750">
              <a:buFont typeface="Wingdings" panose="05000000000000000000" pitchFamily="2" charset="2"/>
              <a:buChar char="q"/>
            </a:pPr>
            <a:r>
              <a:rPr lang="en-US" sz="2000" b="0" dirty="0">
                <a:solidFill>
                  <a:srgbClr val="1D70B8"/>
                </a:solidFill>
                <a:effectLst/>
                <a:latin typeface="GDS Transport"/>
                <a:hlinkClick r:id="rId7"/>
              </a:rPr>
              <a:t>Internships</a:t>
            </a:r>
            <a:r>
              <a:rPr lang="en-US" sz="2000" b="0" dirty="0">
                <a:solidFill>
                  <a:srgbClr val="1D70B8"/>
                </a:solidFill>
                <a:effectLst/>
                <a:latin typeface="GDS Transport"/>
              </a:rPr>
              <a:t> - </a:t>
            </a:r>
            <a:r>
              <a:rPr lang="en-US" sz="2000" b="0" i="0" dirty="0">
                <a:solidFill>
                  <a:srgbClr val="0B0C0C"/>
                </a:solidFill>
                <a:effectLst/>
                <a:latin typeface="GDS Transport"/>
              </a:rPr>
              <a:t>A period of work experience where you can try out a job and get to know an industry (can be paid or unpaid).</a:t>
            </a:r>
            <a:endParaRPr lang="en-US" sz="2000" b="0" dirty="0">
              <a:solidFill>
                <a:srgbClr val="1D70B8"/>
              </a:solidFill>
              <a:effectLst/>
              <a:latin typeface="GDS Transport"/>
            </a:endParaRPr>
          </a:p>
          <a:p>
            <a:endParaRPr lang="en-US" sz="2000" b="0" dirty="0">
              <a:solidFill>
                <a:srgbClr val="0B0C0C"/>
              </a:solidFill>
              <a:effectLst/>
              <a:latin typeface="GDS Transport"/>
            </a:endParaRPr>
          </a:p>
          <a:p>
            <a:pPr marL="285750" indent="-285750">
              <a:buFont typeface="Wingdings" panose="05000000000000000000" pitchFamily="2" charset="2"/>
              <a:buChar char="q"/>
            </a:pPr>
            <a:r>
              <a:rPr lang="en-US" sz="2000" dirty="0">
                <a:solidFill>
                  <a:srgbClr val="1D70B8"/>
                </a:solidFill>
                <a:latin typeface="GDS Transport"/>
                <a:hlinkClick r:id="rId8"/>
              </a:rPr>
              <a:t>Skills Bootcamp </a:t>
            </a:r>
            <a:r>
              <a:rPr lang="en-US" sz="2000" dirty="0">
                <a:latin typeface="GDS Transport"/>
                <a:hlinkClick r:id="rId9">
                  <a:extLst>
                    <a:ext uri="{A12FA001-AC4F-418D-AE19-62706E023703}">
                      <ahyp:hlinkClr xmlns:ahyp="http://schemas.microsoft.com/office/drawing/2018/hyperlinkcolor" val="tx"/>
                    </a:ext>
                  </a:extLst>
                </a:hlinkClick>
              </a:rPr>
              <a:t>- </a:t>
            </a:r>
            <a:r>
              <a:rPr lang="en-US" sz="2000" b="0" i="0" dirty="0">
                <a:solidFill>
                  <a:srgbClr val="0B0C0C"/>
                </a:solidFill>
                <a:effectLst/>
                <a:latin typeface="GDS Transport"/>
              </a:rPr>
              <a:t>Skills Bootcamps offer free, flexible courses of up to 16 weeks. You'll be offered a job interview with an employer once you complete the course.</a:t>
            </a:r>
          </a:p>
          <a:p>
            <a:endParaRPr lang="en-US" sz="2000" dirty="0">
              <a:solidFill>
                <a:srgbClr val="1D70B8"/>
              </a:solidFill>
              <a:latin typeface="GDS Transport"/>
              <a:hlinkClick r:id="rId9"/>
            </a:endParaRPr>
          </a:p>
          <a:p>
            <a:pPr marL="285750" indent="-285750">
              <a:buFont typeface="Wingdings" panose="05000000000000000000" pitchFamily="2" charset="2"/>
              <a:buChar char="q"/>
            </a:pPr>
            <a:r>
              <a:rPr lang="en-US" sz="2000" b="0" dirty="0">
                <a:solidFill>
                  <a:srgbClr val="1D70B8"/>
                </a:solidFill>
                <a:effectLst/>
                <a:latin typeface="GDS Transport"/>
                <a:hlinkClick r:id="rId10"/>
              </a:rPr>
              <a:t>Start a business </a:t>
            </a:r>
            <a:r>
              <a:rPr lang="en-US" sz="2000" b="0" dirty="0">
                <a:solidFill>
                  <a:srgbClr val="1D70B8"/>
                </a:solidFill>
                <a:effectLst/>
                <a:latin typeface="GDS Transport"/>
              </a:rPr>
              <a:t>- </a:t>
            </a:r>
            <a:r>
              <a:rPr lang="en-US" sz="2000" b="0" i="0" dirty="0">
                <a:solidFill>
                  <a:srgbClr val="0B0C0C"/>
                </a:solidFill>
                <a:effectLst/>
                <a:latin typeface="GDS Transport"/>
              </a:rPr>
              <a:t>Becoming an entrepreneur can be exciting but think carefully about your ideas and make a solid business plan.</a:t>
            </a:r>
            <a:endParaRPr lang="en-US" sz="2000" b="0" dirty="0">
              <a:solidFill>
                <a:srgbClr val="0B0C0C"/>
              </a:solidFill>
              <a:effectLst/>
              <a:latin typeface="GDS Transport"/>
            </a:endParaRPr>
          </a:p>
          <a:p>
            <a:pPr algn="l"/>
            <a:endParaRPr lang="en-US" b="0" i="0" dirty="0">
              <a:solidFill>
                <a:srgbClr val="0B0C0C"/>
              </a:solidFill>
              <a:effectLst/>
              <a:latin typeface="GDS Transport"/>
            </a:endParaRPr>
          </a:p>
        </p:txBody>
      </p:sp>
    </p:spTree>
    <p:extLst>
      <p:ext uri="{BB962C8B-B14F-4D97-AF65-F5344CB8AC3E}">
        <p14:creationId xmlns:p14="http://schemas.microsoft.com/office/powerpoint/2010/main" val="4267793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325F6-47FD-4956-842D-9409F6928302}"/>
              </a:ext>
            </a:extLst>
          </p:cNvPr>
          <p:cNvSpPr>
            <a:spLocks noGrp="1"/>
          </p:cNvSpPr>
          <p:nvPr>
            <p:ph type="title"/>
          </p:nvPr>
        </p:nvSpPr>
        <p:spPr>
          <a:xfrm>
            <a:off x="838200" y="87765"/>
            <a:ext cx="10515600" cy="969766"/>
          </a:xfrm>
        </p:spPr>
        <p:txBody>
          <a:bodyPr>
            <a:noAutofit/>
          </a:bodyPr>
          <a:lstStyle/>
          <a:p>
            <a:pPr algn="ctr"/>
            <a:r>
              <a:rPr lang="en-US" sz="6600" b="1" i="0" dirty="0">
                <a:solidFill>
                  <a:srgbClr val="FF0000"/>
                </a:solidFill>
                <a:effectLst/>
                <a:latin typeface="Arial" panose="020B0604020202020204" pitchFamily="34" charset="0"/>
                <a:cs typeface="Arial" panose="020B0604020202020204" pitchFamily="34" charset="0"/>
              </a:rPr>
              <a:t>Gap Year</a:t>
            </a:r>
          </a:p>
        </p:txBody>
      </p:sp>
      <p:pic>
        <p:nvPicPr>
          <p:cNvPr id="5" name="Content Placeholder 4" descr="Shoe footprints with solid fill">
            <a:extLst>
              <a:ext uri="{FF2B5EF4-FFF2-40B4-BE49-F238E27FC236}">
                <a16:creationId xmlns:a16="http://schemas.microsoft.com/office/drawing/2014/main" id="{701BFFD5-1D5D-4DC7-941D-7919C8556F74}"/>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5943600"/>
            <a:ext cx="914400" cy="914400"/>
          </a:xfrm>
        </p:spPr>
      </p:pic>
      <p:pic>
        <p:nvPicPr>
          <p:cNvPr id="6" name="Content Placeholder 4" descr="Shoe footprints with solid fill">
            <a:extLst>
              <a:ext uri="{FF2B5EF4-FFF2-40B4-BE49-F238E27FC236}">
                <a16:creationId xmlns:a16="http://schemas.microsoft.com/office/drawing/2014/main" id="{42140942-E035-4DC2-BFBB-BB5C367499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5029200"/>
            <a:ext cx="914400" cy="914400"/>
          </a:xfrm>
          <a:prstGeom prst="rect">
            <a:avLst/>
          </a:prstGeom>
        </p:spPr>
      </p:pic>
      <p:pic>
        <p:nvPicPr>
          <p:cNvPr id="7" name="Content Placeholder 4" descr="Shoe footprints with solid fill">
            <a:extLst>
              <a:ext uri="{FF2B5EF4-FFF2-40B4-BE49-F238E27FC236}">
                <a16:creationId xmlns:a16="http://schemas.microsoft.com/office/drawing/2014/main" id="{2941FD84-3754-4AB2-BB7E-D91FCB9D58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4081404"/>
            <a:ext cx="914400" cy="914400"/>
          </a:xfrm>
          <a:prstGeom prst="rect">
            <a:avLst/>
          </a:prstGeom>
        </p:spPr>
      </p:pic>
      <p:pic>
        <p:nvPicPr>
          <p:cNvPr id="8" name="Content Placeholder 4" descr="Shoe footprints with solid fill">
            <a:extLst>
              <a:ext uri="{FF2B5EF4-FFF2-40B4-BE49-F238E27FC236}">
                <a16:creationId xmlns:a16="http://schemas.microsoft.com/office/drawing/2014/main" id="{5CAAF30F-C45C-415F-B1CF-623F0557F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3247161"/>
            <a:ext cx="914400" cy="914400"/>
          </a:xfrm>
          <a:prstGeom prst="rect">
            <a:avLst/>
          </a:prstGeom>
        </p:spPr>
      </p:pic>
      <p:pic>
        <p:nvPicPr>
          <p:cNvPr id="9" name="Content Placeholder 4" descr="Shoe footprints with solid fill">
            <a:extLst>
              <a:ext uri="{FF2B5EF4-FFF2-40B4-BE49-F238E27FC236}">
                <a16:creationId xmlns:a16="http://schemas.microsoft.com/office/drawing/2014/main" id="{7DD20678-38C4-40F6-9BF9-FCAAD2E9F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2383399"/>
            <a:ext cx="914400" cy="914400"/>
          </a:xfrm>
          <a:prstGeom prst="rect">
            <a:avLst/>
          </a:prstGeom>
        </p:spPr>
      </p:pic>
      <p:pic>
        <p:nvPicPr>
          <p:cNvPr id="10" name="Content Placeholder 4" descr="Shoe footprints with solid fill">
            <a:extLst>
              <a:ext uri="{FF2B5EF4-FFF2-40B4-BE49-F238E27FC236}">
                <a16:creationId xmlns:a16="http://schemas.microsoft.com/office/drawing/2014/main" id="{F2F7BA36-C656-4540-B76C-95327D431D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70" y="1570517"/>
            <a:ext cx="914400" cy="914400"/>
          </a:xfrm>
          <a:prstGeom prst="rect">
            <a:avLst/>
          </a:prstGeom>
        </p:spPr>
      </p:pic>
      <p:pic>
        <p:nvPicPr>
          <p:cNvPr id="11" name="Content Placeholder 4" descr="Shoe footprints with solid fill">
            <a:extLst>
              <a:ext uri="{FF2B5EF4-FFF2-40B4-BE49-F238E27FC236}">
                <a16:creationId xmlns:a16="http://schemas.microsoft.com/office/drawing/2014/main" id="{261F4E4A-7207-4027-90BC-9766752365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85" y="786912"/>
            <a:ext cx="914400" cy="914400"/>
          </a:xfrm>
          <a:prstGeom prst="rect">
            <a:avLst/>
          </a:prstGeom>
        </p:spPr>
      </p:pic>
      <p:pic>
        <p:nvPicPr>
          <p:cNvPr id="12" name="Content Placeholder 4" descr="Shoe footprints with solid fill">
            <a:extLst>
              <a:ext uri="{FF2B5EF4-FFF2-40B4-BE49-F238E27FC236}">
                <a16:creationId xmlns:a16="http://schemas.microsoft.com/office/drawing/2014/main" id="{20FEB21B-CACF-4BC3-996C-F775275285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3307"/>
            <a:ext cx="914400" cy="914400"/>
          </a:xfrm>
          <a:prstGeom prst="rect">
            <a:avLst/>
          </a:prstGeom>
        </p:spPr>
      </p:pic>
      <p:sp>
        <p:nvSpPr>
          <p:cNvPr id="13" name="TextBox 12">
            <a:extLst>
              <a:ext uri="{FF2B5EF4-FFF2-40B4-BE49-F238E27FC236}">
                <a16:creationId xmlns:a16="http://schemas.microsoft.com/office/drawing/2014/main" id="{C007650B-A926-487D-9028-C14A05C86582}"/>
              </a:ext>
            </a:extLst>
          </p:cNvPr>
          <p:cNvSpPr txBox="1"/>
          <p:nvPr/>
        </p:nvSpPr>
        <p:spPr>
          <a:xfrm>
            <a:off x="1112965" y="1057531"/>
            <a:ext cx="10847654" cy="5755422"/>
          </a:xfrm>
          <a:prstGeom prst="rect">
            <a:avLst/>
          </a:prstGeom>
          <a:noFill/>
        </p:spPr>
        <p:txBody>
          <a:bodyPr wrap="square">
            <a:spAutoFit/>
          </a:bodyPr>
          <a:lstStyle/>
          <a:p>
            <a:pPr marL="342900" indent="-342900">
              <a:buFont typeface="+mj-lt"/>
              <a:buAutoNum type="arabicParenR"/>
            </a:pPr>
            <a:r>
              <a:rPr lang="en-US" sz="1600" b="0" i="0" dirty="0">
                <a:solidFill>
                  <a:srgbClr val="0B0C0C"/>
                </a:solidFill>
                <a:effectLst/>
                <a:latin typeface="Arial" panose="020B0604020202020204" pitchFamily="34" charset="0"/>
                <a:cs typeface="Arial" panose="020B0604020202020204" pitchFamily="34" charset="0"/>
              </a:rPr>
              <a:t>Some people opt to take a “year out” before they finally decide what they want to do next. </a:t>
            </a:r>
          </a:p>
          <a:p>
            <a:pPr marL="342900" indent="-342900">
              <a:buFont typeface="+mj-lt"/>
              <a:buAutoNum type="arabicParenR"/>
            </a:pPr>
            <a:endParaRPr lang="en-US" sz="1600" b="0" i="0" dirty="0">
              <a:solidFill>
                <a:srgbClr val="0B0C0C"/>
              </a:solidFill>
              <a:effectLst/>
              <a:latin typeface="Arial" panose="020B0604020202020204" pitchFamily="34" charset="0"/>
              <a:cs typeface="Arial" panose="020B0604020202020204" pitchFamily="34" charset="0"/>
            </a:endParaRPr>
          </a:p>
          <a:p>
            <a:pPr marL="342900" indent="-342900">
              <a:buFont typeface="+mj-lt"/>
              <a:buAutoNum type="arabicParenR"/>
            </a:pPr>
            <a:r>
              <a:rPr lang="en-US" sz="1600" b="0" i="0" dirty="0">
                <a:solidFill>
                  <a:srgbClr val="0B0C0C"/>
                </a:solidFill>
                <a:effectLst/>
                <a:latin typeface="Arial" panose="020B0604020202020204" pitchFamily="34" charset="0"/>
                <a:cs typeface="Arial" panose="020B0604020202020204" pitchFamily="34" charset="0"/>
              </a:rPr>
              <a:t>A well-planned gap year is not always just a break from study or getting into work.  </a:t>
            </a:r>
          </a:p>
          <a:p>
            <a:endParaRPr lang="en-US" sz="1600" b="0" i="0" dirty="0">
              <a:solidFill>
                <a:srgbClr val="0B0C0C"/>
              </a:solidFill>
              <a:effectLst/>
              <a:latin typeface="Arial" panose="020B0604020202020204" pitchFamily="34" charset="0"/>
              <a:cs typeface="Arial" panose="020B0604020202020204" pitchFamily="34" charset="0"/>
            </a:endParaRPr>
          </a:p>
          <a:p>
            <a:r>
              <a:rPr lang="en-US" sz="1600" b="1" dirty="0">
                <a:solidFill>
                  <a:srgbClr val="FF0000"/>
                </a:solidFill>
                <a:latin typeface="Arial" panose="020B0604020202020204" pitchFamily="34" charset="0"/>
                <a:cs typeface="Arial" panose="020B0604020202020204" pitchFamily="34" charset="0"/>
              </a:rPr>
              <a:t>Why ?</a:t>
            </a:r>
            <a:endParaRPr lang="en-US" sz="1600" b="1" i="0" dirty="0">
              <a:solidFill>
                <a:srgbClr val="FF0000"/>
              </a:solidFill>
              <a:effectLst/>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sz="1600" b="0" i="0" dirty="0">
                <a:solidFill>
                  <a:srgbClr val="0B0C0C"/>
                </a:solidFill>
                <a:effectLst/>
                <a:latin typeface="Arial" panose="020B0604020202020204" pitchFamily="34" charset="0"/>
                <a:cs typeface="Arial" panose="020B0604020202020204" pitchFamily="34" charset="0"/>
              </a:rPr>
              <a:t>During a gap year you can focus on exploring all of your options, without rushing into anything. You can take time to get advice.</a:t>
            </a:r>
          </a:p>
          <a:p>
            <a:r>
              <a:rPr lang="en-US" sz="1600" b="0" i="0" dirty="0">
                <a:solidFill>
                  <a:srgbClr val="0B0C0C"/>
                </a:solidFill>
                <a:effectLst/>
                <a:latin typeface="Arial" panose="020B0604020202020204" pitchFamily="34" charset="0"/>
                <a:cs typeface="Arial" panose="020B0604020202020204" pitchFamily="34" charset="0"/>
              </a:rPr>
              <a:t> </a:t>
            </a:r>
          </a:p>
          <a:p>
            <a:pPr marL="285750" indent="-285750" algn="l">
              <a:buFont typeface="Wingdings" panose="05000000000000000000" pitchFamily="2" charset="2"/>
              <a:buChar char="q"/>
            </a:pPr>
            <a:r>
              <a:rPr lang="en-US" sz="1600" b="0" i="0" dirty="0">
                <a:solidFill>
                  <a:srgbClr val="0B0C0C"/>
                </a:solidFill>
                <a:effectLst/>
                <a:latin typeface="Arial" panose="020B0604020202020204" pitchFamily="34" charset="0"/>
                <a:cs typeface="Arial" panose="020B0604020202020204" pitchFamily="34" charset="0"/>
              </a:rPr>
              <a:t>Improve your exam results </a:t>
            </a:r>
          </a:p>
          <a:p>
            <a:pPr marL="285750" indent="-285750" algn="l">
              <a:buFont typeface="Wingdings" panose="05000000000000000000" pitchFamily="2" charset="2"/>
              <a:buChar char="q"/>
            </a:pPr>
            <a:endParaRPr lang="en-US" sz="1600" dirty="0">
              <a:solidFill>
                <a:srgbClr val="0B0C0C"/>
              </a:solidFill>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b="0" i="0" dirty="0">
                <a:solidFill>
                  <a:srgbClr val="0B0C0C"/>
                </a:solidFill>
                <a:effectLst/>
                <a:latin typeface="Arial" panose="020B0604020202020204" pitchFamily="34" charset="0"/>
                <a:cs typeface="Arial" panose="020B0604020202020204" pitchFamily="34" charset="0"/>
              </a:rPr>
              <a:t>Rethink your next steps if your circumstances have changed</a:t>
            </a:r>
          </a:p>
          <a:p>
            <a:pPr algn="l"/>
            <a:endParaRPr lang="en-US" sz="1600" b="0" i="0" dirty="0">
              <a:solidFill>
                <a:srgbClr val="0B0C0C"/>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dirty="0">
                <a:solidFill>
                  <a:srgbClr val="0B0C0C"/>
                </a:solidFill>
                <a:latin typeface="Arial" panose="020B0604020202020204" pitchFamily="34" charset="0"/>
                <a:cs typeface="Arial" panose="020B0604020202020204" pitchFamily="34" charset="0"/>
              </a:rPr>
              <a:t>I</a:t>
            </a:r>
            <a:r>
              <a:rPr lang="en-US" sz="1600" b="0" i="0" dirty="0">
                <a:solidFill>
                  <a:srgbClr val="0B0C0C"/>
                </a:solidFill>
                <a:effectLst/>
                <a:latin typeface="Arial" panose="020B0604020202020204" pitchFamily="34" charset="0"/>
                <a:cs typeface="Arial" panose="020B0604020202020204" pitchFamily="34" charset="0"/>
              </a:rPr>
              <a:t>mprove your CV with additional work experience</a:t>
            </a:r>
          </a:p>
          <a:p>
            <a:pPr algn="l"/>
            <a:endParaRPr lang="en-US" sz="1600" b="0" i="0" dirty="0">
              <a:solidFill>
                <a:srgbClr val="0B0C0C"/>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dirty="0">
                <a:solidFill>
                  <a:srgbClr val="0B0C0C"/>
                </a:solidFill>
                <a:latin typeface="Arial" panose="020B0604020202020204" pitchFamily="34" charset="0"/>
                <a:cs typeface="Arial" panose="020B0604020202020204" pitchFamily="34" charset="0"/>
              </a:rPr>
              <a:t>H</a:t>
            </a:r>
            <a:r>
              <a:rPr lang="en-US" sz="1600" b="0" i="0" dirty="0">
                <a:solidFill>
                  <a:srgbClr val="0B0C0C"/>
                </a:solidFill>
                <a:effectLst/>
                <a:latin typeface="Arial" panose="020B0604020202020204" pitchFamily="34" charset="0"/>
                <a:cs typeface="Arial" panose="020B0604020202020204" pitchFamily="34" charset="0"/>
              </a:rPr>
              <a:t>ave more time to think about your long-term career plans</a:t>
            </a:r>
          </a:p>
          <a:p>
            <a:pPr algn="l"/>
            <a:endParaRPr lang="en-US" sz="1600" b="0" i="0" dirty="0">
              <a:solidFill>
                <a:srgbClr val="0B0C0C"/>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dirty="0">
                <a:solidFill>
                  <a:srgbClr val="0B0C0C"/>
                </a:solidFill>
                <a:latin typeface="Arial" panose="020B0604020202020204" pitchFamily="34" charset="0"/>
                <a:cs typeface="Arial" panose="020B0604020202020204" pitchFamily="34" charset="0"/>
              </a:rPr>
              <a:t>L</a:t>
            </a:r>
            <a:r>
              <a:rPr lang="en-US" sz="1600" b="0" i="0" dirty="0">
                <a:solidFill>
                  <a:srgbClr val="0B0C0C"/>
                </a:solidFill>
                <a:effectLst/>
                <a:latin typeface="Arial" panose="020B0604020202020204" pitchFamily="34" charset="0"/>
                <a:cs typeface="Arial" panose="020B0604020202020204" pitchFamily="34" charset="0"/>
              </a:rPr>
              <a:t>earn new skills to support your future goal</a:t>
            </a:r>
          </a:p>
          <a:p>
            <a:pPr algn="l"/>
            <a:endParaRPr lang="en-US" sz="1600" b="0" i="0" dirty="0">
              <a:solidFill>
                <a:srgbClr val="0B0C0C"/>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dirty="0">
                <a:solidFill>
                  <a:srgbClr val="0B0C0C"/>
                </a:solidFill>
                <a:latin typeface="Arial" panose="020B0604020202020204" pitchFamily="34" charset="0"/>
                <a:cs typeface="Arial" panose="020B0604020202020204" pitchFamily="34" charset="0"/>
              </a:rPr>
              <a:t>T</a:t>
            </a:r>
            <a:r>
              <a:rPr lang="en-US" sz="1600" b="0" i="0" dirty="0">
                <a:solidFill>
                  <a:srgbClr val="0B0C0C"/>
                </a:solidFill>
                <a:effectLst/>
                <a:latin typeface="Arial" panose="020B0604020202020204" pitchFamily="34" charset="0"/>
                <a:cs typeface="Arial" panose="020B0604020202020204" pitchFamily="34" charset="0"/>
              </a:rPr>
              <a:t>ravel and experience other cultures</a:t>
            </a:r>
          </a:p>
          <a:p>
            <a:pPr algn="l"/>
            <a:endParaRPr lang="en-US" sz="1600" b="0" i="0" dirty="0">
              <a:solidFill>
                <a:srgbClr val="0B0C0C"/>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dirty="0">
                <a:solidFill>
                  <a:srgbClr val="0B0C0C"/>
                </a:solidFill>
                <a:latin typeface="Arial" panose="020B0604020202020204" pitchFamily="34" charset="0"/>
                <a:cs typeface="Arial" panose="020B0604020202020204" pitchFamily="34" charset="0"/>
              </a:rPr>
              <a:t>M</a:t>
            </a:r>
            <a:r>
              <a:rPr lang="en-US" sz="1600" b="0" i="0" dirty="0">
                <a:solidFill>
                  <a:srgbClr val="0B0C0C"/>
                </a:solidFill>
                <a:effectLst/>
                <a:latin typeface="Arial" panose="020B0604020202020204" pitchFamily="34" charset="0"/>
                <a:cs typeface="Arial" panose="020B0604020202020204" pitchFamily="34" charset="0"/>
              </a:rPr>
              <a:t>ature as a person – an advantage in career areas like healthcare and teaching</a:t>
            </a:r>
          </a:p>
          <a:p>
            <a:pPr algn="l"/>
            <a:endParaRPr lang="en-US" sz="1600" b="0" i="0" dirty="0">
              <a:solidFill>
                <a:srgbClr val="0B0C0C"/>
              </a:solidFill>
              <a:effectLst/>
              <a:latin typeface="Arial" panose="020B0604020202020204" pitchFamily="34" charset="0"/>
              <a:cs typeface="Arial" panose="020B0604020202020204" pitchFamily="34" charset="0"/>
            </a:endParaRPr>
          </a:p>
          <a:p>
            <a:pPr marL="285750" indent="-285750" algn="l">
              <a:buFont typeface="Wingdings" panose="05000000000000000000" pitchFamily="2" charset="2"/>
              <a:buChar char="q"/>
            </a:pPr>
            <a:r>
              <a:rPr lang="en-US" sz="1600" dirty="0">
                <a:solidFill>
                  <a:srgbClr val="0B0C0C"/>
                </a:solidFill>
                <a:latin typeface="Arial" panose="020B0604020202020204" pitchFamily="34" charset="0"/>
                <a:cs typeface="Arial" panose="020B0604020202020204" pitchFamily="34" charset="0"/>
              </a:rPr>
              <a:t>E</a:t>
            </a:r>
            <a:r>
              <a:rPr lang="en-US" sz="1600" b="0" i="0" dirty="0">
                <a:solidFill>
                  <a:srgbClr val="0B0C0C"/>
                </a:solidFill>
                <a:effectLst/>
                <a:latin typeface="Arial" panose="020B0604020202020204" pitchFamily="34" charset="0"/>
                <a:cs typeface="Arial" panose="020B0604020202020204" pitchFamily="34" charset="0"/>
              </a:rPr>
              <a:t>arn money to support yourself in future study</a:t>
            </a:r>
          </a:p>
        </p:txBody>
      </p:sp>
    </p:spTree>
    <p:extLst>
      <p:ext uri="{BB962C8B-B14F-4D97-AF65-F5344CB8AC3E}">
        <p14:creationId xmlns:p14="http://schemas.microsoft.com/office/powerpoint/2010/main" val="1385220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1549</Words>
  <Application>Microsoft Office PowerPoint</Application>
  <PresentationFormat>Widescreen</PresentationFormat>
  <Paragraphs>166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GDS Transport</vt:lpstr>
      <vt:lpstr>Wingdings</vt:lpstr>
      <vt:lpstr>Office Theme</vt:lpstr>
      <vt:lpstr>Post-18 Pathways</vt:lpstr>
      <vt:lpstr>PowerPoint Presentation</vt:lpstr>
      <vt:lpstr>Your future….your choice !</vt:lpstr>
      <vt:lpstr>Access to Careers Advice</vt:lpstr>
      <vt:lpstr>Post-18 Options</vt:lpstr>
      <vt:lpstr>Continue your studies</vt:lpstr>
      <vt:lpstr>Combine work &amp; study</vt:lpstr>
      <vt:lpstr>Get straight into work</vt:lpstr>
      <vt:lpstr>Gap Year</vt:lpstr>
      <vt:lpstr>Volunteering</vt:lpstr>
      <vt:lpstr>Question Time</vt:lpstr>
      <vt:lpstr>How could staff expand the session(s)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Post-18 Pathways</dc:title>
  <dc:creator>Tracey Scarsbrook</dc:creator>
  <cp:lastModifiedBy>Tracey Scarsbrook</cp:lastModifiedBy>
  <cp:revision>2</cp:revision>
  <dcterms:created xsi:type="dcterms:W3CDTF">2021-12-05T16:15:07Z</dcterms:created>
  <dcterms:modified xsi:type="dcterms:W3CDTF">2024-06-06T17:00:06Z</dcterms:modified>
</cp:coreProperties>
</file>