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0">
          <p15:clr>
            <a:srgbClr val="747775"/>
          </p15:clr>
        </p15:guide>
        <p15:guide id="2" pos="2880">
          <p15:clr>
            <a:srgbClr val="747775"/>
          </p15:clr>
        </p15:guide>
        <p15:guide id="3" orient="horz" pos="718">
          <p15:clr>
            <a:srgbClr val="747775"/>
          </p15:clr>
        </p15:guide>
        <p15:guide id="4" orient="horz" pos="1247">
          <p15:clr>
            <a:srgbClr val="747775"/>
          </p15:clr>
        </p15:guide>
        <p15:guide id="5" orient="horz" pos="2395">
          <p15:clr>
            <a:srgbClr val="747775"/>
          </p15:clr>
        </p15:guide>
        <p15:guide id="6" orient="horz" pos="2769">
          <p15:clr>
            <a:srgbClr val="747775"/>
          </p15:clr>
        </p15:guide>
        <p15:guide id="7" orient="horz" pos="29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0" orient="horz"/>
        <p:guide pos="2880"/>
        <p:guide pos="718" orient="horz"/>
        <p:guide pos="1247" orient="horz"/>
        <p:guide pos="2395" orient="horz"/>
        <p:guide pos="2769" orient="horz"/>
        <p:guide pos="29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regular.fntdata"/><Relationship Id="rId30" Type="http://schemas.openxmlformats.org/officeDocument/2006/relationships/font" Target="fonts/MontserratMedium-boldItalic.fntdata"/><Relationship Id="rId11" Type="http://schemas.openxmlformats.org/officeDocument/2006/relationships/slide" Target="slides/slide5.xml"/><Relationship Id="rId33" Type="http://schemas.openxmlformats.org/officeDocument/2006/relationships/font" Target="fonts/HelveticaNeueLight-italic.fntdata"/><Relationship Id="rId10" Type="http://schemas.openxmlformats.org/officeDocument/2006/relationships/slide" Target="slides/slide4.xml"/><Relationship Id="rId32" Type="http://schemas.openxmlformats.org/officeDocument/2006/relationships/font" Target="fonts/HelveticaNeue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HelveticaNeue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0ca36780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0ca36780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0ca36780d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0ca36780d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It is important to be aware that SOLARGROUP does not trade in securities within the framework of the project "Duyunov's motors", although it may do so in the future. Therefore, now the company and its partners do not need a special status of an authorised participant of the securities market. We are engaged in attracting investments in projects by means of crowdinvesting.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0ca36780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0ca36780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The activities of our company are absolutely legitimate. They have all the necessary legal grounds — you can see them on your screen now. </a:t>
            </a:r>
            <a:endParaRPr sz="12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0ca36780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e0ca36780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0ca36780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0ca36780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SOLARGROUP is committed not only to improving the internal processes of the company, but also the external factors, the conditions in which we do business.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SOLARGROUP is an international company that unites people all over the world, regardless of geographical borders and political relations.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It has always been important for us to create favourable conditions for conducting our activities, as well as transparency and accessibility of our business.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We are constantly looking for solutions to keep us on track and one of those solutions was the relocation of our company from the Republic of Vanuatu, where the company had been registered since 2017, to the jurisdiction of the Union of the Comoros as of 2024.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ru" sz="1200">
                <a:solidFill>
                  <a:schemeClr val="dk1"/>
                </a:solidFill>
              </a:rPr>
              <a:t>Our team has done a tremendous amount of work to make this happen.</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0ca36780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0ca36780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The Republic of Vanuatu had been consistently enforcing stricter requirements and imposing new restrictions on business. Jurisdiction in the Union of the Comoros enables us to do business independently, freely and cost-effectively.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0ca36780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0ca36780d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To date, our company has completed all the necessary registration activities in the new jurisdiction and obtained a special international brokerage and clearing licence. Among other things, this licence allows us to issue securities and carry out transactions with them. Currently, the company is not engaged in such activities, but it is possible in the long-term perspective. In the shortest possible time we plan to finalise all legal formalities related to our relocation. Nothing will change for our investors and partners. SOLARGROUP will remain the same company, only with a changed place of registration.</a:t>
            </a:r>
            <a:endParaRPr sz="12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0ca36780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0ca36780d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Each investor signs the investment agreement in the back office on the SOLARGROUP company's website. You can read it in advance, and also view the agreement in your profile, the "Documents" section, at any time after signing. Investments always carry a certain risk. We also warn about it on our website. We try to be as open and honest as possible with our investors and partners.</a:t>
            </a:r>
            <a:endParaRPr sz="12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0ca36780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0ca36780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A partner is a company's agent who, voluntarily and pursuant to international law, acts as a consultant on the project. Partners act under the Directive 86/653/EEC relating to independent commercial agents, Article 10 and Article 11 of the Convention for the Protection of Human Rights and Fundamental Freedoms, Article 1 of the Hague Convention regulating the activities of representatives (agents) in the transfer of commercial proposals of the principal, the UNIDROIT Convention on the procedure for concluding contracts and the powers of intermediaries, the Benelux Convention (23.11.1973). A partner is entitled to receive legitimate remuneration for the dissemination of information about the company.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0ca36780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0ca36780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A partner does not sell anything and does not trade in securities. He/she is neither an employee nor an official of the company. A partner cannot receive money directly from the project investors for his/her own benefit or for the benefit of SOLARGROUP. Investors' funds go directly to the company, and then the company pays remuneration to the partner. </a:t>
            </a:r>
            <a:endParaRPr sz="1200">
              <a:solidFill>
                <a:schemeClr val="dk1"/>
              </a:solidFill>
            </a:endParaRPr>
          </a:p>
          <a:p>
            <a:pPr indent="0" lvl="0" marL="0" rtl="0" algn="l">
              <a:spcBef>
                <a:spcPts val="0"/>
              </a:spcBef>
              <a:spcAft>
                <a:spcPts val="0"/>
              </a:spcAft>
              <a:buNone/>
            </a:pPr>
            <a:r>
              <a:rPr lang="ru" sz="1200">
                <a:solidFill>
                  <a:schemeClr val="dk1"/>
                </a:solidFill>
              </a:rPr>
              <a:t>Each partner acts based on their own interests and the opportunity of receiving the partner remuneration. A partner engages in this activity at his/her own will and on a voluntary basis, and also pursuant to the Directive on Independent Commercial Agents, Article 10 and Article 11 of the Convention for the Protection of Human Rights and Fundamental Freedoms, Article 1 of the Hague Convention regulating the activities of agents when transferring commercial proposals of the principal and other international documents.</a:t>
            </a:r>
            <a:endParaRPr sz="1200">
              <a:solidFill>
                <a:schemeClr val="dk1"/>
              </a:solidFill>
            </a:endParaRPr>
          </a:p>
          <a:p>
            <a:pPr indent="0" lvl="0" marL="0" rtl="0" algn="l">
              <a:spcBef>
                <a:spcPts val="0"/>
              </a:spcBef>
              <a:spcAft>
                <a:spcPts val="0"/>
              </a:spcAft>
              <a:buNone/>
            </a:pPr>
            <a:r>
              <a:rPr lang="ru" sz="1200">
                <a:solidFill>
                  <a:schemeClr val="dk1"/>
                </a:solidFill>
              </a:rPr>
              <a:t>Thus, a partner is exempted from legal liability and receives his/her remuneration legitimately.</a:t>
            </a:r>
            <a:endParaRPr sz="1200">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0ca36780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0ca36780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The relations between a partner and the company are regulated by the agreement, available in the back office on the SOLARGROUP company's website. </a:t>
            </a:r>
            <a:endParaRPr sz="12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0ca36780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0ca36780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The agreement authorises a partner to inform people about the project in various ways, provide advice, and participate in marketing events.</a:t>
            </a:r>
            <a:endParaRPr sz="12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2" name="Google Shape;52;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4">
  <p:cSld name="TITLE_AND_BODY_7">
    <p:spTree>
      <p:nvGrpSpPr>
        <p:cNvPr id="53" name="Shape 53"/>
        <p:cNvGrpSpPr/>
        <p:nvPr/>
      </p:nvGrpSpPr>
      <p:grpSpPr>
        <a:xfrm>
          <a:off x="0" y="0"/>
          <a:ext cx="0" cy="0"/>
          <a:chOff x="0" y="0"/>
          <a:chExt cx="0" cy="0"/>
        </a:xfrm>
      </p:grpSpPr>
      <p:sp>
        <p:nvSpPr>
          <p:cNvPr id="54" name="Google Shape;54;p14"/>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56" name="Shape 56"/>
        <p:cNvGrpSpPr/>
        <p:nvPr/>
      </p:nvGrpSpPr>
      <p:grpSpPr>
        <a:xfrm>
          <a:off x="0" y="0"/>
          <a:ext cx="0" cy="0"/>
          <a:chOff x="0" y="0"/>
          <a:chExt cx="0" cy="0"/>
        </a:xfrm>
      </p:grpSpPr>
      <p:sp>
        <p:nvSpPr>
          <p:cNvPr id="57" name="Google Shape;5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5">
  <p:cSld name="TITLE_AND_BODY_8">
    <p:spTree>
      <p:nvGrpSpPr>
        <p:cNvPr id="60" name="Shape 60"/>
        <p:cNvGrpSpPr/>
        <p:nvPr/>
      </p:nvGrpSpPr>
      <p:grpSpPr>
        <a:xfrm>
          <a:off x="0" y="0"/>
          <a:ext cx="0" cy="0"/>
          <a:chOff x="0" y="0"/>
          <a:chExt cx="0" cy="0"/>
        </a:xfrm>
      </p:grpSpPr>
      <p:sp>
        <p:nvSpPr>
          <p:cNvPr id="61" name="Google Shape;61;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62" name="Google Shape;62;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8">
  <p:cSld name="TITLE_8">
    <p:spTree>
      <p:nvGrpSpPr>
        <p:cNvPr id="63" name="Shape 63"/>
        <p:cNvGrpSpPr/>
        <p:nvPr/>
      </p:nvGrpSpPr>
      <p:grpSpPr>
        <a:xfrm>
          <a:off x="0" y="0"/>
          <a:ext cx="0" cy="0"/>
          <a:chOff x="0" y="0"/>
          <a:chExt cx="0" cy="0"/>
        </a:xfrm>
      </p:grpSpPr>
      <p:sp>
        <p:nvSpPr>
          <p:cNvPr id="64" name="Google Shape;64;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 name="Google Shape;65;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 name="Google Shape;7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2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2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8" name="Google Shape;108;p2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112" name="Shape 112"/>
        <p:cNvGrpSpPr/>
        <p:nvPr/>
      </p:nvGrpSpPr>
      <p:grpSpPr>
        <a:xfrm>
          <a:off x="0" y="0"/>
          <a:ext cx="0" cy="0"/>
          <a:chOff x="0" y="0"/>
          <a:chExt cx="0" cy="0"/>
        </a:xfrm>
      </p:grpSpPr>
      <p:sp>
        <p:nvSpPr>
          <p:cNvPr id="113" name="Google Shape;113;p30"/>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114" name="Google Shape;114;p30"/>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2.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0" name="Google Shape;7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hyperlink" Target="https://cdn.solargroup.pro/e6c7170a-1806-4cc7-8f5c-91314f50db8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4.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31"/>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120" name="Google Shape;120;p31"/>
          <p:cNvSpPr txBox="1"/>
          <p:nvPr/>
        </p:nvSpPr>
        <p:spPr>
          <a:xfrm>
            <a:off x="0" y="1463550"/>
            <a:ext cx="9144000" cy="203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ru" sz="4000">
                <a:solidFill>
                  <a:srgbClr val="2678E0"/>
                </a:solidFill>
                <a:latin typeface="Montserrat"/>
                <a:ea typeface="Montserrat"/>
                <a:cs typeface="Montserrat"/>
                <a:sym typeface="Montserrat"/>
              </a:rPr>
              <a:t>LEGAL ASPECTS </a:t>
            </a:r>
            <a:endParaRPr b="1" sz="4000">
              <a:solidFill>
                <a:srgbClr val="2678E0"/>
              </a:solidFill>
              <a:latin typeface="Montserrat"/>
              <a:ea typeface="Montserrat"/>
              <a:cs typeface="Montserrat"/>
              <a:sym typeface="Montserrat"/>
            </a:endParaRPr>
          </a:p>
          <a:p>
            <a:pPr indent="0" lvl="0" marL="0" rtl="0" algn="ctr">
              <a:lnSpc>
                <a:spcPct val="100000"/>
              </a:lnSpc>
              <a:spcBef>
                <a:spcPts val="1000"/>
              </a:spcBef>
              <a:spcAft>
                <a:spcPts val="0"/>
              </a:spcAft>
              <a:buNone/>
            </a:pPr>
            <a:r>
              <a:rPr b="1" lang="ru" sz="4000">
                <a:solidFill>
                  <a:srgbClr val="3F5670"/>
                </a:solidFill>
                <a:latin typeface="Montserrat"/>
                <a:ea typeface="Montserrat"/>
                <a:cs typeface="Montserrat"/>
                <a:sym typeface="Montserrat"/>
              </a:rPr>
              <a:t>IN THE OPERATION OF </a:t>
            </a:r>
            <a:endParaRPr b="1" sz="4000">
              <a:solidFill>
                <a:srgbClr val="3F5670"/>
              </a:solidFill>
              <a:latin typeface="Montserrat"/>
              <a:ea typeface="Montserrat"/>
              <a:cs typeface="Montserrat"/>
              <a:sym typeface="Montserrat"/>
            </a:endParaRPr>
          </a:p>
          <a:p>
            <a:pPr indent="0" lvl="0" marL="0" rtl="0" algn="ctr">
              <a:lnSpc>
                <a:spcPct val="100000"/>
              </a:lnSpc>
              <a:spcBef>
                <a:spcPts val="1000"/>
              </a:spcBef>
              <a:spcAft>
                <a:spcPts val="1000"/>
              </a:spcAft>
              <a:buNone/>
            </a:pPr>
            <a:r>
              <a:rPr b="1" lang="ru" sz="4000">
                <a:solidFill>
                  <a:srgbClr val="3F5670"/>
                </a:solidFill>
                <a:latin typeface="Montserrat"/>
                <a:ea typeface="Montserrat"/>
                <a:cs typeface="Montserrat"/>
                <a:sym typeface="Montserrat"/>
              </a:rPr>
              <a:t>SOLARGROUP</a:t>
            </a:r>
            <a:endParaRPr b="1" sz="4000">
              <a:solidFill>
                <a:srgbClr val="3F5670"/>
              </a:solidFill>
              <a:latin typeface="Montserrat"/>
              <a:ea typeface="Montserrat"/>
              <a:cs typeface="Montserrat"/>
              <a:sym typeface="Montserrat"/>
            </a:endParaRPr>
          </a:p>
        </p:txBody>
      </p:sp>
      <p:pic>
        <p:nvPicPr>
          <p:cNvPr id="121" name="Google Shape;121;p31"/>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40"/>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 AND SECURITIES MARKET</a:t>
            </a:r>
            <a:endParaRPr b="1" sz="2600">
              <a:solidFill>
                <a:srgbClr val="3F5670"/>
              </a:solidFill>
              <a:latin typeface="Montserrat"/>
              <a:ea typeface="Montserrat"/>
              <a:cs typeface="Montserrat"/>
              <a:sym typeface="Montserrat"/>
            </a:endParaRPr>
          </a:p>
        </p:txBody>
      </p:sp>
      <p:pic>
        <p:nvPicPr>
          <p:cNvPr id="213" name="Google Shape;213;p40"/>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14" name="Google Shape;214;p40"/>
          <p:cNvSpPr txBox="1"/>
          <p:nvPr/>
        </p:nvSpPr>
        <p:spPr>
          <a:xfrm>
            <a:off x="865725" y="1846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IS ENGAGED IN ATTRACTING INVESTMENTS INTO PROJECTS USING THE CROWDINVESTING MECHANISM</a:t>
            </a:r>
            <a:endParaRPr sz="1500">
              <a:solidFill>
                <a:srgbClr val="3F5670"/>
              </a:solidFill>
              <a:latin typeface="Montserrat Medium"/>
              <a:ea typeface="Montserrat Medium"/>
              <a:cs typeface="Montserrat Medium"/>
              <a:sym typeface="Montserrat Medium"/>
            </a:endParaRPr>
          </a:p>
        </p:txBody>
      </p:sp>
      <p:sp>
        <p:nvSpPr>
          <p:cNvPr id="215" name="Google Shape;215;p40"/>
          <p:cNvSpPr/>
          <p:nvPr/>
        </p:nvSpPr>
        <p:spPr>
          <a:xfrm>
            <a:off x="348450" y="1847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6" name="Google Shape;216;p40"/>
          <p:cNvSpPr/>
          <p:nvPr/>
        </p:nvSpPr>
        <p:spPr>
          <a:xfrm rot="5400000">
            <a:off x="456350" y="1961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0"/>
          <p:cNvSpPr txBox="1"/>
          <p:nvPr/>
        </p:nvSpPr>
        <p:spPr>
          <a:xfrm>
            <a:off x="865725" y="2608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DOES NOT TRADE IN SECURITIES AND THEREFORE DOES NOT NEED THE STATUS OF AN AUTHORISED MARKET PARTICIPANT</a:t>
            </a:r>
            <a:endParaRPr sz="1500">
              <a:solidFill>
                <a:srgbClr val="3F5670"/>
              </a:solidFill>
              <a:latin typeface="Montserrat Medium"/>
              <a:ea typeface="Montserrat Medium"/>
              <a:cs typeface="Montserrat Medium"/>
              <a:sym typeface="Montserrat Medium"/>
            </a:endParaRPr>
          </a:p>
        </p:txBody>
      </p:sp>
      <p:sp>
        <p:nvSpPr>
          <p:cNvPr id="218" name="Google Shape;218;p40"/>
          <p:cNvSpPr/>
          <p:nvPr/>
        </p:nvSpPr>
        <p:spPr>
          <a:xfrm>
            <a:off x="348450" y="2609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9" name="Google Shape;219;p40"/>
          <p:cNvSpPr/>
          <p:nvPr/>
        </p:nvSpPr>
        <p:spPr>
          <a:xfrm rot="5400000">
            <a:off x="456350" y="2723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txBox="1"/>
          <p:nvPr/>
        </p:nvSpPr>
        <p:spPr>
          <a:xfrm>
            <a:off x="865725" y="3370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PARTNERS ARE NOT AUTHORISED BROKERS AND THEIR ACTIVITIES DO NOT REQUIRE A LICENCE</a:t>
            </a:r>
            <a:endParaRPr sz="1500">
              <a:solidFill>
                <a:srgbClr val="3F5670"/>
              </a:solidFill>
              <a:latin typeface="Montserrat Medium"/>
              <a:ea typeface="Montserrat Medium"/>
              <a:cs typeface="Montserrat Medium"/>
              <a:sym typeface="Montserrat Medium"/>
            </a:endParaRPr>
          </a:p>
        </p:txBody>
      </p:sp>
      <p:sp>
        <p:nvSpPr>
          <p:cNvPr id="221" name="Google Shape;221;p40"/>
          <p:cNvSpPr/>
          <p:nvPr/>
        </p:nvSpPr>
        <p:spPr>
          <a:xfrm>
            <a:off x="348450" y="3371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22" name="Google Shape;222;p40"/>
          <p:cNvSpPr/>
          <p:nvPr/>
        </p:nvSpPr>
        <p:spPr>
          <a:xfrm rot="5400000">
            <a:off x="456350" y="3485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1"/>
          <p:cNvSpPr txBox="1"/>
          <p:nvPr/>
        </p:nvSpPr>
        <p:spPr>
          <a:xfrm>
            <a:off x="289200" y="4138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LEGAL GROUNDS  </a:t>
            </a:r>
            <a:endParaRPr b="1" sz="2600">
              <a:solidFill>
                <a:srgbClr val="2677E0"/>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FOR SOLARGROUP ACTIVITIES</a:t>
            </a:r>
            <a:endParaRPr b="1" sz="2600">
              <a:solidFill>
                <a:srgbClr val="2677E0"/>
              </a:solidFill>
              <a:latin typeface="Montserrat"/>
              <a:ea typeface="Montserrat"/>
              <a:cs typeface="Montserrat"/>
              <a:sym typeface="Montserrat"/>
            </a:endParaRPr>
          </a:p>
        </p:txBody>
      </p:sp>
      <p:pic>
        <p:nvPicPr>
          <p:cNvPr id="228" name="Google Shape;228;p41"/>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29" name="Google Shape;229;p41"/>
          <p:cNvSpPr txBox="1"/>
          <p:nvPr/>
        </p:nvSpPr>
        <p:spPr>
          <a:xfrm>
            <a:off x="311200" y="1452238"/>
            <a:ext cx="8232600" cy="531000"/>
          </a:xfrm>
          <a:prstGeom prst="rect">
            <a:avLst/>
          </a:prstGeom>
          <a:noFill/>
          <a:ln>
            <a:noFill/>
          </a:ln>
        </p:spPr>
        <p:txBody>
          <a:bodyPr anchorCtr="0" anchor="t" bIns="36000" lIns="36000" spcFirstLastPara="1" rIns="36000" wrap="square" tIns="36000">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THE ACTIVITIES OF THE COMPANY AND OUR PARTNERS ARE ABSOLUTELY LEGAL</a:t>
            </a:r>
            <a:endParaRPr sz="1500">
              <a:solidFill>
                <a:srgbClr val="3F5670"/>
              </a:solidFill>
              <a:latin typeface="Montserrat Medium"/>
              <a:ea typeface="Montserrat Medium"/>
              <a:cs typeface="Montserrat Medium"/>
              <a:sym typeface="Montserrat Medium"/>
            </a:endParaRPr>
          </a:p>
        </p:txBody>
      </p:sp>
      <p:sp>
        <p:nvSpPr>
          <p:cNvPr id="230" name="Google Shape;230;p41"/>
          <p:cNvSpPr/>
          <p:nvPr/>
        </p:nvSpPr>
        <p:spPr>
          <a:xfrm>
            <a:off x="659937" y="3015388"/>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1" name="Google Shape;231;p41"/>
          <p:cNvSpPr/>
          <p:nvPr/>
        </p:nvSpPr>
        <p:spPr>
          <a:xfrm>
            <a:off x="659724" y="2218750"/>
            <a:ext cx="8191500" cy="7359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2" name="Google Shape;232;p41"/>
          <p:cNvSpPr/>
          <p:nvPr/>
        </p:nvSpPr>
        <p:spPr>
          <a:xfrm>
            <a:off x="663244" y="3809569"/>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3" name="Google Shape;233;p41"/>
          <p:cNvSpPr/>
          <p:nvPr/>
        </p:nvSpPr>
        <p:spPr>
          <a:xfrm>
            <a:off x="289200" y="221870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4" name="Google Shape;234;p41"/>
          <p:cNvSpPr txBox="1"/>
          <p:nvPr/>
        </p:nvSpPr>
        <p:spPr>
          <a:xfrm>
            <a:off x="1172950" y="2449275"/>
            <a:ext cx="7522800" cy="275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CHARTER OF ECONOMIC RIGHTS AND DUTIES OF STATES ADOPTED BY THE UNITED NATIONS GENERAL ASSEMBLY RESOLUTION 3281 (XXIX) DATED DECEMBER 12, 1974</a:t>
            </a:r>
            <a:endParaRPr sz="1200">
              <a:solidFill>
                <a:srgbClr val="2677E0"/>
              </a:solidFill>
              <a:latin typeface="Montserrat SemiBold"/>
              <a:ea typeface="Montserrat SemiBold"/>
              <a:cs typeface="Montserrat SemiBold"/>
              <a:sym typeface="Montserrat SemiBold"/>
            </a:endParaRPr>
          </a:p>
        </p:txBody>
      </p:sp>
      <p:sp>
        <p:nvSpPr>
          <p:cNvPr id="235" name="Google Shape;235;p41"/>
          <p:cNvSpPr/>
          <p:nvPr/>
        </p:nvSpPr>
        <p:spPr>
          <a:xfrm>
            <a:off x="289273" y="3012067"/>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6" name="Google Shape;236;p41"/>
          <p:cNvSpPr txBox="1"/>
          <p:nvPr/>
        </p:nvSpPr>
        <p:spPr>
          <a:xfrm>
            <a:off x="1176467" y="4051825"/>
            <a:ext cx="7482300" cy="248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INTERNAL CONSTITUENT DOCUMENTS OF THE COMPANY</a:t>
            </a:r>
            <a:endParaRPr sz="1200">
              <a:solidFill>
                <a:srgbClr val="2677E0"/>
              </a:solidFill>
              <a:latin typeface="Montserrat SemiBold"/>
              <a:ea typeface="Montserrat SemiBold"/>
              <a:cs typeface="Montserrat SemiBold"/>
              <a:sym typeface="Montserrat SemiBold"/>
            </a:endParaRPr>
          </a:p>
        </p:txBody>
      </p:sp>
      <p:sp>
        <p:nvSpPr>
          <p:cNvPr id="237" name="Google Shape;237;p41"/>
          <p:cNvSpPr/>
          <p:nvPr/>
        </p:nvSpPr>
        <p:spPr>
          <a:xfrm>
            <a:off x="291728" y="380624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8" name="Google Shape;238;p41"/>
          <p:cNvSpPr txBox="1"/>
          <p:nvPr/>
        </p:nvSpPr>
        <p:spPr>
          <a:xfrm>
            <a:off x="1172950" y="3125043"/>
            <a:ext cx="7285800" cy="5109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INTERNATIONAL BROKERAGE AND CLEARING LICENCE</a:t>
            </a:r>
            <a:endParaRPr sz="1200">
              <a:solidFill>
                <a:srgbClr val="2677E0"/>
              </a:solidFill>
              <a:latin typeface="Montserrat SemiBold"/>
              <a:ea typeface="Montserrat SemiBold"/>
              <a:cs typeface="Montserrat SemiBold"/>
              <a:sym typeface="Montserrat SemiBold"/>
            </a:endParaRPr>
          </a:p>
        </p:txBody>
      </p:sp>
      <p:sp>
        <p:nvSpPr>
          <p:cNvPr id="239" name="Google Shape;239;p41"/>
          <p:cNvSpPr txBox="1"/>
          <p:nvPr/>
        </p:nvSpPr>
        <p:spPr>
          <a:xfrm>
            <a:off x="291727" y="2355449"/>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1</a:t>
            </a:r>
            <a:endParaRPr sz="2800">
              <a:solidFill>
                <a:srgbClr val="2677E0"/>
              </a:solidFill>
              <a:latin typeface="Montserrat SemiBold"/>
              <a:ea typeface="Montserrat SemiBold"/>
              <a:cs typeface="Montserrat SemiBold"/>
              <a:sym typeface="Montserrat SemiBold"/>
            </a:endParaRPr>
          </a:p>
        </p:txBody>
      </p:sp>
      <p:sp>
        <p:nvSpPr>
          <p:cNvPr id="240" name="Google Shape;240;p41"/>
          <p:cNvSpPr txBox="1"/>
          <p:nvPr/>
        </p:nvSpPr>
        <p:spPr>
          <a:xfrm>
            <a:off x="289201" y="3152067"/>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2</a:t>
            </a:r>
            <a:endParaRPr sz="2800">
              <a:solidFill>
                <a:srgbClr val="2677E0"/>
              </a:solidFill>
              <a:latin typeface="Montserrat SemiBold"/>
              <a:ea typeface="Montserrat SemiBold"/>
              <a:cs typeface="Montserrat SemiBold"/>
              <a:sym typeface="Montserrat SemiBold"/>
            </a:endParaRPr>
          </a:p>
        </p:txBody>
      </p:sp>
      <p:sp>
        <p:nvSpPr>
          <p:cNvPr id="241" name="Google Shape;241;p41"/>
          <p:cNvSpPr txBox="1"/>
          <p:nvPr/>
        </p:nvSpPr>
        <p:spPr>
          <a:xfrm>
            <a:off x="289201" y="3942063"/>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3</a:t>
            </a:r>
            <a:endParaRPr sz="2800">
              <a:solidFill>
                <a:srgbClr val="2677E0"/>
              </a:solidFill>
              <a:latin typeface="Montserrat SemiBold"/>
              <a:ea typeface="Montserrat SemiBold"/>
              <a:cs typeface="Montserrat SemiBold"/>
              <a:sym typeface="Montserrat SemiBold"/>
            </a:endParaRPr>
          </a:p>
        </p:txBody>
      </p:sp>
      <p:sp>
        <p:nvSpPr>
          <p:cNvPr id="242" name="Google Shape;242;p41"/>
          <p:cNvSpPr txBox="1"/>
          <p:nvPr/>
        </p:nvSpPr>
        <p:spPr>
          <a:xfrm>
            <a:off x="289200" y="1758700"/>
            <a:ext cx="3348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rgbClr val="3F567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2"/>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248" name="Google Shape;248;p42"/>
          <p:cNvSpPr txBox="1"/>
          <p:nvPr/>
        </p:nvSpPr>
        <p:spPr>
          <a:xfrm>
            <a:off x="673000" y="2224438"/>
            <a:ext cx="7692300" cy="8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b="1" lang="ru" sz="4000">
                <a:solidFill>
                  <a:srgbClr val="3F5670"/>
                </a:solidFill>
                <a:latin typeface="Montserrat"/>
                <a:ea typeface="Montserrat"/>
                <a:cs typeface="Montserrat"/>
                <a:sym typeface="Montserrat"/>
              </a:rPr>
              <a:t>QUESTIONS AND ANSWERS</a:t>
            </a:r>
            <a:endParaRPr sz="4000"/>
          </a:p>
        </p:txBody>
      </p:sp>
      <p:pic>
        <p:nvPicPr>
          <p:cNvPr id="249" name="Google Shape;249;p42"/>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2"/>
          <p:cNvPicPr preferRelativeResize="0"/>
          <p:nvPr/>
        </p:nvPicPr>
        <p:blipFill>
          <a:blip r:embed="rId3">
            <a:alphaModFix/>
          </a:blip>
          <a:stretch>
            <a:fillRect/>
          </a:stretch>
        </p:blipFill>
        <p:spPr>
          <a:xfrm>
            <a:off x="3968025" y="4691000"/>
            <a:ext cx="1207949" cy="262000"/>
          </a:xfrm>
          <a:prstGeom prst="rect">
            <a:avLst/>
          </a:prstGeom>
          <a:noFill/>
          <a:ln>
            <a:noFill/>
          </a:ln>
        </p:spPr>
      </p:pic>
      <p:sp>
        <p:nvSpPr>
          <p:cNvPr id="127" name="Google Shape;127;p32"/>
          <p:cNvSpPr txBox="1"/>
          <p:nvPr/>
        </p:nvSpPr>
        <p:spPr>
          <a:xfrm>
            <a:off x="289200" y="32896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2017 — REGISTRATION IN THE REPUBLIC OF VANUATU.</a:t>
            </a:r>
            <a:endParaRPr b="1" sz="1500">
              <a:solidFill>
                <a:srgbClr val="3F5670"/>
              </a:solidFill>
              <a:latin typeface="Montserrat"/>
              <a:ea typeface="Montserrat"/>
              <a:cs typeface="Montserrat"/>
              <a:sym typeface="Montserrat"/>
            </a:endParaRPr>
          </a:p>
        </p:txBody>
      </p:sp>
      <p:sp>
        <p:nvSpPr>
          <p:cNvPr id="128" name="Google Shape;128;p32"/>
          <p:cNvSpPr txBox="1"/>
          <p:nvPr/>
        </p:nvSpPr>
        <p:spPr>
          <a:xfrm>
            <a:off x="289200" y="448675"/>
            <a:ext cx="8565600" cy="465300"/>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Clr>
                <a:srgbClr val="2677E0"/>
              </a:buClr>
              <a:buSzPts val="8000"/>
              <a:buFont typeface="Helvetica Neue"/>
              <a:buNone/>
            </a:pPr>
            <a:r>
              <a:rPr b="1" lang="ru" sz="2600">
                <a:solidFill>
                  <a:srgbClr val="2677E0"/>
                </a:solidFill>
                <a:latin typeface="Montserrat"/>
                <a:ea typeface="Montserrat"/>
                <a:cs typeface="Montserrat"/>
                <a:sym typeface="Montserrat"/>
              </a:rPr>
              <a:t>PLACE OF SOLARGROUP INCORPORATION</a:t>
            </a:r>
            <a:endParaRPr sz="2600">
              <a:solidFill>
                <a:srgbClr val="3F5670"/>
              </a:solidFill>
              <a:latin typeface="Montserrat"/>
              <a:ea typeface="Montserrat"/>
              <a:cs typeface="Montserrat"/>
              <a:sym typeface="Montserrat"/>
            </a:endParaRPr>
          </a:p>
        </p:txBody>
      </p:sp>
      <p:sp>
        <p:nvSpPr>
          <p:cNvPr id="129" name="Google Shape;129;p32"/>
          <p:cNvSpPr txBox="1"/>
          <p:nvPr/>
        </p:nvSpPr>
        <p:spPr>
          <a:xfrm>
            <a:off x="289200" y="35944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2024 — CHANGE OF JURISDICTION TO THE UNION OF THE COMOROS.</a:t>
            </a:r>
            <a:endParaRPr b="1" sz="1500">
              <a:solidFill>
                <a:srgbClr val="3F5670"/>
              </a:solidFill>
              <a:latin typeface="Montserrat"/>
              <a:ea typeface="Montserrat"/>
              <a:cs typeface="Montserrat"/>
              <a:sym typeface="Montserrat"/>
            </a:endParaRPr>
          </a:p>
        </p:txBody>
      </p:sp>
      <p:sp>
        <p:nvSpPr>
          <p:cNvPr id="130" name="Google Shape;130;p32"/>
          <p:cNvSpPr txBox="1"/>
          <p:nvPr/>
        </p:nvSpPr>
        <p:spPr>
          <a:xfrm>
            <a:off x="289200" y="38992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lang="ru" sz="1500">
                <a:solidFill>
                  <a:srgbClr val="3F5670"/>
                </a:solidFill>
                <a:latin typeface="Montserrat Medium"/>
                <a:ea typeface="Montserrat Medium"/>
                <a:cs typeface="Montserrat Medium"/>
                <a:sym typeface="Montserrat Medium"/>
              </a:rPr>
              <a:t>THE REASON IS MORE ATTRACTIVE CONDITIONS FOR DOING BUSINESS WITHIN THE FRAMEWORK OF THE COMPANY'S FURTHER DEVELOPMENT STRATEGY</a:t>
            </a:r>
            <a:endParaRPr sz="1500">
              <a:solidFill>
                <a:srgbClr val="3F5670"/>
              </a:solidFill>
              <a:latin typeface="Montserrat Medium"/>
              <a:ea typeface="Montserrat Medium"/>
              <a:cs typeface="Montserrat Medium"/>
              <a:sym typeface="Montserrat Medium"/>
            </a:endParaRPr>
          </a:p>
        </p:txBody>
      </p:sp>
      <p:pic>
        <p:nvPicPr>
          <p:cNvPr id="131" name="Google Shape;131;p32"/>
          <p:cNvPicPr preferRelativeResize="0"/>
          <p:nvPr/>
        </p:nvPicPr>
        <p:blipFill rotWithShape="1">
          <a:blip r:embed="rId4">
            <a:alphaModFix/>
          </a:blip>
          <a:srcRect b="0" l="0" r="0" t="0"/>
          <a:stretch/>
        </p:blipFill>
        <p:spPr>
          <a:xfrm>
            <a:off x="2779437" y="823526"/>
            <a:ext cx="3585126" cy="2561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33"/>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37" name="Google Shape;137;p33"/>
          <p:cNvSpPr txBox="1"/>
          <p:nvPr/>
        </p:nvSpPr>
        <p:spPr>
          <a:xfrm>
            <a:off x="289200" y="447500"/>
            <a:ext cx="8565600" cy="5028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WHY THE COMOROS?</a:t>
            </a:r>
            <a:endParaRPr b="1" sz="2600">
              <a:solidFill>
                <a:srgbClr val="2677E0"/>
              </a:solidFill>
              <a:latin typeface="Montserrat"/>
              <a:ea typeface="Montserrat"/>
              <a:cs typeface="Montserrat"/>
              <a:sym typeface="Montserrat"/>
            </a:endParaRPr>
          </a:p>
        </p:txBody>
      </p:sp>
      <p:sp>
        <p:nvSpPr>
          <p:cNvPr id="138" name="Google Shape;138;p33"/>
          <p:cNvSpPr txBox="1"/>
          <p:nvPr/>
        </p:nvSpPr>
        <p:spPr>
          <a:xfrm>
            <a:off x="484790" y="2702275"/>
            <a:ext cx="3050100" cy="9483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LEGAL CONDITIONS AND A WIDE RANGE OF OPPORTUNITIES FOR CROWDINVESTING</a:t>
            </a:r>
            <a:endParaRPr>
              <a:solidFill>
                <a:srgbClr val="3F5670"/>
              </a:solidFill>
              <a:latin typeface="Montserrat Medium"/>
              <a:ea typeface="Montserrat Medium"/>
              <a:cs typeface="Montserrat Medium"/>
              <a:sym typeface="Montserrat Medium"/>
            </a:endParaRPr>
          </a:p>
        </p:txBody>
      </p:sp>
      <p:sp>
        <p:nvSpPr>
          <p:cNvPr id="139" name="Google Shape;139;p33"/>
          <p:cNvSpPr txBox="1"/>
          <p:nvPr/>
        </p:nvSpPr>
        <p:spPr>
          <a:xfrm>
            <a:off x="3368275" y="27022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MAXIMUM ECONOMIC EFFICIENCY</a:t>
            </a:r>
            <a:endParaRPr>
              <a:solidFill>
                <a:srgbClr val="3F5670"/>
              </a:solidFill>
              <a:latin typeface="Montserrat Medium"/>
              <a:ea typeface="Montserrat Medium"/>
              <a:cs typeface="Montserrat Medium"/>
              <a:sym typeface="Montserrat Medium"/>
            </a:endParaRPr>
          </a:p>
        </p:txBody>
      </p:sp>
      <p:sp>
        <p:nvSpPr>
          <p:cNvPr id="140" name="Google Shape;140;p33"/>
          <p:cNvSpPr txBox="1"/>
          <p:nvPr/>
        </p:nvSpPr>
        <p:spPr>
          <a:xfrm>
            <a:off x="5691925" y="2702275"/>
            <a:ext cx="2884500" cy="1184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THE OPPORTUNITY TO LEGALLY ACCEPT INVESTMENTS WORLDWIDE</a:t>
            </a:r>
            <a:endParaRPr>
              <a:solidFill>
                <a:srgbClr val="3F5670"/>
              </a:solidFill>
              <a:latin typeface="Montserrat Medium"/>
              <a:ea typeface="Montserrat Medium"/>
              <a:cs typeface="Montserrat Medium"/>
              <a:sym typeface="Montserrat Medium"/>
            </a:endParaRPr>
          </a:p>
        </p:txBody>
      </p:sp>
      <p:pic>
        <p:nvPicPr>
          <p:cNvPr id="141" name="Google Shape;141;p33"/>
          <p:cNvPicPr preferRelativeResize="0"/>
          <p:nvPr/>
        </p:nvPicPr>
        <p:blipFill>
          <a:blip r:embed="rId4">
            <a:alphaModFix/>
          </a:blip>
          <a:stretch>
            <a:fillRect/>
          </a:stretch>
        </p:blipFill>
        <p:spPr>
          <a:xfrm>
            <a:off x="1707942" y="1944413"/>
            <a:ext cx="603793" cy="651899"/>
          </a:xfrm>
          <a:prstGeom prst="rect">
            <a:avLst/>
          </a:prstGeom>
          <a:noFill/>
          <a:ln>
            <a:noFill/>
          </a:ln>
        </p:spPr>
      </p:pic>
      <p:pic>
        <p:nvPicPr>
          <p:cNvPr id="142" name="Google Shape;142;p33"/>
          <p:cNvPicPr preferRelativeResize="0"/>
          <p:nvPr/>
        </p:nvPicPr>
        <p:blipFill>
          <a:blip r:embed="rId5">
            <a:alphaModFix/>
          </a:blip>
          <a:stretch>
            <a:fillRect/>
          </a:stretch>
        </p:blipFill>
        <p:spPr>
          <a:xfrm>
            <a:off x="4270092" y="1944413"/>
            <a:ext cx="590294" cy="651900"/>
          </a:xfrm>
          <a:prstGeom prst="rect">
            <a:avLst/>
          </a:prstGeom>
          <a:noFill/>
          <a:ln>
            <a:noFill/>
          </a:ln>
        </p:spPr>
      </p:pic>
      <p:pic>
        <p:nvPicPr>
          <p:cNvPr id="143" name="Google Shape;143;p33"/>
          <p:cNvPicPr preferRelativeResize="0"/>
          <p:nvPr/>
        </p:nvPicPr>
        <p:blipFill>
          <a:blip r:embed="rId6">
            <a:alphaModFix/>
          </a:blip>
          <a:stretch>
            <a:fillRect/>
          </a:stretch>
        </p:blipFill>
        <p:spPr>
          <a:xfrm>
            <a:off x="6791513" y="1944413"/>
            <a:ext cx="685301" cy="651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4"/>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 LICENCE</a:t>
            </a:r>
            <a:endParaRPr b="1" sz="2600">
              <a:solidFill>
                <a:srgbClr val="3F5670"/>
              </a:solidFill>
              <a:latin typeface="Montserrat"/>
              <a:ea typeface="Montserrat"/>
              <a:cs typeface="Montserrat"/>
              <a:sym typeface="Montserrat"/>
            </a:endParaRPr>
          </a:p>
        </p:txBody>
      </p:sp>
      <p:pic>
        <p:nvPicPr>
          <p:cNvPr id="149" name="Google Shape;149;p34"/>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0" name="Google Shape;150;p34"/>
          <p:cNvSpPr txBox="1"/>
          <p:nvPr/>
        </p:nvSpPr>
        <p:spPr>
          <a:xfrm>
            <a:off x="289200" y="2123200"/>
            <a:ext cx="5604600" cy="199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THE COMPANY HAS AN INTERNATIONAL BROKERAGE AND CLEARING LICENCE NO. L15658 / SG DATED MARCH 1, 2024, ISSUED BY THE FINANCIAL AUTHORITY OF THE AUTONOMOUS ISLAND OF ANJOUAN PURSUANT TO GOVERNMENTAL DECREE NO. 005 2005</a:t>
            </a:r>
            <a:endParaRPr sz="1500">
              <a:solidFill>
                <a:srgbClr val="3F5670"/>
              </a:solidFill>
              <a:latin typeface="Montserrat"/>
              <a:ea typeface="Montserrat"/>
              <a:cs typeface="Montserrat"/>
              <a:sym typeface="Montserrat"/>
            </a:endParaRPr>
          </a:p>
        </p:txBody>
      </p:sp>
      <p:pic>
        <p:nvPicPr>
          <p:cNvPr id="151" name="Google Shape;151;p34"/>
          <p:cNvPicPr preferRelativeResize="0"/>
          <p:nvPr/>
        </p:nvPicPr>
        <p:blipFill rotWithShape="1">
          <a:blip r:embed="rId4">
            <a:alphaModFix/>
          </a:blip>
          <a:srcRect b="0" l="29" r="29" t="0"/>
          <a:stretch/>
        </p:blipFill>
        <p:spPr>
          <a:xfrm>
            <a:off x="6276353" y="1382042"/>
            <a:ext cx="2252851" cy="3186002"/>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5"/>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REGULATING RELATIONS BETWEEN THE PROJECT INVESTORS AND SOLARGROUP</a:t>
            </a:r>
            <a:endParaRPr b="1" sz="2600">
              <a:solidFill>
                <a:srgbClr val="3F5670"/>
              </a:solidFill>
              <a:latin typeface="Montserrat"/>
              <a:ea typeface="Montserrat"/>
              <a:cs typeface="Montserrat"/>
              <a:sym typeface="Montserrat"/>
            </a:endParaRPr>
          </a:p>
        </p:txBody>
      </p:sp>
      <p:pic>
        <p:nvPicPr>
          <p:cNvPr id="157" name="Google Shape;157;p35"/>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8" name="Google Shape;158;p35"/>
          <p:cNvSpPr txBox="1"/>
          <p:nvPr/>
        </p:nvSpPr>
        <p:spPr>
          <a:xfrm>
            <a:off x="289200" y="1868632"/>
            <a:ext cx="5233200" cy="91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ru" sz="1500">
                <a:solidFill>
                  <a:srgbClr val="3F5670"/>
                </a:solidFill>
                <a:latin typeface="Montserrat"/>
                <a:ea typeface="Montserrat"/>
                <a:cs typeface="Montserrat"/>
                <a:sym typeface="Montserrat"/>
              </a:rPr>
              <a:t>EACH INVESTOR SIGNS (ACCEPTS) THE INVESTMENT AGREEMENT IN THE BACK OFFICE</a:t>
            </a:r>
            <a:endParaRPr b="1" sz="1500">
              <a:solidFill>
                <a:srgbClr val="2678E0"/>
              </a:solidFill>
              <a:latin typeface="Montserrat"/>
              <a:ea typeface="Montserrat"/>
              <a:cs typeface="Montserrat"/>
              <a:sym typeface="Montserrat"/>
            </a:endParaRPr>
          </a:p>
        </p:txBody>
      </p:sp>
      <p:pic>
        <p:nvPicPr>
          <p:cNvPr id="159" name="Google Shape;159;p35"/>
          <p:cNvPicPr preferRelativeResize="0"/>
          <p:nvPr/>
        </p:nvPicPr>
        <p:blipFill>
          <a:blip r:embed="rId4">
            <a:alphaModFix/>
          </a:blip>
          <a:stretch>
            <a:fillRect/>
          </a:stretch>
        </p:blipFill>
        <p:spPr>
          <a:xfrm>
            <a:off x="6774566" y="1803613"/>
            <a:ext cx="1656656" cy="2342834"/>
          </a:xfrm>
          <a:prstGeom prst="rect">
            <a:avLst/>
          </a:prstGeom>
          <a:noFill/>
          <a:ln>
            <a:noFill/>
          </a:ln>
          <a:effectLst>
            <a:outerShdw blurRad="85725" rotWithShape="0" algn="bl" dir="5400000" dist="28575">
              <a:srgbClr val="000000">
                <a:alpha val="50000"/>
              </a:srgbClr>
            </a:outerShdw>
          </a:effectLst>
        </p:spPr>
      </p:pic>
      <p:pic>
        <p:nvPicPr>
          <p:cNvPr id="160" name="Google Shape;160;p35"/>
          <p:cNvPicPr preferRelativeResize="0"/>
          <p:nvPr/>
        </p:nvPicPr>
        <p:blipFill>
          <a:blip r:embed="rId4">
            <a:alphaModFix/>
          </a:blip>
          <a:stretch>
            <a:fillRect/>
          </a:stretch>
        </p:blipFill>
        <p:spPr>
          <a:xfrm>
            <a:off x="5843392" y="2061754"/>
            <a:ext cx="1656656" cy="2342834"/>
          </a:xfrm>
          <a:prstGeom prst="rect">
            <a:avLst/>
          </a:prstGeom>
          <a:noFill/>
          <a:ln>
            <a:noFill/>
          </a:ln>
          <a:effectLst>
            <a:outerShdw blurRad="142875" rotWithShape="0" algn="bl" dir="5400000" dist="38100">
              <a:srgbClr val="000000">
                <a:alpha val="50000"/>
              </a:srgbClr>
            </a:outerShdw>
          </a:effectLst>
        </p:spPr>
      </p:pic>
      <p:sp>
        <p:nvSpPr>
          <p:cNvPr id="161" name="Google Shape;161;p35"/>
          <p:cNvSpPr txBox="1"/>
          <p:nvPr/>
        </p:nvSpPr>
        <p:spPr>
          <a:xfrm>
            <a:off x="289200" y="2783031"/>
            <a:ext cx="5233200" cy="117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Medium"/>
                <a:ea typeface="Montserrat Medium"/>
                <a:cs typeface="Montserrat Medium"/>
                <a:sym typeface="Montserrat Medium"/>
              </a:rPr>
              <a:t>INFORMATION </a:t>
            </a:r>
            <a:r>
              <a:rPr lang="ru" sz="1500" u="sng">
                <a:solidFill>
                  <a:srgbClr val="2677E0"/>
                </a:solidFill>
                <a:latin typeface="Montserrat Medium"/>
                <a:ea typeface="Montserrat Medium"/>
                <a:cs typeface="Montserrat Medium"/>
                <a:sym typeface="Montserrat Medium"/>
                <a:hlinkClick r:id="rId5">
                  <a:extLst>
                    <a:ext uri="{A12FA001-AC4F-418D-AE19-62706E023703}">
                      <ahyp:hlinkClr val="tx"/>
                    </a:ext>
                  </a:extLst>
                </a:hlinkClick>
              </a:rPr>
              <a:t>ABOUT THE POTENTIAL RISKS OF INVESTING</a:t>
            </a:r>
            <a:r>
              <a:rPr lang="ru" sz="1500">
                <a:solidFill>
                  <a:srgbClr val="3F5670"/>
                </a:solidFill>
                <a:latin typeface="Montserrat Medium"/>
                <a:ea typeface="Montserrat Medium"/>
                <a:cs typeface="Montserrat Medium"/>
                <a:sym typeface="Montserrat Medium"/>
              </a:rPr>
              <a:t> IS PUBLICLY AVAILABLE ON THE COMPANY'S OFFICIAL WEBSITE</a:t>
            </a:r>
            <a:endParaRPr b="1" sz="1500">
              <a:solidFill>
                <a:srgbClr val="2678E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6"/>
          <p:cNvPicPr preferRelativeResize="0"/>
          <p:nvPr/>
        </p:nvPicPr>
        <p:blipFill rotWithShape="1">
          <a:blip r:embed="rId3">
            <a:alphaModFix amt="27000"/>
          </a:blip>
          <a:srcRect b="-46355" l="-10914" r="-10902" t="-10409"/>
          <a:stretch/>
        </p:blipFill>
        <p:spPr>
          <a:xfrm>
            <a:off x="1012230" y="1264100"/>
            <a:ext cx="7119539" cy="3574600"/>
          </a:xfrm>
          <a:prstGeom prst="rect">
            <a:avLst/>
          </a:prstGeom>
          <a:noFill/>
          <a:ln>
            <a:noFill/>
          </a:ln>
        </p:spPr>
      </p:pic>
      <p:sp>
        <p:nvSpPr>
          <p:cNvPr id="167" name="Google Shape;167;p36"/>
          <p:cNvSpPr txBox="1"/>
          <p:nvPr/>
        </p:nvSpPr>
        <p:spPr>
          <a:xfrm>
            <a:off x="433800" y="1781175"/>
            <a:ext cx="8276400" cy="1771800"/>
          </a:xfrm>
          <a:prstGeom prst="rect">
            <a:avLst/>
          </a:prstGeom>
          <a:noFill/>
          <a:ln>
            <a:noFill/>
          </a:ln>
        </p:spPr>
        <p:txBody>
          <a:bodyPr anchorCtr="0" anchor="ctr"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100">
                <a:solidFill>
                  <a:srgbClr val="3F5670"/>
                </a:solidFill>
                <a:latin typeface="Montserrat"/>
                <a:ea typeface="Montserrat"/>
                <a:cs typeface="Montserrat"/>
                <a:sym typeface="Montserrat"/>
              </a:rPr>
              <a:t>A PARTNER IS AN AGENT OF THE COMPANY WHO, VOLUNTARILY AND IN ACCORDANCE WITH INTERNATIONAL LAW, ACTS AS A CONSULTANT ON THE PROJECT </a:t>
            </a:r>
            <a:endParaRPr b="1" sz="2100">
              <a:solidFill>
                <a:srgbClr val="3F5670"/>
              </a:solidFill>
              <a:latin typeface="Montserrat"/>
              <a:ea typeface="Montserrat"/>
              <a:cs typeface="Montserrat"/>
              <a:sym typeface="Montserrat"/>
            </a:endParaRPr>
          </a:p>
        </p:txBody>
      </p:sp>
      <p:pic>
        <p:nvPicPr>
          <p:cNvPr id="168" name="Google Shape;168;p36"/>
          <p:cNvPicPr preferRelativeResize="0"/>
          <p:nvPr/>
        </p:nvPicPr>
        <p:blipFill>
          <a:blip r:embed="rId4">
            <a:alphaModFix/>
          </a:blip>
          <a:stretch>
            <a:fillRect/>
          </a:stretch>
        </p:blipFill>
        <p:spPr>
          <a:xfrm>
            <a:off x="3968025" y="4691000"/>
            <a:ext cx="1207949" cy="262000"/>
          </a:xfrm>
          <a:prstGeom prst="rect">
            <a:avLst/>
          </a:prstGeom>
          <a:noFill/>
          <a:ln>
            <a:noFill/>
          </a:ln>
        </p:spPr>
      </p:pic>
      <p:sp>
        <p:nvSpPr>
          <p:cNvPr id="169" name="Google Shape;169;p36"/>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LEGAL STATUS OF A SOLARGROUP PARTNER</a:t>
            </a:r>
            <a:endParaRPr b="1" sz="2600">
              <a:solidFill>
                <a:srgbClr val="2677E0"/>
              </a:solidFill>
              <a:latin typeface="Montserrat"/>
              <a:ea typeface="Montserrat"/>
              <a:cs typeface="Montserrat"/>
              <a:sym typeface="Montserrat"/>
            </a:endParaRPr>
          </a:p>
        </p:txBody>
      </p:sp>
      <p:sp>
        <p:nvSpPr>
          <p:cNvPr id="170" name="Google Shape;170;p36"/>
          <p:cNvSpPr txBox="1"/>
          <p:nvPr/>
        </p:nvSpPr>
        <p:spPr>
          <a:xfrm>
            <a:off x="289200" y="3586600"/>
            <a:ext cx="8565600" cy="104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A PARTNER RECEIVES A LEGITIMATE MONETARY REMUNERATION FOR DISSEMINATING INFORMATION ABOUT THE COMPANY</a:t>
            </a:r>
            <a:endParaRPr sz="15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37"/>
          <p:cNvSpPr/>
          <p:nvPr/>
        </p:nvSpPr>
        <p:spPr>
          <a:xfrm>
            <a:off x="289200" y="1483500"/>
            <a:ext cx="6180900" cy="24840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176" name="Google Shape;176;p37"/>
          <p:cNvPicPr preferRelativeResize="0"/>
          <p:nvPr/>
        </p:nvPicPr>
        <p:blipFill rotWithShape="1">
          <a:blip r:embed="rId3">
            <a:alphaModFix/>
          </a:blip>
          <a:srcRect b="0" l="8130" r="0" t="0"/>
          <a:stretch/>
        </p:blipFill>
        <p:spPr>
          <a:xfrm>
            <a:off x="6470100" y="1185050"/>
            <a:ext cx="2291451" cy="2930750"/>
          </a:xfrm>
          <a:prstGeom prst="rect">
            <a:avLst/>
          </a:prstGeom>
          <a:noFill/>
          <a:ln>
            <a:noFill/>
          </a:ln>
        </p:spPr>
      </p:pic>
      <p:pic>
        <p:nvPicPr>
          <p:cNvPr id="177" name="Google Shape;177;p37"/>
          <p:cNvPicPr preferRelativeResize="0"/>
          <p:nvPr/>
        </p:nvPicPr>
        <p:blipFill>
          <a:blip r:embed="rId4">
            <a:alphaModFix/>
          </a:blip>
          <a:stretch>
            <a:fillRect/>
          </a:stretch>
        </p:blipFill>
        <p:spPr>
          <a:xfrm>
            <a:off x="3968025" y="4693825"/>
            <a:ext cx="1207949" cy="262000"/>
          </a:xfrm>
          <a:prstGeom prst="rect">
            <a:avLst/>
          </a:prstGeom>
          <a:noFill/>
          <a:ln>
            <a:noFill/>
          </a:ln>
        </p:spPr>
      </p:pic>
      <p:sp>
        <p:nvSpPr>
          <p:cNvPr id="178" name="Google Shape;178;p37"/>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LEGAL STATUS OF A SOLARGROUP PARTNER</a:t>
            </a:r>
            <a:endParaRPr b="1" sz="2600">
              <a:solidFill>
                <a:srgbClr val="2677E0"/>
              </a:solidFill>
              <a:latin typeface="Montserrat"/>
              <a:ea typeface="Montserrat"/>
              <a:cs typeface="Montserrat"/>
              <a:sym typeface="Montserrat"/>
            </a:endParaRPr>
          </a:p>
        </p:txBody>
      </p:sp>
      <p:sp>
        <p:nvSpPr>
          <p:cNvPr id="179" name="Google Shape;179;p37"/>
          <p:cNvSpPr txBox="1"/>
          <p:nvPr/>
        </p:nvSpPr>
        <p:spPr>
          <a:xfrm>
            <a:off x="289200" y="1864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IS NOT RESPONSIBLE FOR THE COMPANY'S ACTIVITIES</a:t>
            </a:r>
            <a:endParaRPr sz="1000">
              <a:solidFill>
                <a:srgbClr val="3F5670"/>
              </a:solidFill>
              <a:latin typeface="Montserrat Medium"/>
              <a:ea typeface="Montserrat Medium"/>
              <a:cs typeface="Montserrat Medium"/>
              <a:sym typeface="Montserrat Medium"/>
            </a:endParaRPr>
          </a:p>
        </p:txBody>
      </p:sp>
      <p:sp>
        <p:nvSpPr>
          <p:cNvPr id="180" name="Google Shape;180;p37"/>
          <p:cNvSpPr txBox="1"/>
          <p:nvPr/>
        </p:nvSpPr>
        <p:spPr>
          <a:xfrm>
            <a:off x="289200" y="3967600"/>
            <a:ext cx="8565600" cy="66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SemiBold"/>
                <a:ea typeface="Montserrat SemiBold"/>
                <a:cs typeface="Montserrat SemiBold"/>
                <a:sym typeface="Montserrat SemiBold"/>
              </a:rPr>
              <a:t>THE PARTNER IS THEREBY EXEMPTED FROM LEGAL LIABILITY AND RECEIVES HIS/HER REMUNERATION IN ACCORDANCE WITH THE LAW</a:t>
            </a:r>
            <a:endParaRPr sz="1500">
              <a:solidFill>
                <a:srgbClr val="3F5670"/>
              </a:solidFill>
              <a:latin typeface="Montserrat SemiBold"/>
              <a:ea typeface="Montserrat SemiBold"/>
              <a:cs typeface="Montserrat SemiBold"/>
              <a:sym typeface="Montserrat SemiBold"/>
            </a:endParaRPr>
          </a:p>
        </p:txBody>
      </p:sp>
      <p:sp>
        <p:nvSpPr>
          <p:cNvPr id="181" name="Google Shape;181;p37"/>
          <p:cNvSpPr txBox="1"/>
          <p:nvPr/>
        </p:nvSpPr>
        <p:spPr>
          <a:xfrm>
            <a:off x="289200" y="1483500"/>
            <a:ext cx="4611600" cy="37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ru" sz="1500">
                <a:solidFill>
                  <a:srgbClr val="3F5670"/>
                </a:solidFill>
                <a:latin typeface="Montserrat"/>
                <a:ea typeface="Montserrat"/>
                <a:cs typeface="Montserrat"/>
                <a:sym typeface="Montserrat"/>
              </a:rPr>
              <a:t>A PARTNER</a:t>
            </a:r>
            <a:endParaRPr sz="1200">
              <a:solidFill>
                <a:srgbClr val="3F5670"/>
              </a:solidFill>
              <a:latin typeface="Montserrat Medium"/>
              <a:ea typeface="Montserrat Medium"/>
              <a:cs typeface="Montserrat Medium"/>
              <a:sym typeface="Montserrat Medium"/>
            </a:endParaRPr>
          </a:p>
        </p:txBody>
      </p:sp>
      <p:sp>
        <p:nvSpPr>
          <p:cNvPr id="182" name="Google Shape;182;p37"/>
          <p:cNvSpPr txBox="1"/>
          <p:nvPr/>
        </p:nvSpPr>
        <p:spPr>
          <a:xfrm>
            <a:off x="289200" y="2245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CANNOT RECEIVE MONEY FROM INVESTORS FOR HIS/HER OWN BENEFIT</a:t>
            </a:r>
            <a:endParaRPr sz="1000">
              <a:solidFill>
                <a:srgbClr val="3F5670"/>
              </a:solidFill>
              <a:latin typeface="Montserrat Medium"/>
              <a:ea typeface="Montserrat Medium"/>
              <a:cs typeface="Montserrat Medium"/>
              <a:sym typeface="Montserrat Medium"/>
            </a:endParaRPr>
          </a:p>
        </p:txBody>
      </p:sp>
      <p:sp>
        <p:nvSpPr>
          <p:cNvPr id="183" name="Google Shape;183;p37"/>
          <p:cNvSpPr txBox="1"/>
          <p:nvPr/>
        </p:nvSpPr>
        <p:spPr>
          <a:xfrm>
            <a:off x="289200" y="2626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IS NOT AN EMPLOYEE OF SOLARGROUP</a:t>
            </a:r>
            <a:endParaRPr sz="1000">
              <a:solidFill>
                <a:srgbClr val="3F5670"/>
              </a:solidFill>
              <a:latin typeface="Montserrat Medium"/>
              <a:ea typeface="Montserrat Medium"/>
              <a:cs typeface="Montserrat Medium"/>
              <a:sym typeface="Montserrat Medium"/>
            </a:endParaRPr>
          </a:p>
        </p:txBody>
      </p:sp>
      <p:sp>
        <p:nvSpPr>
          <p:cNvPr id="184" name="Google Shape;184;p37"/>
          <p:cNvSpPr txBox="1"/>
          <p:nvPr/>
        </p:nvSpPr>
        <p:spPr>
          <a:xfrm>
            <a:off x="289200" y="3007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IS NOT PAID A SALARY BY THE COMPANY</a:t>
            </a:r>
            <a:endParaRPr sz="1000">
              <a:solidFill>
                <a:srgbClr val="3F5670"/>
              </a:solidFill>
              <a:latin typeface="Montserrat Medium"/>
              <a:ea typeface="Montserrat Medium"/>
              <a:cs typeface="Montserrat Medium"/>
              <a:sym typeface="Montserrat Medium"/>
            </a:endParaRPr>
          </a:p>
        </p:txBody>
      </p:sp>
      <p:sp>
        <p:nvSpPr>
          <p:cNvPr id="185" name="Google Shape;185;p37"/>
          <p:cNvSpPr txBox="1"/>
          <p:nvPr/>
        </p:nvSpPr>
        <p:spPr>
          <a:xfrm>
            <a:off x="289200" y="3388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IS NOT AN AUTHORISED PERSON WITH RESPECT TO OPENING BRANCHES AND REPRESENTATIVE OFFICES OF THE COMPANY</a:t>
            </a:r>
            <a:endParaRPr sz="10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8"/>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REGULATION OF RELATIONS BETWEEN PARTNERS AND SOLARGROUP</a:t>
            </a:r>
            <a:endParaRPr b="1" sz="2600">
              <a:solidFill>
                <a:srgbClr val="3F5670"/>
              </a:solidFill>
              <a:latin typeface="Montserrat"/>
              <a:ea typeface="Montserrat"/>
              <a:cs typeface="Montserrat"/>
              <a:sym typeface="Montserrat"/>
            </a:endParaRPr>
          </a:p>
        </p:txBody>
      </p:sp>
      <p:pic>
        <p:nvPicPr>
          <p:cNvPr id="191" name="Google Shape;191;p38"/>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92" name="Google Shape;192;p38"/>
          <p:cNvSpPr txBox="1"/>
          <p:nvPr/>
        </p:nvSpPr>
        <p:spPr>
          <a:xfrm>
            <a:off x="289200" y="2236288"/>
            <a:ext cx="5233200" cy="1477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ru" sz="1500">
                <a:solidFill>
                  <a:srgbClr val="3F5670"/>
                </a:solidFill>
                <a:latin typeface="Montserrat"/>
                <a:ea typeface="Montserrat"/>
                <a:cs typeface="Montserrat"/>
                <a:sym typeface="Montserrat"/>
              </a:rPr>
              <a:t>EACH PARTNER SIGNS A SERVICE PROVISION AGREEMENT FOR ATTRACTING SOLARGROUP WEBSITE USERS, BASED ON WHICH A PARTNER RECEIVES HIS/HER REMUNERATION</a:t>
            </a:r>
            <a:endParaRPr b="1" sz="1500">
              <a:solidFill>
                <a:srgbClr val="3F5670"/>
              </a:solidFill>
              <a:latin typeface="Montserrat"/>
              <a:ea typeface="Montserrat"/>
              <a:cs typeface="Montserrat"/>
              <a:sym typeface="Montserrat"/>
            </a:endParaRPr>
          </a:p>
        </p:txBody>
      </p:sp>
      <p:pic>
        <p:nvPicPr>
          <p:cNvPr id="193" name="Google Shape;193;p38"/>
          <p:cNvPicPr preferRelativeResize="0"/>
          <p:nvPr/>
        </p:nvPicPr>
        <p:blipFill rotWithShape="1">
          <a:blip r:embed="rId4">
            <a:alphaModFix/>
          </a:blip>
          <a:srcRect b="0" l="0" r="0" t="0"/>
          <a:stretch/>
        </p:blipFill>
        <p:spPr>
          <a:xfrm>
            <a:off x="6774566" y="1803613"/>
            <a:ext cx="1656657" cy="2342835"/>
          </a:xfrm>
          <a:prstGeom prst="rect">
            <a:avLst/>
          </a:prstGeom>
          <a:noFill/>
          <a:ln>
            <a:noFill/>
          </a:ln>
          <a:effectLst>
            <a:outerShdw blurRad="85725" rotWithShape="0" algn="bl" dir="5400000" dist="28575">
              <a:srgbClr val="000000">
                <a:alpha val="50000"/>
              </a:srgbClr>
            </a:outerShdw>
          </a:effectLst>
        </p:spPr>
      </p:pic>
      <p:pic>
        <p:nvPicPr>
          <p:cNvPr id="194" name="Google Shape;194;p38"/>
          <p:cNvPicPr preferRelativeResize="0"/>
          <p:nvPr/>
        </p:nvPicPr>
        <p:blipFill rotWithShape="1">
          <a:blip r:embed="rId5">
            <a:alphaModFix/>
          </a:blip>
          <a:srcRect b="0" l="0" r="0" t="-1389"/>
          <a:stretch/>
        </p:blipFill>
        <p:spPr>
          <a:xfrm>
            <a:off x="5843392" y="2061754"/>
            <a:ext cx="1656657" cy="2342835"/>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39"/>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REGULATION OF RELATIONS BETWEEN PARTNERS AND SOLARGROUP</a:t>
            </a:r>
            <a:endParaRPr b="1" sz="2600">
              <a:solidFill>
                <a:srgbClr val="3F5670"/>
              </a:solidFill>
              <a:latin typeface="Montserrat"/>
              <a:ea typeface="Montserrat"/>
              <a:cs typeface="Montserrat"/>
              <a:sym typeface="Montserrat"/>
            </a:endParaRPr>
          </a:p>
        </p:txBody>
      </p:sp>
      <p:pic>
        <p:nvPicPr>
          <p:cNvPr id="200" name="Google Shape;200;p39"/>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01" name="Google Shape;201;p39"/>
          <p:cNvSpPr txBox="1"/>
          <p:nvPr/>
        </p:nvSpPr>
        <p:spPr>
          <a:xfrm>
            <a:off x="771600" y="1530100"/>
            <a:ext cx="7600800" cy="41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ru" sz="1500">
                <a:solidFill>
                  <a:srgbClr val="3F5670"/>
                </a:solidFill>
                <a:latin typeface="Montserrat"/>
                <a:ea typeface="Montserrat"/>
                <a:cs typeface="Montserrat"/>
                <a:sym typeface="Montserrat"/>
              </a:rPr>
              <a:t>THE AGREEMENT ENTITLES A PARTNER TO</a:t>
            </a:r>
            <a:endParaRPr b="1" sz="1500">
              <a:solidFill>
                <a:srgbClr val="3F5670"/>
              </a:solidFill>
              <a:latin typeface="Montserrat"/>
              <a:ea typeface="Montserrat"/>
              <a:cs typeface="Montserrat"/>
              <a:sym typeface="Montserrat"/>
            </a:endParaRPr>
          </a:p>
        </p:txBody>
      </p:sp>
      <p:sp>
        <p:nvSpPr>
          <p:cNvPr id="202" name="Google Shape;202;p39"/>
          <p:cNvSpPr txBox="1"/>
          <p:nvPr/>
        </p:nvSpPr>
        <p:spPr>
          <a:xfrm>
            <a:off x="767724" y="2854675"/>
            <a:ext cx="21966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INFORM ABOUT THE SOLARGROUP PROJECT</a:t>
            </a:r>
            <a:endParaRPr>
              <a:solidFill>
                <a:srgbClr val="3F5670"/>
              </a:solidFill>
              <a:latin typeface="Montserrat Medium"/>
              <a:ea typeface="Montserrat Medium"/>
              <a:cs typeface="Montserrat Medium"/>
              <a:sym typeface="Montserrat Medium"/>
            </a:endParaRPr>
          </a:p>
        </p:txBody>
      </p:sp>
      <p:sp>
        <p:nvSpPr>
          <p:cNvPr id="203" name="Google Shape;203;p39"/>
          <p:cNvSpPr txBox="1"/>
          <p:nvPr/>
        </p:nvSpPr>
        <p:spPr>
          <a:xfrm>
            <a:off x="3368275" y="28546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PARTICIPATE IN MARKETING EVENTS</a:t>
            </a:r>
            <a:endParaRPr>
              <a:solidFill>
                <a:srgbClr val="3F5670"/>
              </a:solidFill>
              <a:latin typeface="Montserrat Medium"/>
              <a:ea typeface="Montserrat Medium"/>
              <a:cs typeface="Montserrat Medium"/>
              <a:sym typeface="Montserrat Medium"/>
            </a:endParaRPr>
          </a:p>
        </p:txBody>
      </p:sp>
      <p:sp>
        <p:nvSpPr>
          <p:cNvPr id="204" name="Google Shape;204;p39"/>
          <p:cNvSpPr txBox="1"/>
          <p:nvPr/>
        </p:nvSpPr>
        <p:spPr>
          <a:xfrm>
            <a:off x="6038450" y="2854675"/>
            <a:ext cx="24867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GET REMUNERATION FROM THE COMPANY</a:t>
            </a:r>
            <a:endParaRPr>
              <a:solidFill>
                <a:srgbClr val="3F5670"/>
              </a:solidFill>
              <a:latin typeface="Montserrat Medium"/>
              <a:ea typeface="Montserrat Medium"/>
              <a:cs typeface="Montserrat Medium"/>
              <a:sym typeface="Montserrat Medium"/>
            </a:endParaRPr>
          </a:p>
        </p:txBody>
      </p:sp>
      <p:pic>
        <p:nvPicPr>
          <p:cNvPr id="205" name="Google Shape;205;p39"/>
          <p:cNvPicPr preferRelativeResize="0"/>
          <p:nvPr/>
        </p:nvPicPr>
        <p:blipFill>
          <a:blip r:embed="rId4">
            <a:alphaModFix/>
          </a:blip>
          <a:stretch>
            <a:fillRect/>
          </a:stretch>
        </p:blipFill>
        <p:spPr>
          <a:xfrm>
            <a:off x="1689750" y="2174813"/>
            <a:ext cx="495925" cy="495925"/>
          </a:xfrm>
          <a:prstGeom prst="rect">
            <a:avLst/>
          </a:prstGeom>
          <a:noFill/>
          <a:ln>
            <a:noFill/>
          </a:ln>
        </p:spPr>
      </p:pic>
      <p:pic>
        <p:nvPicPr>
          <p:cNvPr id="206" name="Google Shape;206;p39"/>
          <p:cNvPicPr preferRelativeResize="0"/>
          <p:nvPr/>
        </p:nvPicPr>
        <p:blipFill>
          <a:blip r:embed="rId4">
            <a:alphaModFix/>
          </a:blip>
          <a:stretch>
            <a:fillRect/>
          </a:stretch>
        </p:blipFill>
        <p:spPr>
          <a:xfrm>
            <a:off x="4290313" y="2174813"/>
            <a:ext cx="495925" cy="495925"/>
          </a:xfrm>
          <a:prstGeom prst="rect">
            <a:avLst/>
          </a:prstGeom>
          <a:noFill/>
          <a:ln>
            <a:noFill/>
          </a:ln>
        </p:spPr>
      </p:pic>
      <p:pic>
        <p:nvPicPr>
          <p:cNvPr id="207" name="Google Shape;207;p39"/>
          <p:cNvPicPr preferRelativeResize="0"/>
          <p:nvPr/>
        </p:nvPicPr>
        <p:blipFill>
          <a:blip r:embed="rId4">
            <a:alphaModFix/>
          </a:blip>
          <a:stretch>
            <a:fillRect/>
          </a:stretch>
        </p:blipFill>
        <p:spPr>
          <a:xfrm>
            <a:off x="6958313" y="2174813"/>
            <a:ext cx="495925" cy="49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