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53" r:id="rId2"/>
  </p:sldMasterIdLst>
  <p:notesMasterIdLst>
    <p:notesMasterId r:id="rId14"/>
  </p:notesMasterIdLst>
  <p:sldIdLst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70" r:id="rId11"/>
    <p:sldId id="266" r:id="rId12"/>
    <p:sldId id="269" r:id="rId13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3">
          <p15:clr>
            <a:srgbClr val="A4A3A4"/>
          </p15:clr>
        </p15:guide>
        <p15:guide id="2" orient="horz" pos="297">
          <p15:clr>
            <a:srgbClr val="A4A3A4"/>
          </p15:clr>
        </p15:guide>
        <p15:guide id="3" orient="horz" pos="4683">
          <p15:clr>
            <a:srgbClr val="A4A3A4"/>
          </p15:clr>
        </p15:guide>
        <p15:guide id="4" orient="horz" pos="86">
          <p15:clr>
            <a:srgbClr val="A4A3A4"/>
          </p15:clr>
        </p15:guide>
        <p15:guide id="5" pos="3368">
          <p15:clr>
            <a:srgbClr val="A4A3A4"/>
          </p15:clr>
        </p15:guide>
        <p15:guide id="6" pos="6658">
          <p15:clr>
            <a:srgbClr val="A4A3A4"/>
          </p15:clr>
        </p15:guide>
        <p15:guide id="7" pos="3095">
          <p15:clr>
            <a:srgbClr val="A4A3A4"/>
          </p15:clr>
        </p15:guide>
        <p15:guide id="8" pos="5883">
          <p15:clr>
            <a:srgbClr val="A4A3A4"/>
          </p15:clr>
        </p15:guide>
        <p15:guide id="9" pos="6402">
          <p15:clr>
            <a:srgbClr val="A4A3A4"/>
          </p15:clr>
        </p15:guide>
        <p15:guide id="10" pos="5844">
          <p15:clr>
            <a:srgbClr val="A4A3A4"/>
          </p15:clr>
        </p15:guide>
        <p15:guide id="11" pos="64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44"/>
    <a:srgbClr val="002244"/>
    <a:srgbClr val="606B8D"/>
    <a:srgbClr val="7E8AA1"/>
    <a:srgbClr val="A1A7C0"/>
    <a:srgbClr val="E7E2D6"/>
    <a:srgbClr val="2B3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48" autoAdjust="0"/>
  </p:normalViewPr>
  <p:slideViewPr>
    <p:cSldViewPr snapToGrid="0" showGuides="1">
      <p:cViewPr varScale="1">
        <p:scale>
          <a:sx n="68" d="100"/>
          <a:sy n="68" d="100"/>
        </p:scale>
        <p:origin x="1296" y="72"/>
      </p:cViewPr>
      <p:guideLst>
        <p:guide orient="horz" pos="3843"/>
        <p:guide orient="horz" pos="297"/>
        <p:guide orient="horz" pos="4683"/>
        <p:guide orient="horz" pos="86"/>
        <p:guide pos="3368"/>
        <p:guide pos="6658"/>
        <p:guide pos="3095"/>
        <p:guide pos="5883"/>
        <p:guide pos="6402"/>
        <p:guide pos="5844"/>
        <p:guide pos="64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B5189-E132-468E-A2FD-3BD59ADDAC77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2022E-3855-45AA-AA07-6E27835879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4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Introduce yourself: I am “NAME” and I work in Property at Savills.</a:t>
            </a:r>
          </a:p>
          <a:p>
            <a:endParaRPr lang="en-GB" dirty="0" smtClean="0"/>
          </a:p>
          <a:p>
            <a:r>
              <a:rPr lang="en-GB" dirty="0" smtClean="0"/>
              <a:t>Name, Age, what you did for</a:t>
            </a:r>
            <a:r>
              <a:rPr lang="en-GB" baseline="0" dirty="0" smtClean="0"/>
              <a:t> GCSE and A Level.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you did at university?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How did you get inspired to work in the industry?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Please Play the video clip to give them a bit of insight into what impact the industry has.....this one works better </a:t>
            </a:r>
            <a:r>
              <a:rPr lang="en-GB" baseline="0" smtClean="0"/>
              <a:t>with sound.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5640B-492A-4DF4-992F-DE74CDE2B03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24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Ask for any questions then play the video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Please Play the video clip “Surveying the Future” to give them a bit of insight into what impact the industry has.....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5640B-492A-4DF4-992F-DE74CDE2B03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6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Property is a lively industry where the friends you make at university will become your clients and colleagues throughout your career, meaning there is good work life balance – we work hard, but we have fun too – give your own examples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Rugby 7s etc...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You work with real assets, like farms, restaurants, offices, houses and shops – which you get away from your desk to visit, inspect and deal with on a regular basis – so if sitting in an office for the next 40 years of your career doesn’t appeal, Property may be for you.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Like most Professional careers there is the opportunity to earn good money and control the kind of work you do.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r>
              <a:rPr lang="en-GB" dirty="0" smtClean="0"/>
              <a:t>If</a:t>
            </a:r>
            <a:r>
              <a:rPr lang="en-GB" baseline="0" dirty="0" smtClean="0"/>
              <a:t> you’re interested in a professional career where you gain a degree and a professional accreditation like a lawyer, banker or doctor would, the Real Estate industry could be for you.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Real Estate (or Property) professionals buy, sell, value, design, rent, invest and manage any kind of property you can think of, so it’s a real opportunity to have an impact on your surroundings and on the Environment.....where would you build a wind farm? Which houses in your street would be worth more if they had solar panels etc? Where do you wish there was a new shop, bar, cinema?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you enjoy Homes under the Hammer, Kirsty and Phil or Grand designs.....if you think any of the above apply to you, then you might like to consider a career in Property...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5640B-492A-4DF4-992F-DE74CDE2B03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9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Talk about the transactions which they might</a:t>
            </a:r>
            <a:r>
              <a:rPr lang="en-GB" baseline="0" dirty="0" smtClean="0"/>
              <a:t> have </a:t>
            </a:r>
            <a:r>
              <a:rPr lang="en-GB" baseline="0" dirty="0" err="1" smtClean="0"/>
              <a:t>expereinced</a:t>
            </a:r>
            <a:r>
              <a:rPr lang="en-GB" baseline="0" dirty="0" smtClean="0"/>
              <a:t> on a house...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Thinking about building a house, development</a:t>
            </a:r>
          </a:p>
          <a:p>
            <a:r>
              <a:rPr lang="en-GB" baseline="0" dirty="0" smtClean="0"/>
              <a:t>The consent, Planning </a:t>
            </a:r>
          </a:p>
          <a:p>
            <a:r>
              <a:rPr lang="en-GB" baseline="0" dirty="0" smtClean="0"/>
              <a:t>Construction, you need a Building Surveyor to sign it off to say it’s safe</a:t>
            </a:r>
          </a:p>
          <a:p>
            <a:r>
              <a:rPr lang="en-GB" baseline="0" dirty="0" smtClean="0"/>
              <a:t>Want to sell one – you need an agent</a:t>
            </a:r>
          </a:p>
          <a:p>
            <a:r>
              <a:rPr lang="en-GB" baseline="0" dirty="0" smtClean="0"/>
              <a:t>Want to invest in one, you need an investment agent</a:t>
            </a:r>
          </a:p>
          <a:p>
            <a:r>
              <a:rPr lang="en-GB" baseline="0" dirty="0" smtClean="0"/>
              <a:t>To rent it out, speak to lettings / property management</a:t>
            </a:r>
          </a:p>
          <a:p>
            <a:r>
              <a:rPr lang="en-GB" baseline="0" dirty="0" smtClean="0"/>
              <a:t>Could they add solar panels? Speak to our </a:t>
            </a:r>
            <a:r>
              <a:rPr lang="en-GB" baseline="0" smtClean="0"/>
              <a:t>energy team</a:t>
            </a:r>
            <a:endParaRPr lang="en-GB" baseline="0" dirty="0" smtClean="0"/>
          </a:p>
          <a:p>
            <a:r>
              <a:rPr lang="en-GB" baseline="0" dirty="0" smtClean="0"/>
              <a:t>Want an extension – we’re back to the planning team.....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022E-3855-45AA-AA07-6E27835879D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2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Farms and Estates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022E-3855-45AA-AA07-6E27835879D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0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Shopping</a:t>
            </a:r>
            <a:r>
              <a:rPr lang="en-GB" baseline="0" dirty="0" smtClean="0"/>
              <a:t> centres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Luxury flats (some of which can cost in excess of £100 million!!! (you get your own restaurant service with it!) One Hyde Park.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Leisure  - even the occasional ski slope!!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022E-3855-45AA-AA07-6E27835879D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2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Hotels</a:t>
            </a:r>
          </a:p>
          <a:p>
            <a:endParaRPr lang="en-GB" dirty="0" smtClean="0"/>
          </a:p>
          <a:p>
            <a:r>
              <a:rPr lang="en-GB" dirty="0" smtClean="0"/>
              <a:t>Cinema</a:t>
            </a:r>
          </a:p>
          <a:p>
            <a:endParaRPr lang="en-GB" dirty="0" smtClean="0"/>
          </a:p>
          <a:p>
            <a:r>
              <a:rPr lang="en-GB" dirty="0" smtClean="0"/>
              <a:t>Offices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022E-3855-45AA-AA07-6E27835879D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7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Restaurants </a:t>
            </a:r>
          </a:p>
          <a:p>
            <a:endParaRPr lang="en-GB" dirty="0" smtClean="0"/>
          </a:p>
          <a:p>
            <a:r>
              <a:rPr lang="en-GB" dirty="0" smtClean="0"/>
              <a:t>And Shops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022E-3855-45AA-AA07-6E27835879D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5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</a:t>
            </a:r>
            <a:r>
              <a:rPr lang="en-GB" baseline="0" dirty="0" smtClean="0"/>
              <a:t> them a little advice about what to do, researching firms, getting work experience, read property press etc...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CSTT is the governing body for surveying apprenticeships.  Their website is a hub for all apprentices to apply to all vacancies plus has lots of information on it.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Follow Savills on twitter @</a:t>
            </a:r>
            <a:r>
              <a:rPr lang="en-GB" baseline="0" dirty="0" err="1" smtClean="0"/>
              <a:t>careersinproperty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Tell them that whether they want to start work straight away or go to </a:t>
            </a:r>
            <a:r>
              <a:rPr lang="en-GB" baseline="0" dirty="0" err="1" smtClean="0"/>
              <a:t>uni</a:t>
            </a:r>
            <a:r>
              <a:rPr lang="en-GB" baseline="0" dirty="0" smtClean="0"/>
              <a:t>, there is an </a:t>
            </a:r>
            <a:r>
              <a:rPr lang="en-GB" baseline="0" dirty="0" smtClean="0"/>
              <a:t>option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Talk a little bit about the common graduate route (information on apprenticeship on next slide)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Find out more by getting work experience, go into your local estate agency or apply using company websites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022E-3855-45AA-AA07-6E27835879D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3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makes us different?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Savills you are given responsibility from day 1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Directors will expect your input and like it when graduates take responsibility especially with making Client contact.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really invest in you – we offer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very 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tructured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 programme to nurture you through your APC.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month rotations across the 2 year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programme  – great exposure to the business.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050" dirty="0" smtClean="0"/>
          </a:p>
          <a:p>
            <a:r>
              <a:rPr lang="en-GB" sz="1200" dirty="0" smtClean="0"/>
              <a:t>You are offered a permanent contract</a:t>
            </a:r>
            <a:r>
              <a:rPr lang="en-GB" sz="1200" baseline="0" dirty="0" smtClean="0"/>
              <a:t> – great job security.</a:t>
            </a:r>
          </a:p>
          <a:p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are the proud owners of the “Graduate Employer of Choice” Award for the last</a:t>
            </a:r>
            <a:r>
              <a:rPr lang="en-GB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TEN years!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022E-3855-45AA-AA07-6E27835879D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57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41" y="2348893"/>
            <a:ext cx="9380220" cy="1620771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41" y="4005752"/>
            <a:ext cx="9380220" cy="19323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06B8D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0" y="3983064"/>
            <a:ext cx="9159175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bg2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243" y="2634696"/>
            <a:ext cx="9089390" cy="1968123"/>
          </a:xfrm>
        </p:spPr>
        <p:txBody>
          <a:bodyPr anchor="b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243" y="4630602"/>
            <a:ext cx="9089390" cy="1654026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EAM SLIDE 1- 9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3878263" y="3520986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878263" y="5253953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878263" y="1779588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7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7119938" y="3520986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7119938" y="5253953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7119938" y="1779588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47701" y="3520986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647701" y="5253953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1779588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09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5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718831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3954209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7206615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718831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3954209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7206615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AM 3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632033" y="1779588"/>
            <a:ext cx="3094577" cy="516985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867411" y="1779588"/>
            <a:ext cx="3094577" cy="516985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119817" y="1779588"/>
            <a:ext cx="3094577" cy="516985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04025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33000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195312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52034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09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487412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5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739818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3516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31641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01300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4" y="6896100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AM 2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68049" y="738950"/>
            <a:ext cx="1620000" cy="619220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295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196203" y="2404237"/>
            <a:ext cx="295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3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58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A1A7C0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541963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147615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178981" y="2501658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A1A7C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545446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5545446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5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53901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1 PERSON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781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3" y="793630"/>
            <a:ext cx="6888528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58"/>
            <a:ext cx="7808914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A1A7C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5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9545638" cy="4216401"/>
          </a:xfrm>
          <a:solidFill>
            <a:srgbClr val="A1A7C0"/>
          </a:solidFill>
        </p:spPr>
        <p:txBody>
          <a:bodyPr tIns="10800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Picture Placeholder 18"/>
          <p:cNvSpPr>
            <a:spLocks noGrp="1" noChangeAspect="1"/>
          </p:cNvSpPr>
          <p:nvPr>
            <p:ph type="pic" sz="quarter" idx="24"/>
          </p:nvPr>
        </p:nvSpPr>
        <p:spPr>
          <a:xfrm>
            <a:off x="6192657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8237446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192657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8237446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WO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5" y="1798638"/>
            <a:ext cx="4710113" cy="519271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521325" y="1798638"/>
            <a:ext cx="4710113" cy="519271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5610113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4216240"/>
            <a:ext cx="4536000" cy="2700000"/>
          </a:xfrm>
        </p:spPr>
        <p:txBody>
          <a:bodyPr lIns="0" rIns="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3151" y="4129509"/>
            <a:ext cx="453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610113" y="4129509"/>
            <a:ext cx="453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610113" y="4216240"/>
            <a:ext cx="4536000" cy="2700000"/>
          </a:xfrm>
        </p:spPr>
        <p:txBody>
          <a:bodyPr lIns="0" rIns="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2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bg2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8" y="504606"/>
            <a:ext cx="8762625" cy="127196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6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606B8D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1763" y="2407884"/>
            <a:ext cx="10429875" cy="37591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HREE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5" y="1798638"/>
            <a:ext cx="9561513" cy="519271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757238" y="1870075"/>
            <a:ext cx="3030537" cy="3136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3906838" y="1870075"/>
            <a:ext cx="3030537" cy="3136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046913" y="1870075"/>
            <a:ext cx="3030537" cy="3136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7238" y="5095677"/>
            <a:ext cx="303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06838" y="5095677"/>
            <a:ext cx="303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046913" y="5095677"/>
            <a:ext cx="303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5145437"/>
            <a:ext cx="3031200" cy="1770802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906838" y="5145437"/>
            <a:ext cx="3031200" cy="1770802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7046913" y="5145437"/>
            <a:ext cx="3031200" cy="1770802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FOU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1"/>
            <a:ext cx="2304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3081030" y="1782971"/>
            <a:ext cx="2304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508760" y="1782971"/>
            <a:ext cx="2304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36490" y="1782971"/>
            <a:ext cx="2304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2088000" cy="21612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3176632" y="1870073"/>
            <a:ext cx="2088000" cy="21612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610113" y="1870073"/>
            <a:ext cx="2088000" cy="21612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043594" y="1870073"/>
            <a:ext cx="2088000" cy="21612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3151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176632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610113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043594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76632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610113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043594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6 CASE STUDIES (PRINT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43151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61767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70234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478701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087168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8695636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2340710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340710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3960305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960305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 noChangeAspect="1"/>
          </p:cNvSpPr>
          <p:nvPr>
            <p:ph type="pic" sz="quarter" idx="20"/>
          </p:nvPr>
        </p:nvSpPr>
        <p:spPr>
          <a:xfrm>
            <a:off x="5564979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564979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9"/>
          <p:cNvSpPr>
            <a:spLocks noGrp="1" noChangeAspect="1"/>
          </p:cNvSpPr>
          <p:nvPr>
            <p:ph type="pic" sz="quarter" idx="22"/>
          </p:nvPr>
        </p:nvSpPr>
        <p:spPr>
          <a:xfrm>
            <a:off x="7181482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181482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9"/>
          <p:cNvSpPr>
            <a:spLocks noGrp="1" noChangeAspect="1"/>
          </p:cNvSpPr>
          <p:nvPr>
            <p:ph type="pic" sz="quarter" idx="24"/>
          </p:nvPr>
        </p:nvSpPr>
        <p:spPr>
          <a:xfrm>
            <a:off x="8785662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785662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340710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960305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5564979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181482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8785662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HALF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2952449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76625" y="133350"/>
            <a:ext cx="7086600" cy="72993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2736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4945" y="1767642"/>
            <a:ext cx="2925679" cy="5223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288696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3984" y="1782763"/>
            <a:ext cx="5318125" cy="3876675"/>
          </a:xfrm>
          <a:solidFill>
            <a:schemeClr val="tx1"/>
          </a:solidFill>
        </p:spPr>
        <p:txBody>
          <a:bodyPr lIns="504000" tIns="10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A1A7C0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606B8D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06B8D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530225" y="1782763"/>
            <a:ext cx="9702503" cy="50831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0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9925" y="1782763"/>
            <a:ext cx="2849563" cy="5116512"/>
          </a:xfrm>
          <a:solidFill>
            <a:srgbClr val="A1A7C0"/>
          </a:solidFill>
        </p:spPr>
        <p:txBody>
          <a:bodyPr tIns="10800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502868" y="1782763"/>
            <a:ext cx="6663600" cy="5083200"/>
          </a:xfrm>
        </p:spPr>
        <p:txBody>
          <a:bodyPr tIns="108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3"/>
            <a:ext cx="4708524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Chart Placeholder 18"/>
          <p:cNvSpPr>
            <a:spLocks noGrp="1"/>
          </p:cNvSpPr>
          <p:nvPr>
            <p:ph type="chart" sz="quarter" idx="14"/>
          </p:nvPr>
        </p:nvSpPr>
        <p:spPr>
          <a:xfrm>
            <a:off x="5443537" y="1858963"/>
            <a:ext cx="4662487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5"/>
            <a:ext cx="4708524" cy="50069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6896100"/>
            <a:ext cx="4235315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5443537" y="1858963"/>
            <a:ext cx="4816475" cy="50073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3"/>
            <a:ext cx="3060000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6896100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3843338" y="1858963"/>
            <a:ext cx="3060000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Chart Placeholder 18"/>
          <p:cNvSpPr>
            <a:spLocks noGrp="1"/>
          </p:cNvSpPr>
          <p:nvPr>
            <p:ph type="chart" sz="quarter" idx="16"/>
          </p:nvPr>
        </p:nvSpPr>
        <p:spPr>
          <a:xfrm>
            <a:off x="7034213" y="1858963"/>
            <a:ext cx="3060000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3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bg2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8" y="437106"/>
            <a:ext cx="8762625" cy="13349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6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606B8D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7261" y="243836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26450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05638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41044"/>
            <a:ext cx="4608000" cy="24082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4220706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5492751" y="1841044"/>
            <a:ext cx="4608000" cy="24082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05438" y="4220706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Chart Placeholder 18"/>
          <p:cNvSpPr>
            <a:spLocks noGrp="1"/>
          </p:cNvSpPr>
          <p:nvPr>
            <p:ph type="chart" sz="quarter" idx="17"/>
          </p:nvPr>
        </p:nvSpPr>
        <p:spPr>
          <a:xfrm>
            <a:off x="652464" y="4659313"/>
            <a:ext cx="4608000" cy="24082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9"/>
          </p:nvPr>
        </p:nvSpPr>
        <p:spPr>
          <a:xfrm>
            <a:off x="5492751" y="4659313"/>
            <a:ext cx="4608000" cy="24082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896100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7E1-A116-43AE-A61B-15B5BB49A157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AFD-933A-4372-81B8-3707A189F4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5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7E1-A116-43AE-A61B-15B5BB49A157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AFD-933A-4372-81B8-3707A189F4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943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41" y="2348893"/>
            <a:ext cx="9380220" cy="1620771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41" y="4005752"/>
            <a:ext cx="9380220" cy="19323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1A7C0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6750" y="3983064"/>
            <a:ext cx="9159175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accent1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2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accent1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8" y="504606"/>
            <a:ext cx="8762625" cy="127196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6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A1A7C0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1763" y="2407884"/>
            <a:ext cx="10429875" cy="37591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3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accent1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8" y="437106"/>
            <a:ext cx="8762625" cy="13349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6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A1A7C0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7261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26450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05638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8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8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7" y="268070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8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7" y="353177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8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7" y="438284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8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7" y="523391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8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7" y="60849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ROWS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8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8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7" y="268070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8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7" y="353177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8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7" y="438284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8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7" y="523391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8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7" y="60849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494257" y="1829638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9707" y="2680664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494257" y="2680664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9707" y="3531690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94257" y="3531690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649707" y="4382716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94257" y="4382716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49707" y="5233742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94257" y="5233742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9707" y="6084767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1494257" y="6084767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5438775" cy="4216401"/>
          </a:xfrm>
          <a:solidFill>
            <a:srgbClr val="2B3E65"/>
          </a:solidFill>
        </p:spPr>
        <p:txBody>
          <a:bodyPr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21832" y="1892299"/>
            <a:ext cx="4109606" cy="4215600"/>
          </a:xfrm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243" y="2634696"/>
            <a:ext cx="9089390" cy="1968123"/>
          </a:xfrm>
        </p:spPr>
        <p:txBody>
          <a:bodyPr anchor="b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243" y="4630602"/>
            <a:ext cx="9089390" cy="1654026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66750" y="4620324"/>
            <a:ext cx="8856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EAM SLIDE 1- 9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3878263" y="3520986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878263" y="5253953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878263" y="1779588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7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7119938" y="3520986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7119938" y="5253953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7119938" y="1779588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47701" y="3520986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647701" y="5253953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1779588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09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5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718831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3954209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7206615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718831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3954209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7206615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8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8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7" y="268070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8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7" y="353177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8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7" y="438284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8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7" y="523391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8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7" y="60849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AM 3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632033" y="1779588"/>
            <a:ext cx="3094577" cy="516985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867411" y="1779588"/>
            <a:ext cx="3094577" cy="516985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119817" y="1779588"/>
            <a:ext cx="3094577" cy="516985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04025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33000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195312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52034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09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487412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5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739818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3516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31641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01300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4" y="6896100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AM 2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68049" y="738950"/>
            <a:ext cx="1620000" cy="619220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295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196203" y="2404237"/>
            <a:ext cx="295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3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58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2B3E65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541963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147615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178981" y="2501658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2B3E65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545446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5545446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5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53901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1 PERSON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781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3" y="793630"/>
            <a:ext cx="6888528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58"/>
            <a:ext cx="7808914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2B3E65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5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9545638" cy="4216401"/>
          </a:xfrm>
          <a:solidFill>
            <a:srgbClr val="2B3E65"/>
          </a:solidFill>
        </p:spPr>
        <p:txBody>
          <a:bodyPr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Picture Placeholder 18"/>
          <p:cNvSpPr>
            <a:spLocks noGrp="1" noChangeAspect="1"/>
          </p:cNvSpPr>
          <p:nvPr>
            <p:ph type="pic" sz="quarter" idx="24"/>
          </p:nvPr>
        </p:nvSpPr>
        <p:spPr>
          <a:xfrm>
            <a:off x="6192657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8237446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192657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8237446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WO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5" y="1798638"/>
            <a:ext cx="4710113" cy="519271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521325" y="1798638"/>
            <a:ext cx="4710113" cy="519271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5610113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4216240"/>
            <a:ext cx="4536000" cy="2700000"/>
          </a:xfrm>
        </p:spPr>
        <p:txBody>
          <a:bodyPr lIns="0" rIns="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3151" y="4129509"/>
            <a:ext cx="4536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610113" y="4129509"/>
            <a:ext cx="4536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610113" y="4216240"/>
            <a:ext cx="4536000" cy="2700000"/>
          </a:xfrm>
        </p:spPr>
        <p:txBody>
          <a:bodyPr lIns="0" rIns="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HREE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5" y="1798638"/>
            <a:ext cx="9561513" cy="519271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757238" y="1870075"/>
            <a:ext cx="3030537" cy="31369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3906838" y="1870075"/>
            <a:ext cx="3030537" cy="31369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046913" y="1870075"/>
            <a:ext cx="3030537" cy="3136900"/>
          </a:xfrm>
        </p:spPr>
        <p:txBody>
          <a:bodyPr/>
          <a:lstStyle/>
          <a:p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7238" y="5095677"/>
            <a:ext cx="30312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06838" y="5095677"/>
            <a:ext cx="30312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046913" y="5095677"/>
            <a:ext cx="30312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5145437"/>
            <a:ext cx="3031200" cy="1770802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906838" y="5145437"/>
            <a:ext cx="3031200" cy="1770802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7046913" y="5145437"/>
            <a:ext cx="3031200" cy="1770802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FOU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1"/>
            <a:ext cx="2304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3081030" y="1782971"/>
            <a:ext cx="2304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508760" y="1782971"/>
            <a:ext cx="2304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36490" y="1782971"/>
            <a:ext cx="2304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3176632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610113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043594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3151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176632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610113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043594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76632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610113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043594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6 CASE STUDIES (PRINT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43151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61767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70234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478701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087168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8695636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2340710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340710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3960305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960305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 noChangeAspect="1"/>
          </p:cNvSpPr>
          <p:nvPr>
            <p:ph type="pic" sz="quarter" idx="20"/>
          </p:nvPr>
        </p:nvSpPr>
        <p:spPr>
          <a:xfrm>
            <a:off x="5564979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564979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9"/>
          <p:cNvSpPr>
            <a:spLocks noGrp="1" noChangeAspect="1"/>
          </p:cNvSpPr>
          <p:nvPr>
            <p:ph type="pic" sz="quarter" idx="22"/>
          </p:nvPr>
        </p:nvSpPr>
        <p:spPr>
          <a:xfrm>
            <a:off x="7181482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181482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9"/>
          <p:cNvSpPr>
            <a:spLocks noGrp="1" noChangeAspect="1"/>
          </p:cNvSpPr>
          <p:nvPr>
            <p:ph type="pic" sz="quarter" idx="24"/>
          </p:nvPr>
        </p:nvSpPr>
        <p:spPr>
          <a:xfrm>
            <a:off x="8785662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785662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340710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960305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5564979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181482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8785662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HALF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2952449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76625" y="133350"/>
            <a:ext cx="7086600" cy="7299325"/>
          </a:xfrm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2736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4945" y="1767642"/>
            <a:ext cx="2925679" cy="5223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288696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3984" y="1782763"/>
            <a:ext cx="5318125" cy="3876675"/>
          </a:xfrm>
          <a:solidFill>
            <a:srgbClr val="2B3E65"/>
          </a:solidFill>
        </p:spPr>
        <p:txBody>
          <a:bodyPr lIns="504000"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3" name="Frame 12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ROWS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8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8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7" y="268070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8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7" y="353177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8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7" y="438284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8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7" y="523391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8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7" y="60849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530225" y="1782763"/>
            <a:ext cx="9702503" cy="50831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0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9925" y="1782763"/>
            <a:ext cx="2849563" cy="5116512"/>
          </a:xfrm>
          <a:solidFill>
            <a:srgbClr val="2B3E65"/>
          </a:solidFill>
        </p:spPr>
        <p:txBody>
          <a:bodyPr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502868" y="1782763"/>
            <a:ext cx="6663600" cy="5083200"/>
          </a:xfrm>
        </p:spPr>
        <p:txBody>
          <a:bodyPr tIns="1080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3"/>
            <a:ext cx="4708524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Chart Placeholder 18"/>
          <p:cNvSpPr>
            <a:spLocks noGrp="1"/>
          </p:cNvSpPr>
          <p:nvPr>
            <p:ph type="chart" sz="quarter" idx="14"/>
          </p:nvPr>
        </p:nvSpPr>
        <p:spPr>
          <a:xfrm>
            <a:off x="5443537" y="1858963"/>
            <a:ext cx="4662487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5"/>
            <a:ext cx="4708524" cy="5006973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6896100"/>
            <a:ext cx="4235315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5443537" y="1858963"/>
            <a:ext cx="4816475" cy="5007375"/>
          </a:xfrm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3"/>
            <a:ext cx="3060000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6896100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3843338" y="1858963"/>
            <a:ext cx="3060000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Chart Placeholder 18"/>
          <p:cNvSpPr>
            <a:spLocks noGrp="1"/>
          </p:cNvSpPr>
          <p:nvPr>
            <p:ph type="chart" sz="quarter" idx="16"/>
          </p:nvPr>
        </p:nvSpPr>
        <p:spPr>
          <a:xfrm>
            <a:off x="7034213" y="1858963"/>
            <a:ext cx="3060000" cy="5006975"/>
          </a:xfrm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41044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4220706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5492751" y="1841044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05438" y="4220706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Chart Placeholder 18"/>
          <p:cNvSpPr>
            <a:spLocks noGrp="1"/>
          </p:cNvSpPr>
          <p:nvPr>
            <p:ph type="chart" sz="quarter" idx="17"/>
          </p:nvPr>
        </p:nvSpPr>
        <p:spPr>
          <a:xfrm>
            <a:off x="652464" y="4659313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9"/>
          </p:nvPr>
        </p:nvSpPr>
        <p:spPr>
          <a:xfrm>
            <a:off x="5492751" y="4659313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896100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494257" y="1829638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9707" y="2680664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494257" y="2680664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9707" y="3531690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94257" y="3531690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649707" y="4382716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94257" y="4382716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49707" y="5233742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94257" y="5233742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9707" y="6084767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1494257" y="6084767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5438775" cy="4216401"/>
          </a:xfrm>
          <a:solidFill>
            <a:srgbClr val="A1A7C0"/>
          </a:solidFill>
        </p:spPr>
        <p:txBody>
          <a:bodyPr tIns="10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606B8D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rgbClr val="606B8D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606B8D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21832" y="1892299"/>
            <a:ext cx="4109606" cy="4215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80828" y="7008171"/>
            <a:ext cx="113137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4237" y="7008171"/>
            <a:ext cx="318449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1071" y="7008171"/>
            <a:ext cx="75125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00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 descr="logo.em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8" r:id="rId2"/>
    <p:sldLayoutId id="2147483679" r:id="rId3"/>
    <p:sldLayoutId id="2147483660" r:id="rId4"/>
    <p:sldLayoutId id="2147483749" r:id="rId5"/>
    <p:sldLayoutId id="2147483752" r:id="rId6"/>
    <p:sldLayoutId id="2147483683" r:id="rId7"/>
    <p:sldLayoutId id="2147483686" r:id="rId8"/>
    <p:sldLayoutId id="2147483786" r:id="rId9"/>
    <p:sldLayoutId id="2147483787" r:id="rId10"/>
    <p:sldLayoutId id="2147483788" r:id="rId11"/>
    <p:sldLayoutId id="2147483662" r:id="rId12"/>
    <p:sldLayoutId id="2147483661" r:id="rId13"/>
    <p:sldLayoutId id="2147483720" r:id="rId14"/>
    <p:sldLayoutId id="2147483723" r:id="rId15"/>
    <p:sldLayoutId id="2147483729" r:id="rId16"/>
    <p:sldLayoutId id="2147483726" r:id="rId17"/>
    <p:sldLayoutId id="2147483689" r:id="rId18"/>
    <p:sldLayoutId id="2147483692" r:id="rId19"/>
    <p:sldLayoutId id="2147483695" r:id="rId20"/>
    <p:sldLayoutId id="2147483731" r:id="rId21"/>
    <p:sldLayoutId id="2147483735" r:id="rId22"/>
    <p:sldLayoutId id="2147483738" r:id="rId23"/>
    <p:sldLayoutId id="2147483741" r:id="rId24"/>
    <p:sldLayoutId id="2147483715" r:id="rId25"/>
    <p:sldLayoutId id="2147483717" r:id="rId26"/>
    <p:sldLayoutId id="2147483703" r:id="rId27"/>
    <p:sldLayoutId id="2147483706" r:id="rId28"/>
    <p:sldLayoutId id="2147483709" r:id="rId29"/>
    <p:sldLayoutId id="2147483712" r:id="rId30"/>
    <p:sldLayoutId id="2147483664" r:id="rId31"/>
    <p:sldLayoutId id="2147483665" r:id="rId32"/>
    <p:sldLayoutId id="2147483655" r:id="rId33"/>
    <p:sldLayoutId id="2147483792" r:id="rId34"/>
    <p:sldLayoutId id="2147483793" r:id="rId35"/>
  </p:sldLayoutIdLst>
  <p:txStyles>
    <p:titleStyle>
      <a:lvl1pPr algn="l" defTabSz="1043056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1043056" rtl="0" eaLnBrk="1" latinLnBrk="0" hangingPunct="1">
        <a:spcBef>
          <a:spcPts val="12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1043056" rtl="0" eaLnBrk="1" latinLnBrk="0" hangingPunct="1">
        <a:spcBef>
          <a:spcPct val="20000"/>
        </a:spcBef>
        <a:buClr>
          <a:srgbClr val="2B3E6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49238" algn="l" defTabSz="1043056" rtl="0" eaLnBrk="1" latinLnBrk="0" hangingPunct="1">
        <a:spcBef>
          <a:spcPct val="20000"/>
        </a:spcBef>
        <a:buClr>
          <a:srgbClr val="606B8D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77813" algn="l" defTabSz="1043056" rtl="0" eaLnBrk="1" latinLnBrk="0" hangingPunct="1">
        <a:spcBef>
          <a:spcPct val="20000"/>
        </a:spcBef>
        <a:buClr>
          <a:srgbClr val="A1A7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47650" algn="l" defTabSz="1043056" rtl="0" eaLnBrk="1" latinLnBrk="0" hangingPunct="1">
        <a:spcBef>
          <a:spcPct val="20000"/>
        </a:spcBef>
        <a:buClr>
          <a:srgbClr val="A1A7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80828" y="7008171"/>
            <a:ext cx="113137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4096-513A-4056-AD1A-8089F6AFE02D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4237" y="7008171"/>
            <a:ext cx="318449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1071" y="7008171"/>
            <a:ext cx="75125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 descr="logo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89" r:id="rId9"/>
    <p:sldLayoutId id="2147483790" r:id="rId10"/>
    <p:sldLayoutId id="2147483791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</p:sldLayoutIdLst>
  <p:txStyles>
    <p:titleStyle>
      <a:lvl1pPr algn="l" defTabSz="1043056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1043056" rtl="0" eaLnBrk="1" latinLnBrk="0" hangingPunct="1">
        <a:spcBef>
          <a:spcPts val="12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1043056" rtl="0" eaLnBrk="1" latinLnBrk="0" hangingPunct="1">
        <a:spcBef>
          <a:spcPct val="20000"/>
        </a:spcBef>
        <a:buClr>
          <a:srgbClr val="A1A7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49238" algn="l" defTabSz="1043056" rtl="0" eaLnBrk="1" latinLnBrk="0" hangingPunct="1">
        <a:spcBef>
          <a:spcPct val="20000"/>
        </a:spcBef>
        <a:buClr>
          <a:srgbClr val="606B8D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77813" algn="l" defTabSz="1043056" rtl="0" eaLnBrk="1" latinLnBrk="0" hangingPunct="1">
        <a:spcBef>
          <a:spcPct val="20000"/>
        </a:spcBef>
        <a:buClr>
          <a:srgbClr val="2B3E6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47650" algn="l" defTabSz="1043056" rtl="0" eaLnBrk="1" latinLnBrk="0" hangingPunct="1">
        <a:spcBef>
          <a:spcPct val="20000"/>
        </a:spcBef>
        <a:buClr>
          <a:srgbClr val="2B3E6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www.youtube.com/watch?v=pWlzLeoA-9w&amp;feature=youtu.be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raduate.savills.co.uk/graduate-schemes/property-apprenticeship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www.youtube.com/watch?v=t6hPnE3giXw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53si2scXLAhULVRoKHSY8DfMQjRwIBw&amp;url=http://weknowyourdreamz.com/house.html&amp;psig=AFQjCNEt5GFCno-bGWKux8zXsOHsSkuFeA&amp;ust=145822387971297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vweyVssXLAhVLvhQKHYv7AyIQjRwIBw&amp;url=http://visitwightpress.com/industry-news/nettlecombe-farm-go-through-to-the-2014-visit-england-awards-for-excellence/&amp;bvm=bv.116954456,d.d24&amp;psig=AFQjCNGvF-M7m7Qhz5kzGbKia6OrZyyX4g&amp;ust=14582240788028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uk/url?sa=i&amp;rct=j&amp;q=&amp;esrc=s&amp;source=images&amp;cd=&amp;cad=rja&amp;uact=8&amp;ved=0ahUKEwiN36anssXLAhXIRhQKHVDxB1QQjRwIBw&amp;url=http://www.christies.com/features/Luxury-Living-Country-Estates-6323-1.aspx&amp;bvm=bv.116954456,d.d24&amp;psig=AFQjCNF3RPjuVbICmq07TIHmXd5fO4kt2g&amp;ust=1458224115011992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source=images&amp;cd=&amp;cad=rja&amp;uact=8&amp;ved=0ahUKEwj3yNScs8XLAhUL7xQKHWi9A4AQjRwIBw&amp;url=http://thelincolnite.co.uk/2013/05/lincoln-waterside-shopping-centre-revamp-approved/&amp;bvm=bv.116954456,d.d24&amp;psig=AFQjCNGhIK662dAauU3OJwno-rYdNIFKjg&amp;ust=14582241642958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duate.savills.co.uk/graduate-schemes/property-apprenticeship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url?sa=i&amp;rct=j&amp;q=&amp;esrc=s&amp;source=images&amp;cd=&amp;cad=rja&amp;uact=8&amp;ved=0ahUKEwjR4PHxs8XLAhWJbxQKHbeDDU4QjRwIBw&amp;url=http://www.bigideaswriting.com/ten-unusual-places-to-include-your-social-media-icons/&amp;psig=AFQjCNFNMLgIKtoo3sqyxc2ECVW1KwQCng&amp;ust=14582245298412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5983" r="8466" b="4713"/>
          <a:stretch/>
        </p:blipFill>
        <p:spPr>
          <a:xfrm>
            <a:off x="1752603" y="1822840"/>
            <a:ext cx="7172455" cy="507355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0" y="391823"/>
            <a:ext cx="5949107" cy="13543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3396" y="6840793"/>
            <a:ext cx="293497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A career in Real Estate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9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Savills Apprenticeship – Level 6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5 year programme, working 4 days a week with 1 day study per week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Gain </a:t>
            </a:r>
            <a:r>
              <a:rPr lang="en-GB" sz="2000" dirty="0" smtClean="0"/>
              <a:t>a Surveying </a:t>
            </a:r>
            <a:r>
              <a:rPr lang="en-GB" sz="2000" dirty="0" smtClean="0"/>
              <a:t>undergraduate degree, fully funded by Savills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Work towards your professional accreditation for </a:t>
            </a:r>
            <a:r>
              <a:rPr lang="en-GB" sz="2000" dirty="0" smtClean="0"/>
              <a:t>Surveying (APC)</a:t>
            </a: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Learn on the job with a team of experts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Positions </a:t>
            </a:r>
            <a:r>
              <a:rPr lang="en-GB" sz="2000" dirty="0" smtClean="0"/>
              <a:t>across the UK</a:t>
            </a: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Starting Salary £17,000 plus benefits (training, degree, membership, pension, healthcare)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Good work life balance – its a fun job!!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To read about the Apprenticeship experience at Savills visit our website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Apply May / June 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  <a:r>
              <a:rPr lang="en-GB" sz="2000" dirty="0" smtClean="0">
                <a:hlinkClick r:id="rId2"/>
              </a:rPr>
              <a:t>Savills website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5983" r="8466" b="4713"/>
          <a:stretch/>
        </p:blipFill>
        <p:spPr>
          <a:xfrm>
            <a:off x="1752603" y="1822840"/>
            <a:ext cx="7172455" cy="507355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0" y="391823"/>
            <a:ext cx="5949107" cy="13543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3396" y="6840793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hlinkClick r:id="rId5"/>
              </a:rPr>
              <a:t>Surveying the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9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would a career in Property mean???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613" y="2215183"/>
            <a:ext cx="9191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Great work/life balance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Get out and about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Not desk based all the time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Professional Qualification (like Law or Medicine)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Financial independence from an early age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Influence the environment you care about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what do you DO in Real Estate??</a:t>
            </a:r>
            <a:endParaRPr lang="en-GB" dirty="0"/>
          </a:p>
        </p:txBody>
      </p:sp>
      <p:pic>
        <p:nvPicPr>
          <p:cNvPr id="16386" name="Picture 2" descr="http://weknowyourdreamz.com/images/house/house-06.jpg">
            <a:hlinkClick r:id="rId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816" y="2292518"/>
            <a:ext cx="6330759" cy="4216777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not just houses.....</a:t>
            </a:r>
            <a:endParaRPr lang="en-GB" dirty="0"/>
          </a:p>
        </p:txBody>
      </p:sp>
      <p:pic>
        <p:nvPicPr>
          <p:cNvPr id="14338" name="Picture 2" descr="http://visitwightpress.com/wp-content/uploads/2014/04/IWCP_NETTLECOMBE-FARM-048-660x3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053" y="1900996"/>
            <a:ext cx="6286500" cy="3143250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  <p:pic>
        <p:nvPicPr>
          <p:cNvPr id="14340" name="Picture 4" descr="http://www.christies.com/media-library/images/features/articles/2015/07/02/luxury-living-country-estates/Stracathr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7435" y="4287501"/>
            <a:ext cx="5058880" cy="2845620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One-Hyde-Park--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982" y="4215908"/>
            <a:ext cx="4999655" cy="2999793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  <p:pic>
        <p:nvPicPr>
          <p:cNvPr id="12290" name="Picture 2" descr="http://thelincolnite.co.uk/wp-content/uploads/2013/04/HM-revised-frontage-Waterside-Lincoln-i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722" y="315361"/>
            <a:ext cx="6032493" cy="3391936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  <p:pic>
        <p:nvPicPr>
          <p:cNvPr id="5" name="Picture 4" descr="Leis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8862" y="1858564"/>
            <a:ext cx="4713339" cy="2942036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9484" y="3023005"/>
            <a:ext cx="5012611" cy="3338789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Hotel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1850" y="359457"/>
            <a:ext cx="5951708" cy="3347837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  <p:pic>
        <p:nvPicPr>
          <p:cNvPr id="5" name="Content Placeholder 6" descr="cine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05" y="3436311"/>
            <a:ext cx="4023488" cy="3017617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restaur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601" y="360024"/>
            <a:ext cx="6151286" cy="4613466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  <p:pic>
        <p:nvPicPr>
          <p:cNvPr id="6" name="Picture 5" descr="Sh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2353" y="3667539"/>
            <a:ext cx="5431492" cy="3614411"/>
          </a:xfrm>
          <a:prstGeom prst="rect">
            <a:avLst/>
          </a:prstGeom>
          <a:noFill/>
          <a:ln w="47625">
            <a:solidFill>
              <a:schemeClr val="tx1">
                <a:lumMod val="90000"/>
                <a:lumOff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764295"/>
            <a:ext cx="5876069" cy="4990084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Research</a:t>
            </a:r>
          </a:p>
          <a:p>
            <a:pPr lvl="1">
              <a:buNone/>
            </a:pPr>
            <a:r>
              <a:rPr lang="en-GB" dirty="0" smtClean="0"/>
              <a:t> - Chartered Surveyors Training Trust</a:t>
            </a:r>
          </a:p>
          <a:p>
            <a:pPr lvl="1">
              <a:buNone/>
            </a:pPr>
            <a:r>
              <a:rPr lang="en-GB" dirty="0" smtClean="0"/>
              <a:t> - </a:t>
            </a:r>
            <a:r>
              <a:rPr lang="en-GB" dirty="0" smtClean="0">
                <a:hlinkClick r:id="rId3"/>
              </a:rPr>
              <a:t>http://graduate.savills.co.uk/graduate-schemes/property-apprenticeships/</a:t>
            </a:r>
            <a:r>
              <a:rPr lang="en-GB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Social Media @</a:t>
            </a:r>
            <a:r>
              <a:rPr lang="en-GB" dirty="0" err="1" smtClean="0"/>
              <a:t>careersinproperty</a:t>
            </a:r>
            <a:r>
              <a:rPr lang="en-GB" dirty="0" smtClean="0"/>
              <a:t> , Estates Gazette, Property Week etc...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At GCSE and A </a:t>
            </a:r>
            <a:r>
              <a:rPr lang="en-GB" dirty="0" smtClean="0"/>
              <a:t>Level (any topic, but Geography can be useful)</a:t>
            </a:r>
            <a:endParaRPr lang="en-GB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Apprenticeships </a:t>
            </a:r>
            <a:r>
              <a:rPr lang="en-GB" dirty="0" smtClean="0"/>
              <a:t>VS</a:t>
            </a:r>
            <a:r>
              <a:rPr lang="en-GB" dirty="0" smtClean="0"/>
              <a:t> full time University the graduate programme</a:t>
            </a:r>
            <a:endParaRPr lang="en-GB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Work </a:t>
            </a:r>
            <a:r>
              <a:rPr lang="en-GB" dirty="0" smtClean="0"/>
              <a:t>experience</a:t>
            </a:r>
            <a:endParaRPr lang="en-GB" sz="2400" dirty="0" smtClean="0"/>
          </a:p>
        </p:txBody>
      </p:sp>
      <p:pic>
        <p:nvPicPr>
          <p:cNvPr id="6146" name="Picture 2" descr="http://www.bigideaswriting.com/wp-content/uploads/2014/07/social-media-icon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8446" y="2071965"/>
            <a:ext cx="3830016" cy="276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749095"/>
            <a:ext cx="9551628" cy="814271"/>
          </a:xfrm>
        </p:spPr>
        <p:txBody>
          <a:bodyPr/>
          <a:lstStyle/>
          <a:p>
            <a:r>
              <a:rPr lang="en-GB" sz="2456" b="1" dirty="0" smtClean="0"/>
              <a:t>Savills </a:t>
            </a:r>
            <a:r>
              <a:rPr lang="en-GB" sz="2456" b="1" dirty="0"/>
              <a:t>graduate programme </a:t>
            </a:r>
            <a:endParaRPr lang="en-GB" sz="2456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34988" y="1967547"/>
            <a:ext cx="8705993" cy="335298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Real responsibility and real opportunity from day 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Training for professional </a:t>
            </a:r>
            <a:r>
              <a:rPr lang="en-GB" dirty="0" smtClean="0"/>
              <a:t>qualification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Working </a:t>
            </a:r>
            <a:r>
              <a:rPr lang="en-GB" dirty="0" smtClean="0"/>
              <a:t>with Directors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Client 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Investment in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Support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Our rotation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Permanent contract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Global opportunities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34" y="4752625"/>
            <a:ext cx="3405690" cy="210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91" y="2052112"/>
            <a:ext cx="3570926" cy="2211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34" y="4079427"/>
            <a:ext cx="3169948" cy="21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vills Navy WHITE ONLY">
  <a:themeElements>
    <a:clrScheme name="Custom 77">
      <a:dk1>
        <a:srgbClr val="002244"/>
      </a:dk1>
      <a:lt1>
        <a:srgbClr val="FFFFFF"/>
      </a:lt1>
      <a:dk2>
        <a:srgbClr val="A8C4E2"/>
      </a:dk2>
      <a:lt2>
        <a:srgbClr val="F50003"/>
      </a:lt2>
      <a:accent1>
        <a:srgbClr val="FFED54"/>
      </a:accent1>
      <a:accent2>
        <a:srgbClr val="006470"/>
      </a:accent2>
      <a:accent3>
        <a:srgbClr val="79B0A8"/>
      </a:accent3>
      <a:accent4>
        <a:srgbClr val="B4AAB0"/>
      </a:accent4>
      <a:accent5>
        <a:srgbClr val="9E1F5E"/>
      </a:accent5>
      <a:accent6>
        <a:srgbClr val="673154"/>
      </a:accent6>
      <a:hlink>
        <a:srgbClr val="BFB9A4"/>
      </a:hlink>
      <a:folHlink>
        <a:srgbClr val="005437"/>
      </a:folHlink>
    </a:clrScheme>
    <a:fontScheme name="tes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6B8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76">
      <a:dk1>
        <a:srgbClr val="FFFFFF"/>
      </a:dk1>
      <a:lt1>
        <a:srgbClr val="002244"/>
      </a:lt1>
      <a:dk2>
        <a:srgbClr val="A8C4E2"/>
      </a:dk2>
      <a:lt2>
        <a:srgbClr val="F50003"/>
      </a:lt2>
      <a:accent1>
        <a:srgbClr val="FFED54"/>
      </a:accent1>
      <a:accent2>
        <a:srgbClr val="006470"/>
      </a:accent2>
      <a:accent3>
        <a:srgbClr val="79B0A8"/>
      </a:accent3>
      <a:accent4>
        <a:srgbClr val="B4AAB0"/>
      </a:accent4>
      <a:accent5>
        <a:srgbClr val="9E1F5E"/>
      </a:accent5>
      <a:accent6>
        <a:srgbClr val="673154"/>
      </a:accent6>
      <a:hlink>
        <a:srgbClr val="BFB9A4"/>
      </a:hlink>
      <a:folHlink>
        <a:srgbClr val="005437"/>
      </a:folHlink>
    </a:clrScheme>
    <a:fontScheme name="tes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3E6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06B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Savills Navy WHITE ONLY</Template>
  <TotalTime>131</TotalTime>
  <Words>1002</Words>
  <Application>Microsoft Office PowerPoint</Application>
  <PresentationFormat>Custom</PresentationFormat>
  <Paragraphs>132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Savills Navy WHITE ONLY</vt:lpstr>
      <vt:lpstr>Office Theme</vt:lpstr>
      <vt:lpstr>PowerPoint Presentation</vt:lpstr>
      <vt:lpstr>What would a career in Property mean???</vt:lpstr>
      <vt:lpstr>So what do you DO in Real Estate??</vt:lpstr>
      <vt:lpstr>It’s not just houses.....</vt:lpstr>
      <vt:lpstr>PowerPoint Presentation</vt:lpstr>
      <vt:lpstr>PowerPoint Presentation</vt:lpstr>
      <vt:lpstr>PowerPoint Presentation</vt:lpstr>
      <vt:lpstr>Next Steps</vt:lpstr>
      <vt:lpstr>Savills graduate programme </vt:lpstr>
      <vt:lpstr>Savills Apprenticeship – Level 6 </vt:lpstr>
      <vt:lpstr>PowerPoint Presentation</vt:lpstr>
    </vt:vector>
  </TitlesOfParts>
  <Company>Savills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esaunders</dc:creator>
  <cp:lastModifiedBy>Ema Saunders</cp:lastModifiedBy>
  <cp:revision>22</cp:revision>
  <dcterms:created xsi:type="dcterms:W3CDTF">2015-09-22T14:45:23Z</dcterms:created>
  <dcterms:modified xsi:type="dcterms:W3CDTF">2018-11-13T15:32:28Z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Offisync_UpdateToken" pid="2">
    <vt:lpwstr>2</vt:lpwstr>
  </property>
  <property fmtid="{D5CDD505-2E9C-101B-9397-08002B2CF9AE}" name="Jive_LatestUserAccountName" pid="3">
    <vt:lpwstr>VHackett</vt:lpwstr>
  </property>
  <property fmtid="{D5CDD505-2E9C-101B-9397-08002B2CF9AE}" name="Jive_VersionGuid" pid="4">
    <vt:lpwstr>c3c5c45f-265f-48ce-88cc-a0c338eecee5</vt:lpwstr>
  </property>
  <property fmtid="{D5CDD505-2E9C-101B-9397-08002B2CF9AE}" name="Offisync_ServerID" pid="5">
    <vt:lpwstr>4cf16b7c-c1ef-4164-9277-32539e20f605</vt:lpwstr>
  </property>
  <property fmtid="{D5CDD505-2E9C-101B-9397-08002B2CF9AE}" name="Offisync_ProviderInitializationData" pid="6">
    <vt:lpwstr>https://connect.savills.com</vt:lpwstr>
  </property>
  <property fmtid="{D5CDD505-2E9C-101B-9397-08002B2CF9AE}" name="Offisync_UniqueId" pid="7">
    <vt:lpwstr>71954</vt:lpwstr>
  </property>
</Properties>
</file>