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  <p:sldMasterId id="2147483697" r:id="rId2"/>
  </p:sldMasterIdLst>
  <p:notesMasterIdLst>
    <p:notesMasterId r:id="rId18"/>
  </p:notesMasterIdLst>
  <p:sldIdLst>
    <p:sldId id="310" r:id="rId3"/>
    <p:sldId id="313" r:id="rId4"/>
    <p:sldId id="311" r:id="rId5"/>
    <p:sldId id="280" r:id="rId6"/>
    <p:sldId id="293" r:id="rId7"/>
    <p:sldId id="294" r:id="rId8"/>
    <p:sldId id="281" r:id="rId9"/>
    <p:sldId id="297" r:id="rId10"/>
    <p:sldId id="287" r:id="rId11"/>
    <p:sldId id="285" r:id="rId12"/>
    <p:sldId id="288" r:id="rId13"/>
    <p:sldId id="298" r:id="rId14"/>
    <p:sldId id="296" r:id="rId15"/>
    <p:sldId id="295" r:id="rId16"/>
    <p:sldId id="2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C1E8"/>
    <a:srgbClr val="003F72"/>
    <a:srgbClr val="009299"/>
    <a:srgbClr val="67A9C5"/>
    <a:srgbClr val="1D2A5A"/>
    <a:srgbClr val="687ECE"/>
    <a:srgbClr val="416171"/>
    <a:srgbClr val="93C320"/>
    <a:srgbClr val="7DB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4DC821-B894-406A-8FAD-36CE6909AF28}" v="3" dt="2023-03-21T14:50:27.8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93792" autoAdjust="0"/>
  </p:normalViewPr>
  <p:slideViewPr>
    <p:cSldViewPr snapToGrid="0" snapToObjects="1">
      <p:cViewPr varScale="1">
        <p:scale>
          <a:sx n="165" d="100"/>
          <a:sy n="165" d="100"/>
        </p:scale>
        <p:origin x="-120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24" Type="http://schemas.microsoft.com/office/2015/10/relationships/revisionInfo" Target="revisionInfo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9B1E5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62-0B41-8F63-C0DE3E0E5F07}"/>
              </c:ext>
            </c:extLst>
          </c:dPt>
          <c:dPt>
            <c:idx val="1"/>
            <c:bubble3D val="0"/>
            <c:spPr>
              <a:solidFill>
                <a:srgbClr val="F2663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462-0B41-8F63-C0DE3E0E5F07}"/>
              </c:ext>
            </c:extLst>
          </c:dPt>
          <c:dPt>
            <c:idx val="2"/>
            <c:bubble3D val="0"/>
            <c:spPr>
              <a:solidFill>
                <a:srgbClr val="00929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462-0B41-8F63-C0DE3E0E5F0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462-0B41-8F63-C0DE3E0E5F0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462-0B41-8F63-C0DE3E0E5F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B1E5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3E-A14E-9CB0-3C5889EE19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2663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3E-A14E-9CB0-3C5889EE19F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929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3E-A14E-9CB0-3C5889EE1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5374504"/>
        <c:axId val="2083417816"/>
      </c:barChart>
      <c:catAx>
        <c:axId val="-2145374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3417816"/>
        <c:crosses val="autoZero"/>
        <c:auto val="1"/>
        <c:lblAlgn val="ctr"/>
        <c:lblOffset val="100"/>
        <c:noMultiLvlLbl val="0"/>
      </c:catAx>
      <c:valAx>
        <c:axId val="2083417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5374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Whole Cohort 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Age 16</c:v>
                </c:pt>
                <c:pt idx="1">
                  <c:v>Age 17</c:v>
                </c:pt>
                <c:pt idx="2">
                  <c:v>Age 18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8986.0</c:v>
                </c:pt>
                <c:pt idx="1">
                  <c:v>9049.0</c:v>
                </c:pt>
                <c:pt idx="2">
                  <c:v>8917.0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8E-4F45-B7CC-280B23F652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Apprenticeships 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Age 16</c:v>
                </c:pt>
                <c:pt idx="1">
                  <c:v>Age 17</c:v>
                </c:pt>
                <c:pt idx="2">
                  <c:v>Age 18 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390.0</c:v>
                </c:pt>
                <c:pt idx="1">
                  <c:v>662.0</c:v>
                </c:pt>
                <c:pt idx="2">
                  <c:v>637.0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8E-4F45-B7CC-280B23F6523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40517608"/>
        <c:axId val="-2140513960"/>
      </c:barChart>
      <c:catAx>
        <c:axId val="-2140517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0513960"/>
        <c:crosses val="autoZero"/>
        <c:auto val="1"/>
        <c:lblAlgn val="ctr"/>
        <c:lblOffset val="100"/>
        <c:noMultiLvlLbl val="0"/>
      </c:catAx>
      <c:valAx>
        <c:axId val="-2140513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0517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Distribution</a:t>
            </a:r>
            <a:r>
              <a:rPr lang="en-US" baseline="0" dirty="0"/>
              <a:t> of 16-17 year old’s per district  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King's Lynn and West Norfolk</c:v>
                </c:pt>
                <c:pt idx="1">
                  <c:v>South Norfolk</c:v>
                </c:pt>
                <c:pt idx="2">
                  <c:v>Breckland </c:v>
                </c:pt>
                <c:pt idx="3">
                  <c:v>Norwich</c:v>
                </c:pt>
                <c:pt idx="4">
                  <c:v>Broadland </c:v>
                </c:pt>
                <c:pt idx="5">
                  <c:v>Great Yarmouth </c:v>
                </c:pt>
                <c:pt idx="6">
                  <c:v>North Norfolk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16.48999999999999</c:v>
                </c:pt>
                <c:pt idx="1">
                  <c:v>16.15</c:v>
                </c:pt>
                <c:pt idx="2">
                  <c:v>15.61</c:v>
                </c:pt>
                <c:pt idx="3">
                  <c:v>15.12</c:v>
                </c:pt>
                <c:pt idx="4">
                  <c:v>14.61</c:v>
                </c:pt>
                <c:pt idx="5">
                  <c:v>12.41</c:v>
                </c:pt>
                <c:pt idx="6">
                  <c:v>9.61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BE-4AD2-AFAE-EADCD27C8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1340296"/>
        <c:axId val="-2141343720"/>
      </c:barChart>
      <c:valAx>
        <c:axId val="-21413437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2141340296"/>
        <c:crosses val="autoZero"/>
        <c:crossBetween val="between"/>
      </c:valAx>
      <c:catAx>
        <c:axId val="-2141340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1343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Distribution</a:t>
            </a:r>
            <a:r>
              <a:rPr lang="en-US" baseline="0" dirty="0"/>
              <a:t> of 16-17 year old’s apprentices living in each  district  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King's Lynn and West Norfolk</c:v>
                </c:pt>
                <c:pt idx="1">
                  <c:v>South Norfolk</c:v>
                </c:pt>
                <c:pt idx="2">
                  <c:v>Breckland </c:v>
                </c:pt>
                <c:pt idx="3">
                  <c:v>Norwich</c:v>
                </c:pt>
                <c:pt idx="4">
                  <c:v>Broadland </c:v>
                </c:pt>
                <c:pt idx="5">
                  <c:v>Great Yarmouth </c:v>
                </c:pt>
                <c:pt idx="6">
                  <c:v>North Norfolk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18.82</c:v>
                </c:pt>
                <c:pt idx="1">
                  <c:v>17.11</c:v>
                </c:pt>
                <c:pt idx="2">
                  <c:v>15.59</c:v>
                </c:pt>
                <c:pt idx="3">
                  <c:v>15.49</c:v>
                </c:pt>
                <c:pt idx="4">
                  <c:v>12.17</c:v>
                </c:pt>
                <c:pt idx="5">
                  <c:v>11.5</c:v>
                </c:pt>
                <c:pt idx="6">
                  <c:v>9.32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A6-4CA7-ABB4-BDDA6A067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1401976"/>
        <c:axId val="-2141393832"/>
      </c:barChart>
      <c:valAx>
        <c:axId val="-21413938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2141401976"/>
        <c:crosses val="autoZero"/>
        <c:crossBetween val="between"/>
      </c:valAx>
      <c:catAx>
        <c:axId val="-21414019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13938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7AEEA-82F7-476D-9D9C-FC9B538EE126}" type="datetimeFigureOut">
              <a:rPr lang="en-GB" smtClean="0"/>
              <a:t>22/03/23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BAE17-2711-4745-87B3-DAA9B9DE7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566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 Apprenticeships Norfolk – our externally facing brand; and three operational teams within it – Apps Norfolk (individuals aged 19+ and businesses across Norfolk); Insight Apprentice (intensive wraparound support for SMEs in growth sectors in Norfolk) and PTW (explained later!)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EFC26-742A-4A02-9587-88B01D0A75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5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Data for gender old Data 2 slide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BAE17-2711-4745-87B3-DAA9B9DE7C7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761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Break down of district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BAE17-2711-4745-87B3-DAA9B9DE7C7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890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Break down of district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BAE17-2711-4745-87B3-DAA9B9DE7C7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006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BAE17-2711-4745-87B3-DAA9B9DE7C7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503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WE</a:t>
            </a:r>
          </a:p>
          <a:p>
            <a:endParaRPr lang="en-GB" dirty="0"/>
          </a:p>
          <a:p>
            <a:r>
              <a:rPr lang="en-GB" dirty="0"/>
              <a:t>Quick opening segment to get CA to think about how their practice supports young people to get into apprenticeships </a:t>
            </a:r>
          </a:p>
          <a:p>
            <a:endParaRPr lang="en-GB" dirty="0"/>
          </a:p>
          <a:p>
            <a:r>
              <a:rPr lang="en-GB" dirty="0"/>
              <a:t>So I just have a few statements that I want to get you thinking about with how you support your young people when applying/searching and looking for apprenticeships. </a:t>
            </a:r>
          </a:p>
          <a:p>
            <a:endParaRPr lang="en-GB" dirty="0"/>
          </a:p>
          <a:p>
            <a:r>
              <a:rPr lang="en-GB" dirty="0"/>
              <a:t>Are all students in Years 10, 11, 12 and 13 given access to information about apprenticeships, regardless of their academic ability and planned / intended destination?</a:t>
            </a:r>
          </a:p>
          <a:p>
            <a:endParaRPr lang="en-GB" dirty="0"/>
          </a:p>
          <a:p>
            <a:r>
              <a:rPr lang="en-GB" dirty="0"/>
              <a:t>Are students who complete apprenticeship applications supported by staff members e.g. proof reading, providing feedback, support to meet deadlines? </a:t>
            </a:r>
          </a:p>
          <a:p>
            <a:endParaRPr lang="en-GB" dirty="0"/>
          </a:p>
          <a:p>
            <a:r>
              <a:rPr lang="en-GB" dirty="0"/>
              <a:t>Are students encouraged to consider the transferability of content from their UCAS personal statements to the apprenticeship application process?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BAE17-2711-4745-87B3-DAA9B9DE7C7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418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Plenary/ Question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BAE17-2711-4745-87B3-DAA9B9DE7C7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89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 Apprenticeships Norfolk website and dedicated area for people supporting others with apprenticeships – tons of info, including useful information written in plain English and links to gov.uk and also on homepage, a live link to ‘Find an Apprenticeship’ – if they haven’t already, advisors can email us apprenticeships@norfolk.gov.uk and we will mail the updated apprenticeship vacancies across the whole of Norfolk, each week!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EFC26-742A-4A02-9587-88B01D0A75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427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Our #MadeInNorfolk campaign - produced short films as part of a multi touch digital campaign that complimented a TV advert... Using real SMEs in Norfolk to influence and talk directly to other SMEs in Norfolk about the benefits of apprenticeships to their business…</a:t>
            </a:r>
          </a:p>
          <a:p>
            <a:r>
              <a:rPr lang="en-GB" dirty="0"/>
              <a:t>These SME’s represented the apprenticeship scope with traditional sectors like care and retail and also emerging technology (machine learning creating fully automated sign language via a human avatar) –which all represented Norfolk.</a:t>
            </a:r>
          </a:p>
          <a:p>
            <a:r>
              <a:rPr lang="en-GB" dirty="0"/>
              <a:t>QR code links to the films..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EFC26-742A-4A02-9587-88B01D0A75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658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 to the presentation. </a:t>
            </a:r>
          </a:p>
          <a:p>
            <a:endParaRPr lang="en-GB" dirty="0"/>
          </a:p>
          <a:p>
            <a:r>
              <a:rPr lang="en-GB" dirty="0"/>
              <a:t>Thank you for your time this morning/afternoon my name is “insert name” and I am here today to give you some information on who the pathways to work team. </a:t>
            </a:r>
          </a:p>
          <a:p>
            <a:endParaRPr lang="en-GB" dirty="0"/>
          </a:p>
          <a:p>
            <a:pPr algn="l"/>
            <a:r>
              <a:rPr lang="en-GB" dirty="0"/>
              <a:t>The pathways to work team are part of Norfolk County Councils Children's services and we aim to support all young people to fulfil </a:t>
            </a:r>
            <a:r>
              <a:rPr lang="en-GB" b="0" i="0" dirty="0">
                <a:solidFill>
                  <a:srgbClr val="000000"/>
                </a:solidFill>
                <a:effectLst/>
                <a:latin typeface="Arimo"/>
              </a:rPr>
              <a:t>personal, social, 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algn="l"/>
            <a:r>
              <a:rPr lang="en-GB" b="0" i="0" dirty="0">
                <a:solidFill>
                  <a:srgbClr val="000000"/>
                </a:solidFill>
                <a:effectLst/>
                <a:latin typeface="Arimo"/>
              </a:rPr>
              <a:t>academic and career potential to successfully transition to economic independence in 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b="0" i="0" dirty="0">
                <a:solidFill>
                  <a:srgbClr val="000000"/>
                </a:solidFill>
                <a:effectLst/>
                <a:latin typeface="Arimo"/>
              </a:rPr>
              <a:t>adulthood. An we are committed to promote and develop a viable and high-quality pathway to apprenticeships for 16-18-year olds wishing to enter the labour market as a key option for 16-18 participation. </a:t>
            </a:r>
            <a:endParaRPr lang="en-GB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DBAE17-2711-4745-87B3-DAA9B9DE7C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012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The Aim/ year groups </a:t>
            </a:r>
          </a:p>
          <a:p>
            <a:endParaRPr lang="en-GB" dirty="0"/>
          </a:p>
          <a:p>
            <a:r>
              <a:rPr lang="en-GB" dirty="0"/>
              <a:t>Sophie </a:t>
            </a:r>
          </a:p>
          <a:p>
            <a:endParaRPr lang="en-GB" dirty="0"/>
          </a:p>
          <a:p>
            <a:r>
              <a:rPr lang="en-GB" dirty="0"/>
              <a:t>Top industries in Norfolk </a:t>
            </a:r>
          </a:p>
          <a:p>
            <a:r>
              <a:rPr lang="en-GB" dirty="0"/>
              <a:t>Employment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BAE17-2711-4745-87B3-DAA9B9DE7C7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000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Schools of engagement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BAE17-2711-4745-87B3-DAA9B9DE7C7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228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Delivery </a:t>
            </a:r>
          </a:p>
          <a:p>
            <a:r>
              <a:rPr lang="en-GB" dirty="0"/>
              <a:t>Info outline ask/</a:t>
            </a:r>
            <a:r>
              <a:rPr lang="en-GB" dirty="0" err="1"/>
              <a:t>ptw</a:t>
            </a:r>
            <a:r>
              <a:rPr lang="en-GB" dirty="0"/>
              <a:t> offer 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none" strike="noStrike" baseline="0" dirty="0">
                <a:solidFill>
                  <a:srgbClr val="000000"/>
                </a:solidFill>
                <a:latin typeface="Nobel"/>
              </a:rPr>
              <a:t>The ASK programme is funded by the Department for Education and offers free support to educational establishments in England to increase awareness of apprenticeships, traineeships and T Levels.</a:t>
            </a:r>
            <a:endParaRPr lang="en-GB" dirty="0"/>
          </a:p>
          <a:p>
            <a:endParaRPr lang="en-GB" dirty="0"/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Nobel Regular"/>
              </a:rPr>
              <a:t>Activities and workshops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Nobel Book"/>
              </a:rPr>
              <a:t>The activities and workshops delivered through ASK are inspiring sessions that are delivered by local experts (ASK delivery partners), on behalf of the Department for Education.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Nobel Book"/>
              </a:rPr>
              <a:t>All activities and workshops are designed to inform and inspire your students, staff and parents about apprenticeships, traineeships and T Levels. You can read more about them later in this brochure.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Nobel Book"/>
              </a:rPr>
              <a:t>Most activities have been designed flexibly so that they can be delivered as a face to face or virtual session, depending on what works best for your school/college.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Nobel Book"/>
              </a:rPr>
              <a:t>Some activities can only be delivered in-person and we encourage schools and colleges to book activities as an in-person session wherever possible to increase engagement and overall impact.</a:t>
            </a:r>
            <a:endParaRPr lang="en-GB" dirty="0"/>
          </a:p>
          <a:p>
            <a:endParaRPr lang="en-GB" dirty="0"/>
          </a:p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No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BAE17-2711-4745-87B3-DAA9B9DE7C7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782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BAE17-2711-4745-87B3-DAA9B9DE7C7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166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BAE17-2711-4745-87B3-DAA9B9DE7C7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064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chart" Target="../charts/chart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chart" Target="../charts/chart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AECB11-A1DE-4494-9538-39735A0B9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9291B96-7CE7-476F-AD4F-F0A1B6EA8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6342E2-6FCD-4BB2-8348-B42ECFB7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99A0-52F5-446E-AF43-14470C01D1EE}" type="datetimeFigureOut">
              <a:rPr lang="en-GB" smtClean="0"/>
              <a:t>22/03/23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28C221-D718-4C07-A29F-191727FB1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D4FC32-1D47-47BD-8359-01467781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ACBF-85EA-4AE0-836A-66AA8665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87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E99FE2-3AE6-4C1E-804D-3992242C0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20221B-8C65-4533-B7A8-E4EF7E0E2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AE0CF8-E0FE-4E61-9100-4E18A21B1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99A0-52F5-446E-AF43-14470C01D1EE}" type="datetimeFigureOut">
              <a:rPr lang="en-GB" smtClean="0"/>
              <a:t>22/03/23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930406-567C-45DD-B9B4-8EC3B6EA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7A768D-E4EF-4FF4-9008-7B8C2A75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ACBF-85EA-4AE0-836A-66AA8665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56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76C07C5-BFA9-417C-A2E2-5F6AE5B4F3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BF1E82-8D77-49EF-8933-ECC4074EA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A3C486-4EC6-412E-9755-84EA705D3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99A0-52F5-446E-AF43-14470C01D1EE}" type="datetimeFigureOut">
              <a:rPr lang="en-GB" smtClean="0"/>
              <a:t>22/03/23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68873B-CC9F-4C1D-AA5D-19F1B6505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F0B5BD-A05A-4951-9921-0397D3AC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ACBF-85EA-4AE0-836A-66AA8665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958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2D72-375A-5A48-BF08-9E2B576A4A5D}" type="datetimeFigureOut">
              <a:rPr lang="en-US" smtClean="0"/>
              <a:t>22/03/23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78A3-F829-E742-866A-540630A2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04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2D72-375A-5A48-BF08-9E2B576A4A5D}" type="datetimeFigureOut">
              <a:rPr lang="en-US" smtClean="0"/>
              <a:t>22/03/23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78A3-F829-E742-866A-540630A2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08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2D72-375A-5A48-BF08-9E2B576A4A5D}" type="datetimeFigureOut">
              <a:rPr lang="en-US" smtClean="0"/>
              <a:t>22/03/23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78A3-F829-E742-866A-540630A2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3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2D72-375A-5A48-BF08-9E2B576A4A5D}" type="datetimeFigureOut">
              <a:rPr lang="en-US" smtClean="0"/>
              <a:t>22/03/23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78A3-F829-E742-866A-540630A2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52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2D72-375A-5A48-BF08-9E2B576A4A5D}" type="datetimeFigureOut">
              <a:rPr lang="en-US" smtClean="0"/>
              <a:t>22/03/23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78A3-F829-E742-866A-540630A2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47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2D72-375A-5A48-BF08-9E2B576A4A5D}" type="datetimeFigureOut">
              <a:rPr lang="en-US" smtClean="0"/>
              <a:t>22/03/23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78A3-F829-E742-866A-540630A2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2D72-375A-5A48-BF08-9E2B576A4A5D}" type="datetimeFigureOut">
              <a:rPr lang="en-US" smtClean="0"/>
              <a:t>22/03/23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78A3-F829-E742-866A-540630A2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06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2D72-375A-5A48-BF08-9E2B576A4A5D}" type="datetimeFigureOut">
              <a:rPr lang="en-US" smtClean="0"/>
              <a:t>22/03/23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78A3-F829-E742-866A-540630A2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7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603C29-8E35-4058-96BD-2E51BCFF2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688B2A-E5EE-415E-AB21-E8C336C6F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D24E13-02D6-4867-889F-9CC4F3B1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99A0-52F5-446E-AF43-14470C01D1EE}" type="datetimeFigureOut">
              <a:rPr lang="en-GB" smtClean="0"/>
              <a:t>22/03/23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57866E-63A7-4071-99A0-BB13716F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514DF0-A32C-400D-8C85-9343091B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ACBF-85EA-4AE0-836A-66AA8665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966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2D72-375A-5A48-BF08-9E2B576A4A5D}" type="datetimeFigureOut">
              <a:rPr lang="en-US" smtClean="0"/>
              <a:t>22/03/23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78A3-F829-E742-866A-540630A2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2D72-375A-5A48-BF08-9E2B576A4A5D}" type="datetimeFigureOut">
              <a:rPr lang="en-US" smtClean="0"/>
              <a:t>22/03/23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78A3-F829-E742-866A-540630A2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99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2D72-375A-5A48-BF08-9E2B576A4A5D}" type="datetimeFigureOut">
              <a:rPr lang="en-US" smtClean="0"/>
              <a:t>22/03/23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78A3-F829-E742-866A-540630A22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07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rgbClr val="93C3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5">
            <a:extLst>
              <a:ext uri="{FF2B5EF4-FFF2-40B4-BE49-F238E27FC236}">
                <a16:creationId xmlns:a16="http://schemas.microsoft.com/office/drawing/2014/main" xmlns="" id="{7E5C2347-4666-5946-9594-EAE37C74A7CE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5960099" y="-1498173"/>
            <a:ext cx="6809836" cy="6875442"/>
          </a:xfrm>
          <a:prstGeom prst="ellipse">
            <a:avLst/>
          </a:prstGeom>
          <a:solidFill>
            <a:schemeClr val="bg1">
              <a:lumMod val="65000"/>
            </a:schemeClr>
          </a:solidFill>
          <a:effectLst>
            <a:outerShdw dist="355600" dir="4080000" algn="tl" rotWithShape="0">
              <a:prstClr val="black">
                <a:alpha val="6000"/>
              </a:prstClr>
            </a:outerShdw>
          </a:effectLst>
        </p:spPr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91AFFEFE-AC3C-164A-A261-A8A5351F29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959" y="750493"/>
            <a:ext cx="5438857" cy="2378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Main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948E4D7-CA8B-F34E-AD87-74E5A642FF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959" y="3394604"/>
            <a:ext cx="5438775" cy="2260600"/>
          </a:xfrm>
        </p:spPr>
        <p:txBody>
          <a:bodyPr/>
          <a:lstStyle>
            <a:lvl1pPr marL="0" indent="0">
              <a:buNone/>
              <a:defRPr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770507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D2E5D55-1B91-D044-80D6-EE3FAA65C505}"/>
              </a:ext>
            </a:extLst>
          </p:cNvPr>
          <p:cNvSpPr/>
          <p:nvPr userDrawn="1"/>
        </p:nvSpPr>
        <p:spPr>
          <a:xfrm>
            <a:off x="0" y="0"/>
            <a:ext cx="12192000" cy="118437"/>
          </a:xfrm>
          <a:prstGeom prst="rect">
            <a:avLst/>
          </a:prstGeom>
          <a:solidFill>
            <a:srgbClr val="98B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E21FE4F5-9709-7B41-84FB-95794EE95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185434" y="5646045"/>
            <a:ext cx="4594279" cy="4594279"/>
          </a:xfrm>
          <a:prstGeom prst="ellipse">
            <a:avLst/>
          </a:prstGeom>
          <a:solidFill>
            <a:srgbClr val="97BF0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30E1FD-65CF-1440-AC9D-4AABA26149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196" y="584729"/>
            <a:ext cx="10312400" cy="998537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1D2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Main title goes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6D2143F-5CE3-4642-8181-76EE5B1D0C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1651000"/>
            <a:ext cx="10312400" cy="3581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D2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1D2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534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1D2A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C2B01F2-4660-6842-AADA-25706914EFB4}"/>
              </a:ext>
            </a:extLst>
          </p:cNvPr>
          <p:cNvSpPr txBox="1"/>
          <p:nvPr userDrawn="1"/>
        </p:nvSpPr>
        <p:spPr>
          <a:xfrm>
            <a:off x="616959" y="572549"/>
            <a:ext cx="5057795" cy="31393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DE5B43DA-4C27-C24C-B28C-259AF2185C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959" y="750493"/>
            <a:ext cx="5182708" cy="2378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Main title here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77F0D6D6-5918-F349-B8B3-FE16E45BCF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959" y="3394604"/>
            <a:ext cx="5218227" cy="2260600"/>
          </a:xfrm>
        </p:spPr>
        <p:txBody>
          <a:bodyPr/>
          <a:lstStyle>
            <a:lvl1pPr marL="0" indent="0">
              <a:buNone/>
              <a:defRPr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 title here</a:t>
            </a:r>
          </a:p>
        </p:txBody>
      </p:sp>
      <p:sp>
        <p:nvSpPr>
          <p:cNvPr id="6" name="Picture Placeholder 25">
            <a:extLst>
              <a:ext uri="{FF2B5EF4-FFF2-40B4-BE49-F238E27FC236}">
                <a16:creationId xmlns:a16="http://schemas.microsoft.com/office/drawing/2014/main" xmlns="" id="{E4A23AF9-77FC-9F4E-B60B-3A5A951BD743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5960099" y="-1498173"/>
            <a:ext cx="6809836" cy="6875442"/>
          </a:xfrm>
          <a:prstGeom prst="ellipse">
            <a:avLst/>
          </a:prstGeom>
          <a:solidFill>
            <a:schemeClr val="bg1">
              <a:lumMod val="65000"/>
            </a:schemeClr>
          </a:solidFill>
          <a:effectLst>
            <a:outerShdw dist="355600" dir="4080000" algn="tl" rotWithShape="0">
              <a:prstClr val="black">
                <a:alpha val="6000"/>
              </a:prstClr>
            </a:outerShdw>
          </a:effectLst>
        </p:spPr>
      </p:sp>
    </p:spTree>
    <p:extLst>
      <p:ext uri="{BB962C8B-B14F-4D97-AF65-F5344CB8AC3E}">
        <p14:creationId xmlns:p14="http://schemas.microsoft.com/office/powerpoint/2010/main" val="868096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97819B1-B41E-7D4A-961E-A0B84C5E46BA}"/>
              </a:ext>
            </a:extLst>
          </p:cNvPr>
          <p:cNvSpPr/>
          <p:nvPr userDrawn="1"/>
        </p:nvSpPr>
        <p:spPr>
          <a:xfrm>
            <a:off x="0" y="0"/>
            <a:ext cx="12192000" cy="118437"/>
          </a:xfrm>
          <a:prstGeom prst="rect">
            <a:avLst/>
          </a:prstGeom>
          <a:solidFill>
            <a:srgbClr val="98B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B813149-95A4-7043-8E05-D88A647998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527383" y="-1382230"/>
            <a:ext cx="6181747" cy="6181747"/>
          </a:xfrm>
          <a:prstGeom prst="ellipse">
            <a:avLst/>
          </a:prstGeom>
          <a:solidFill>
            <a:srgbClr val="97BF0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9E823E2-FC61-4743-B16C-3CAE0D43D05D}"/>
              </a:ext>
            </a:extLst>
          </p:cNvPr>
          <p:cNvSpPr txBox="1"/>
          <p:nvPr userDrawn="1"/>
        </p:nvSpPr>
        <p:spPr>
          <a:xfrm>
            <a:off x="5561317" y="479535"/>
            <a:ext cx="3096395" cy="3081708"/>
          </a:xfrm>
          <a:prstGeom prst="ellipse">
            <a:avLst/>
          </a:prstGeom>
          <a:solidFill>
            <a:srgbClr val="1E2A5A"/>
          </a:solidFill>
          <a:effectLst>
            <a:outerShdw dist="101600" dir="2700000" sx="101000" sy="101000" algn="tl" rotWithShape="0">
              <a:prstClr val="black">
                <a:alpha val="14000"/>
              </a:prstClr>
            </a:outerShdw>
          </a:effectLst>
        </p:spPr>
        <p:txBody>
          <a:bodyPr wrap="square" rtlCol="0" anchor="ctr" anchorCtr="0">
            <a:normAutofit/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9C4F5E3-82E5-B648-9785-748B6600EE1B}"/>
              </a:ext>
            </a:extLst>
          </p:cNvPr>
          <p:cNvSpPr txBox="1"/>
          <p:nvPr userDrawn="1"/>
        </p:nvSpPr>
        <p:spPr>
          <a:xfrm>
            <a:off x="9100572" y="2475141"/>
            <a:ext cx="2443989" cy="2483018"/>
          </a:xfrm>
          <a:prstGeom prst="ellipse">
            <a:avLst/>
          </a:prstGeom>
          <a:solidFill>
            <a:srgbClr val="009290"/>
          </a:solidFill>
          <a:effectLst>
            <a:outerShdw dist="114300" dir="2700000" sx="101000" sy="101000" algn="tl" rotWithShape="0">
              <a:prstClr val="black">
                <a:alpha val="10000"/>
              </a:prstClr>
            </a:outerShdw>
          </a:effectLst>
        </p:spPr>
        <p:txBody>
          <a:bodyPr wrap="square" rtlCol="0" anchor="ctr" anchorCtr="0">
            <a:normAutofit/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8AAF668-82BE-4641-A5EC-2F298E95D3FC}"/>
              </a:ext>
            </a:extLst>
          </p:cNvPr>
          <p:cNvSpPr txBox="1"/>
          <p:nvPr userDrawn="1"/>
        </p:nvSpPr>
        <p:spPr>
          <a:xfrm>
            <a:off x="6572182" y="3662959"/>
            <a:ext cx="2580965" cy="2568722"/>
          </a:xfrm>
          <a:prstGeom prst="ellipse">
            <a:avLst/>
          </a:prstGeom>
          <a:solidFill>
            <a:srgbClr val="9B1E5C"/>
          </a:solidFill>
          <a:effectLst>
            <a:outerShdw dist="215900" dir="2700000" sx="97000" sy="97000" algn="tl" rotWithShape="0">
              <a:prstClr val="black">
                <a:alpha val="24000"/>
              </a:prstClr>
            </a:outerShdw>
          </a:effectLst>
        </p:spPr>
        <p:txBody>
          <a:bodyPr wrap="square" rtlCol="0" anchor="ctr" anchorCtr="0">
            <a:normAutofit/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BB6209F-11EE-7C4A-A3DE-CC77F153FD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0051349" y="5725332"/>
            <a:ext cx="4594279" cy="4594279"/>
          </a:xfrm>
          <a:prstGeom prst="ellipse">
            <a:avLst/>
          </a:prstGeom>
          <a:solidFill>
            <a:srgbClr val="97BF0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25BB4167-7948-C14B-9E3A-B6D02CB84D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00572" y="2475141"/>
            <a:ext cx="2443989" cy="24830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 title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xmlns="" id="{8F3C573A-A337-2148-86DF-9737B45C9B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182" y="3659723"/>
            <a:ext cx="2580965" cy="25719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 title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xmlns="" id="{BFF650BD-F57E-E34D-B81A-206F86F5F7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4013" y="479533"/>
            <a:ext cx="3083699" cy="308170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 title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478EF3A3-1957-0243-AEF2-9F5C3EE7CA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196" y="584729"/>
            <a:ext cx="4814417" cy="998537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1D2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Main title goes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69EFA5F3-6697-1B45-B220-17966282D6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1925950"/>
            <a:ext cx="4813888" cy="311171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D2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1D2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7118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xmlns="" id="{2CBE7F09-DD08-5E42-A613-FAF0EAE2B8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527383" y="-1382230"/>
            <a:ext cx="6181747" cy="6181747"/>
          </a:xfrm>
          <a:prstGeom prst="ellipse">
            <a:avLst/>
          </a:prstGeom>
          <a:solidFill>
            <a:srgbClr val="97BF0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5D4238A-A6FF-BD44-BF75-178052AEBDC5}"/>
              </a:ext>
            </a:extLst>
          </p:cNvPr>
          <p:cNvSpPr txBox="1"/>
          <p:nvPr userDrawn="1"/>
        </p:nvSpPr>
        <p:spPr>
          <a:xfrm>
            <a:off x="1245165" y="2035030"/>
            <a:ext cx="3286882" cy="3339371"/>
          </a:xfrm>
          <a:prstGeom prst="ellipse">
            <a:avLst/>
          </a:prstGeom>
          <a:solidFill>
            <a:srgbClr val="9B1E5C"/>
          </a:solidFill>
          <a:effectLst>
            <a:outerShdw dist="114300" dir="2700000" sx="101000" sy="101000" algn="tl" rotWithShape="0">
              <a:prstClr val="black">
                <a:alpha val="10000"/>
              </a:prstClr>
            </a:outerShdw>
          </a:effectLst>
        </p:spPr>
        <p:txBody>
          <a:bodyPr wrap="square" rtlCol="0" anchor="ctr" anchorCtr="0">
            <a:normAutofit/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3B1A1FE-E1B4-F144-9731-2A46DEF07764}"/>
              </a:ext>
            </a:extLst>
          </p:cNvPr>
          <p:cNvSpPr txBox="1"/>
          <p:nvPr userDrawn="1"/>
        </p:nvSpPr>
        <p:spPr>
          <a:xfrm>
            <a:off x="5391213" y="736028"/>
            <a:ext cx="2580965" cy="2568722"/>
          </a:xfrm>
          <a:prstGeom prst="ellipse">
            <a:avLst/>
          </a:prstGeom>
          <a:solidFill>
            <a:srgbClr val="9B1E5C"/>
          </a:solidFill>
          <a:effectLst>
            <a:outerShdw dist="215900" dir="2700000" sx="97000" sy="97000" algn="tl" rotWithShape="0">
              <a:prstClr val="black">
                <a:alpha val="24000"/>
              </a:prstClr>
            </a:outerShdw>
          </a:effectLst>
        </p:spPr>
        <p:txBody>
          <a:bodyPr wrap="square" rtlCol="0" anchor="ctr" anchorCtr="0">
            <a:normAutofit/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8DD5F75-649D-7C43-B1AB-FA2C5244873A}"/>
              </a:ext>
            </a:extLst>
          </p:cNvPr>
          <p:cNvSpPr txBox="1"/>
          <p:nvPr userDrawn="1"/>
        </p:nvSpPr>
        <p:spPr>
          <a:xfrm>
            <a:off x="4767687" y="3524660"/>
            <a:ext cx="3011089" cy="2996806"/>
          </a:xfrm>
          <a:prstGeom prst="ellipse">
            <a:avLst/>
          </a:prstGeom>
          <a:solidFill>
            <a:srgbClr val="9B1E5C"/>
          </a:solidFill>
          <a:effectLst>
            <a:outerShdw dist="215900" dir="2700000" sx="97000" sy="97000" algn="tl" rotWithShape="0">
              <a:prstClr val="black">
                <a:alpha val="24000"/>
              </a:prstClr>
            </a:outerShdw>
          </a:effectLst>
        </p:spPr>
        <p:txBody>
          <a:bodyPr wrap="square" rtlCol="0" anchor="ctr" anchorCtr="0">
            <a:normAutofit/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36B3EDA-9C03-1246-A402-90938CF5BAF1}"/>
              </a:ext>
            </a:extLst>
          </p:cNvPr>
          <p:cNvSpPr txBox="1"/>
          <p:nvPr userDrawn="1"/>
        </p:nvSpPr>
        <p:spPr>
          <a:xfrm>
            <a:off x="8637942" y="1795616"/>
            <a:ext cx="2405461" cy="2394051"/>
          </a:xfrm>
          <a:prstGeom prst="ellipse">
            <a:avLst/>
          </a:prstGeom>
          <a:solidFill>
            <a:srgbClr val="9B1E5C"/>
          </a:solidFill>
          <a:effectLst>
            <a:outerShdw dist="101600" dir="2700000" sx="101000" sy="101000" algn="tl" rotWithShape="0">
              <a:prstClr val="black">
                <a:alpha val="14000"/>
              </a:prstClr>
            </a:outerShdw>
          </a:effectLst>
        </p:spPr>
        <p:txBody>
          <a:bodyPr wrap="square" rtlCol="0" anchor="ctr" anchorCtr="0">
            <a:normAutofit/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C26D848-1E2F-E34C-A524-1BC649EE891E}"/>
              </a:ext>
            </a:extLst>
          </p:cNvPr>
          <p:cNvSpPr/>
          <p:nvPr userDrawn="1"/>
        </p:nvSpPr>
        <p:spPr>
          <a:xfrm>
            <a:off x="0" y="0"/>
            <a:ext cx="12192000" cy="118437"/>
          </a:xfrm>
          <a:prstGeom prst="rect">
            <a:avLst/>
          </a:prstGeom>
          <a:solidFill>
            <a:srgbClr val="98B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D9695EFB-2E86-CB4D-B83E-8DA0BCB72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0051349" y="5725332"/>
            <a:ext cx="4594279" cy="4594279"/>
          </a:xfrm>
          <a:prstGeom prst="ellipse">
            <a:avLst/>
          </a:prstGeom>
          <a:solidFill>
            <a:srgbClr val="97BF0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4D58686B-F3EA-2A40-A762-6574370420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196" y="584729"/>
            <a:ext cx="4798017" cy="998537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1D2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Main title goes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xmlns="" id="{9DDACD1A-56A2-624A-A478-89BD61B625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5166" y="2035030"/>
            <a:ext cx="3286882" cy="33393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 title here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B8A91CF1-1644-5B4E-8FD7-DFA4CF5E3F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7686" y="3524660"/>
            <a:ext cx="3011090" cy="29968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 title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D936796C-7C16-5647-A9A3-427B5AF22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1212" y="736028"/>
            <a:ext cx="2580966" cy="25687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 title here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xmlns="" id="{F89C444A-1FC0-A343-96C7-9B5586BAAA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00512" y="1795616"/>
            <a:ext cx="2442891" cy="23940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785344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020CC3D1-9F23-0E4D-919B-76CC32E31D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185434" y="5646045"/>
            <a:ext cx="4594279" cy="4594279"/>
          </a:xfrm>
          <a:prstGeom prst="ellipse">
            <a:avLst/>
          </a:prstGeom>
          <a:solidFill>
            <a:srgbClr val="97BF0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C4E18C9-0BEF-4542-9929-FFFD3C6F78E5}"/>
              </a:ext>
            </a:extLst>
          </p:cNvPr>
          <p:cNvSpPr/>
          <p:nvPr userDrawn="1"/>
        </p:nvSpPr>
        <p:spPr>
          <a:xfrm>
            <a:off x="0" y="0"/>
            <a:ext cx="12192000" cy="118437"/>
          </a:xfrm>
          <a:prstGeom prst="rect">
            <a:avLst/>
          </a:prstGeom>
          <a:solidFill>
            <a:srgbClr val="98B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9A4B5CEB-B1E0-1D46-BFE0-D561A27DA0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196" y="584729"/>
            <a:ext cx="10312400" cy="998537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1D2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Main title goes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CEB57D79-4702-4648-911E-0FA0A82B78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1651000"/>
            <a:ext cx="10312400" cy="3581400"/>
          </a:xfrm>
        </p:spPr>
        <p:txBody>
          <a:bodyPr>
            <a:normAutofit/>
          </a:bodyPr>
          <a:lstStyle>
            <a:lvl1pPr marL="342900" indent="-342900">
              <a:buClr>
                <a:srgbClr val="93C320"/>
              </a:buClr>
              <a:buFont typeface="Wingdings" pitchFamily="2" charset="2"/>
              <a:buChar char="ü"/>
              <a:defRPr sz="2000">
                <a:solidFill>
                  <a:srgbClr val="1D2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1D2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31727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3">
            <a:extLst>
              <a:ext uri="{FF2B5EF4-FFF2-40B4-BE49-F238E27FC236}">
                <a16:creationId xmlns:a16="http://schemas.microsoft.com/office/drawing/2014/main" xmlns="" id="{09FDA4F8-ABB1-3041-89EB-B04EC797DAFF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593196" y="1675526"/>
            <a:ext cx="7595541" cy="34587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media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69FD3CF-D26D-DE48-B216-6F5CDBF3E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4886" y="-2496469"/>
            <a:ext cx="4947941" cy="4989298"/>
          </a:xfrm>
          <a:prstGeom prst="ellipse">
            <a:avLst/>
          </a:prstGeom>
          <a:solidFill>
            <a:srgbClr val="97BF0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577A35E-C17E-3347-95FB-0DBDC50F0E3F}"/>
              </a:ext>
            </a:extLst>
          </p:cNvPr>
          <p:cNvSpPr/>
          <p:nvPr userDrawn="1"/>
        </p:nvSpPr>
        <p:spPr>
          <a:xfrm>
            <a:off x="0" y="0"/>
            <a:ext cx="12192000" cy="118437"/>
          </a:xfrm>
          <a:prstGeom prst="rect">
            <a:avLst/>
          </a:prstGeom>
          <a:solidFill>
            <a:srgbClr val="98B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4F3F9D71-FF75-6747-B98F-0768AEE668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196" y="584729"/>
            <a:ext cx="10312400" cy="998537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1D2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Main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03993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67B2D8-B50F-48B6-BD27-FA047320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8B1F7A-DDE6-4C40-B7E8-48428D611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F2AE7D-A3E9-47DE-9493-B5D210EF9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99A0-52F5-446E-AF43-14470C01D1EE}" type="datetimeFigureOut">
              <a:rPr lang="en-GB" smtClean="0"/>
              <a:t>22/03/23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4CDEBB-37A0-4B6C-82DA-CD6A3B023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993A50-8043-4C02-B217-13F415FA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ACBF-85EA-4AE0-836A-66AA8665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903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DABF20E-674B-4443-98FB-658A4A738FA8}"/>
              </a:ext>
            </a:extLst>
          </p:cNvPr>
          <p:cNvSpPr/>
          <p:nvPr userDrawn="1"/>
        </p:nvSpPr>
        <p:spPr>
          <a:xfrm>
            <a:off x="0" y="0"/>
            <a:ext cx="12192000" cy="118437"/>
          </a:xfrm>
          <a:prstGeom prst="rect">
            <a:avLst/>
          </a:prstGeom>
          <a:solidFill>
            <a:srgbClr val="98B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77698E1-F1BE-2A46-9FDB-D6AFDF26ED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382669" y="-4683724"/>
            <a:ext cx="6181747" cy="6181747"/>
          </a:xfrm>
          <a:prstGeom prst="ellipse">
            <a:avLst/>
          </a:prstGeom>
          <a:solidFill>
            <a:srgbClr val="97BF0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5382746B-DD9A-7E45-8AA4-6881844B9A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196" y="584729"/>
            <a:ext cx="10312400" cy="998537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1D2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Main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3622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874153E-43D4-E04A-B389-5661BA0FDF6C}"/>
              </a:ext>
            </a:extLst>
          </p:cNvPr>
          <p:cNvSpPr/>
          <p:nvPr userDrawn="1"/>
        </p:nvSpPr>
        <p:spPr>
          <a:xfrm>
            <a:off x="0" y="0"/>
            <a:ext cx="12192000" cy="118437"/>
          </a:xfrm>
          <a:prstGeom prst="rect">
            <a:avLst/>
          </a:prstGeom>
          <a:solidFill>
            <a:srgbClr val="98B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6F7265DC-CEEB-894E-B27E-1232069239D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847748935"/>
              </p:ext>
            </p:extLst>
          </p:nvPr>
        </p:nvGraphicFramePr>
        <p:xfrm>
          <a:off x="5336253" y="580169"/>
          <a:ext cx="7791919" cy="5194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5AC240B-4B06-9042-B665-A857F4156A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094353" y="5646045"/>
            <a:ext cx="4594279" cy="4594279"/>
          </a:xfrm>
          <a:prstGeom prst="ellipse">
            <a:avLst/>
          </a:prstGeom>
          <a:solidFill>
            <a:srgbClr val="97BF0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AD3C8431-A7CA-0942-ABEC-4890CFA747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196" y="584729"/>
            <a:ext cx="6078537" cy="998537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1D2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Main title goes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EF8B8E52-7E4E-634C-9D4E-808E1D797E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3725" y="1651000"/>
            <a:ext cx="6078008" cy="3581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D2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1D2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562798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9F8F5078-F39A-524C-A02D-CD2E2B4C669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563217352"/>
              </p:ext>
            </p:extLst>
          </p:nvPr>
        </p:nvGraphicFramePr>
        <p:xfrm>
          <a:off x="2443069" y="1357390"/>
          <a:ext cx="7353623" cy="4902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2105E56-9D3C-4546-8FA0-C7E8F5698F95}"/>
              </a:ext>
            </a:extLst>
          </p:cNvPr>
          <p:cNvSpPr/>
          <p:nvPr userDrawn="1"/>
        </p:nvSpPr>
        <p:spPr>
          <a:xfrm>
            <a:off x="0" y="0"/>
            <a:ext cx="12192000" cy="118437"/>
          </a:xfrm>
          <a:prstGeom prst="rect">
            <a:avLst/>
          </a:prstGeom>
          <a:solidFill>
            <a:srgbClr val="98B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A47B1B8-9F87-0246-9CF0-AA0B16DCA1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19152" y="-3885928"/>
            <a:ext cx="6181747" cy="6181747"/>
          </a:xfrm>
          <a:prstGeom prst="ellipse">
            <a:avLst/>
          </a:prstGeom>
          <a:solidFill>
            <a:srgbClr val="97BF0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E308285D-5B1F-1740-85E0-449B6833EA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196" y="584729"/>
            <a:ext cx="8449204" cy="998537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rgbClr val="1D2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Main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73100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EA39EA-4D88-44CD-B87B-C704F43EC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34C4BF-C3D3-4F18-BD3F-03882A01C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DB31BFB-2250-4222-9863-B7D15A17B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3C2FE8-4292-4A8B-BE42-491258D67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99A0-52F5-446E-AF43-14470C01D1EE}" type="datetimeFigureOut">
              <a:rPr lang="en-GB" smtClean="0"/>
              <a:t>22/03/23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7B8340-27EC-4B9F-BFBF-845FBB66F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AA92C8-F645-49A8-BB22-8CE37518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ACBF-85EA-4AE0-836A-66AA8665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21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E1A6F4-D902-42A5-B9A7-E63D8C460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FE09F8-D9B5-4EB6-8F8E-76D5F6EE8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CB5E2E-1539-4623-919A-99E96ACD7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2E549C2-37C3-44F9-9FA6-77B15C4B9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00D4E7-9E33-4B25-90BB-3C9FF24E6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A419C82-F225-4181-85AE-8740A0240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99A0-52F5-446E-AF43-14470C01D1EE}" type="datetimeFigureOut">
              <a:rPr lang="en-GB" smtClean="0"/>
              <a:t>22/03/23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C1E5900-0B48-4DBC-AFA2-232DA57DB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62BE7BB-A24A-469F-9A9B-ADEA6ABA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ACBF-85EA-4AE0-836A-66AA8665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97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0EF2C1-139F-4B50-AEC5-E51393C7F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1E48EF5-E994-481D-AB7B-EC61138FA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99A0-52F5-446E-AF43-14470C01D1EE}" type="datetimeFigureOut">
              <a:rPr lang="en-GB" smtClean="0"/>
              <a:t>22/03/23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D7B2CA9-FDFF-4833-8C5B-85015BF2E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8F7780E-4855-4892-8B88-89D16EF3D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ACBF-85EA-4AE0-836A-66AA8665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91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D0AA8A7-39AC-45F7-A754-E97AD0834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99A0-52F5-446E-AF43-14470C01D1EE}" type="datetimeFigureOut">
              <a:rPr lang="en-GB" smtClean="0"/>
              <a:t>22/03/23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40ACB2-DF94-4E61-9B69-8774925C0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0222CFD-2BA2-4F86-85D8-DF9B8EF6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ACBF-85EA-4AE0-836A-66AA8665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3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C5C02E-F69B-41A4-AA01-52650B16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CA643A-B544-4D84-A97B-A3F632BDD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C1E70B-E244-455E-82DD-53F99455D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61D3E99-FAE5-4AF6-97D1-A59A75293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99A0-52F5-446E-AF43-14470C01D1EE}" type="datetimeFigureOut">
              <a:rPr lang="en-GB" smtClean="0"/>
              <a:t>22/03/23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178740-5614-4FB9-8DEC-D27B0847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47043A-B761-4718-B440-F5089952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ACBF-85EA-4AE0-836A-66AA8665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22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70C6D5-4391-4F08-BC83-557EF9029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76B9CAD-472E-43E1-8E2F-5E5E503F1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89FA05-FDE3-4E1B-8090-46F8824F4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E7A6B2-D47E-4343-AF7A-06FEC0C36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99A0-52F5-446E-AF43-14470C01D1EE}" type="datetimeFigureOut">
              <a:rPr lang="en-GB" smtClean="0"/>
              <a:t>22/03/23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BD6D46-52E3-49BC-8A70-05DD81D3A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7B04D7-AD52-4B14-81F5-438B1EE2B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ACBF-85EA-4AE0-836A-66AA8665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6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theme" Target="../theme/theme2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BCDFE88-19D6-4BC5-81B6-FA4235828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C0B04E-4410-4B39-B9D0-C2800FA33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C7B47B-5F41-4075-839C-57481F3D0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099A0-52F5-446E-AF43-14470C01D1EE}" type="datetimeFigureOut">
              <a:rPr lang="en-GB" smtClean="0"/>
              <a:t>22/03/23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CD38A9-9E30-4296-8728-787015609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2347CD-845C-4E81-ADF5-E50EC4327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8ACBF-85EA-4AE0-836A-66AA8665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37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099A0-52F5-446E-AF43-14470C01D1EE}" type="datetimeFigureOut">
              <a:rPr lang="en-GB" smtClean="0"/>
              <a:t>22/03/23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8ACBF-85EA-4AE0-836A-66AA86656BD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0011FC3-8061-4124-AD70-4F317116FD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314497" y="5281202"/>
            <a:ext cx="3351716" cy="3351716"/>
          </a:xfrm>
          <a:prstGeom prst="ellipse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C8FF03B8-8EFF-4A7D-BD4C-B0D346526C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529126" y="5281202"/>
            <a:ext cx="3351716" cy="33517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6358E89-A044-4219-950C-99CF369CF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09" y="5906224"/>
            <a:ext cx="1784742" cy="55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5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689" r:id="rId15"/>
    <p:sldLayoutId id="2147483690" r:id="rId16"/>
    <p:sldLayoutId id="2147483692" r:id="rId17"/>
    <p:sldLayoutId id="2147483693" r:id="rId18"/>
    <p:sldLayoutId id="2147483694" r:id="rId19"/>
    <p:sldLayoutId id="2147483695" r:id="rId20"/>
    <p:sldLayoutId id="214748369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www.findapprenticeship.service.gov.uk/apprenticeships?ApprenticeshipLevel=All&amp;Hash=0&amp;Location=Norwich&amp;LocationType=NonNational&amp;PageNumber=1&amp;ResultsPerPage=5&amp;SearchAction=Search&amp;SearchField=All&amp;SearchMode=Keyword&amp;SortType=Relevancy&amp;WithinDistance=10&amp;DisabilityConfidentOnly=False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7.svg"/><Relationship Id="rId5" Type="http://schemas.openxmlformats.org/officeDocument/2006/relationships/image" Target="../media/image31.png"/><Relationship Id="rId6" Type="http://schemas.openxmlformats.org/officeDocument/2006/relationships/image" Target="../media/image39.svg"/><Relationship Id="rId7" Type="http://schemas.openxmlformats.org/officeDocument/2006/relationships/image" Target="../media/image32.png"/><Relationship Id="rId8" Type="http://schemas.openxmlformats.org/officeDocument/2006/relationships/image" Target="../media/image41.svg"/><Relationship Id="rId9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44.sv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44.sv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hyperlink" Target="https://www.findapprenticeship.service.gov.uk/apprenticeships?ApprenticeshipLevel=All&amp;Hash=0&amp;Location=Norwich&amp;LocationType=NonNational&amp;PageNumber=1&amp;ResultsPerPage=5&amp;SearchAction=Search&amp;SearchField=All&amp;SearchMode=Keyword&amp;SortType=Relevancy&amp;WithinDistance=10&amp;DisabilityConfidentOnly=False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www.findapprenticeship.service.gov.uk/apprenticeships?ApprenticeshipLevel=All&amp;Hash=0&amp;Location=Norwich&amp;LocationType=NonNational&amp;PageNumber=1&amp;ResultsPerPage=5&amp;SearchAction=Search&amp;SearchField=All&amp;SearchMode=Keyword&amp;SortType=Relevancy&amp;WithinDistance=10&amp;DisabilityConfidentOnly=False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sv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31.svg"/><Relationship Id="rId13" Type="http://schemas.openxmlformats.org/officeDocument/2006/relationships/image" Target="../media/image26.jpe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23.svg"/><Relationship Id="rId5" Type="http://schemas.openxmlformats.org/officeDocument/2006/relationships/image" Target="../media/image22.png"/><Relationship Id="rId6" Type="http://schemas.openxmlformats.org/officeDocument/2006/relationships/image" Target="../media/image25.svg"/><Relationship Id="rId7" Type="http://schemas.openxmlformats.org/officeDocument/2006/relationships/image" Target="../media/image23.png"/><Relationship Id="rId8" Type="http://schemas.openxmlformats.org/officeDocument/2006/relationships/image" Target="../media/image27.svg"/><Relationship Id="rId9" Type="http://schemas.openxmlformats.org/officeDocument/2006/relationships/image" Target="../media/image24.png"/><Relationship Id="rId10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DE4E81-9327-4247-AFB4-04229C1F9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80239" cy="6858000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en-GB" sz="6600" b="1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en-GB" sz="6600" b="1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en-GB" sz="6600" b="1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en-GB" sz="6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5EBEA207-5C18-4599-B0A5-6FE817CFB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2616"/>
            <a:ext cx="8687496" cy="224048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000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2" name="Apprenticeships_Norfolk_Logo_White Text-01.png" descr="Apprenticeships_Norfolk_Logo_White Text-01.png">
            <a:extLst>
              <a:ext uri="{FF2B5EF4-FFF2-40B4-BE49-F238E27FC236}">
                <a16:creationId xmlns:a16="http://schemas.microsoft.com/office/drawing/2014/main" xmlns="" id="{DEA3D4B6-316F-4A45-850B-F064C46295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990" y="614472"/>
            <a:ext cx="6560020" cy="2343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E3DE73A-9F81-4064-9B06-1E87A3CB3CC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392" y="3350785"/>
            <a:ext cx="7671216" cy="200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97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B148954-F2D5-4220-A9B2-034579444520}"/>
              </a:ext>
            </a:extLst>
          </p:cNvPr>
          <p:cNvSpPr/>
          <p:nvPr/>
        </p:nvSpPr>
        <p:spPr>
          <a:xfrm>
            <a:off x="3319839" y="5645931"/>
            <a:ext cx="6685919" cy="1212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EA47D6B-3ACF-4C67-B4E9-30E7718A50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196" y="280664"/>
            <a:ext cx="10312400" cy="99853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Whole Cohort age 16-17 by Gender VS Apprentices age 16-17 by Gender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AB289EA-A147-4BA5-A287-250E0328E798}"/>
              </a:ext>
            </a:extLst>
          </p:cNvPr>
          <p:cNvSpPr/>
          <p:nvPr/>
        </p:nvSpPr>
        <p:spPr>
          <a:xfrm>
            <a:off x="0" y="0"/>
            <a:ext cx="12192000" cy="119921"/>
          </a:xfrm>
          <a:prstGeom prst="rect">
            <a:avLst/>
          </a:prstGeom>
          <a:solidFill>
            <a:srgbClr val="1D2A5A"/>
          </a:solidFill>
          <a:ln>
            <a:solidFill>
              <a:srgbClr val="1D2A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2" name="Table 22">
            <a:extLst>
              <a:ext uri="{FF2B5EF4-FFF2-40B4-BE49-F238E27FC236}">
                <a16:creationId xmlns:a16="http://schemas.microsoft.com/office/drawing/2014/main" xmlns="" id="{99C9146C-D14D-4E39-BC4B-6217E6A85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459727"/>
              </p:ext>
            </p:extLst>
          </p:nvPr>
        </p:nvGraphicFramePr>
        <p:xfrm>
          <a:off x="6107322" y="1751732"/>
          <a:ext cx="5788564" cy="32407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867108">
                  <a:extLst>
                    <a:ext uri="{9D8B030D-6E8A-4147-A177-3AD203B41FA5}">
                      <a16:colId xmlns:a16="http://schemas.microsoft.com/office/drawing/2014/main" xmlns="" val="1961195074"/>
                    </a:ext>
                  </a:extLst>
                </a:gridCol>
                <a:gridCol w="1307152">
                  <a:extLst>
                    <a:ext uri="{9D8B030D-6E8A-4147-A177-3AD203B41FA5}">
                      <a16:colId xmlns:a16="http://schemas.microsoft.com/office/drawing/2014/main" xmlns="" val="919652786"/>
                    </a:ext>
                  </a:extLst>
                </a:gridCol>
                <a:gridCol w="1307152">
                  <a:extLst>
                    <a:ext uri="{9D8B030D-6E8A-4147-A177-3AD203B41FA5}">
                      <a16:colId xmlns:a16="http://schemas.microsoft.com/office/drawing/2014/main" xmlns="" val="3576439922"/>
                    </a:ext>
                  </a:extLst>
                </a:gridCol>
                <a:gridCol w="1307152">
                  <a:extLst>
                    <a:ext uri="{9D8B030D-6E8A-4147-A177-3AD203B41FA5}">
                      <a16:colId xmlns:a16="http://schemas.microsoft.com/office/drawing/2014/main" xmlns="" val="1518734895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Gender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Whole Cohort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Apprenticeships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% of Cohort on Apprenticeships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4851495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r>
                        <a:rPr lang="en-GB" dirty="0"/>
                        <a:t>Female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223548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r>
                        <a:rPr lang="en-GB" dirty="0"/>
                        <a:t>Male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3735585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r>
                        <a:rPr lang="en-GB" dirty="0"/>
                        <a:t>Unknown/Other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8416708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B3A9A78-898E-4589-B8A1-9198D64D9095}"/>
              </a:ext>
            </a:extLst>
          </p:cNvPr>
          <p:cNvSpPr/>
          <p:nvPr/>
        </p:nvSpPr>
        <p:spPr>
          <a:xfrm>
            <a:off x="3472239" y="5798331"/>
            <a:ext cx="6685919" cy="1212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91EA559-AF5A-4756-B583-D1A5DF94E627}"/>
              </a:ext>
            </a:extLst>
          </p:cNvPr>
          <p:cNvGrpSpPr/>
          <p:nvPr/>
        </p:nvGrpSpPr>
        <p:grpSpPr>
          <a:xfrm>
            <a:off x="1014199" y="1864051"/>
            <a:ext cx="4232439" cy="1166964"/>
            <a:chOff x="766216" y="1747098"/>
            <a:chExt cx="3285441" cy="932761"/>
          </a:xfrm>
        </p:grpSpPr>
        <p:pic>
          <p:nvPicPr>
            <p:cNvPr id="17" name="Graphic 16" descr="Two women with solid fill">
              <a:extLst>
                <a:ext uri="{FF2B5EF4-FFF2-40B4-BE49-F238E27FC236}">
                  <a16:creationId xmlns:a16="http://schemas.microsoft.com/office/drawing/2014/main" xmlns="" id="{E10858F7-3FAB-4A50-83AF-A45292CE9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393868" y="175335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Two women with solid fill">
              <a:extLst>
                <a:ext uri="{FF2B5EF4-FFF2-40B4-BE49-F238E27FC236}">
                  <a16:creationId xmlns:a16="http://schemas.microsoft.com/office/drawing/2014/main" xmlns="" id="{4307657F-2D40-4899-A4E5-F2435E9F1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766216" y="1753353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Two Men with solid fill">
              <a:extLst>
                <a:ext uri="{FF2B5EF4-FFF2-40B4-BE49-F238E27FC236}">
                  <a16:creationId xmlns:a16="http://schemas.microsoft.com/office/drawing/2014/main" xmlns="" id="{FF31E2CF-72F8-4790-A206-7DA722926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053002" y="1747098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Two Men with solid fill">
              <a:extLst>
                <a:ext uri="{FF2B5EF4-FFF2-40B4-BE49-F238E27FC236}">
                  <a16:creationId xmlns:a16="http://schemas.microsoft.com/office/drawing/2014/main" xmlns="" id="{98E0C8C2-F9D2-4DB5-B7E9-CD014E9DA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673219" y="1765459"/>
              <a:ext cx="914400" cy="914400"/>
            </a:xfrm>
            <a:prstGeom prst="rect">
              <a:avLst/>
            </a:prstGeom>
          </p:spPr>
        </p:pic>
        <p:pic>
          <p:nvPicPr>
            <p:cNvPr id="24" name="Graphic 23" descr="Two Men with solid fill">
              <a:extLst>
                <a:ext uri="{FF2B5EF4-FFF2-40B4-BE49-F238E27FC236}">
                  <a16:creationId xmlns:a16="http://schemas.microsoft.com/office/drawing/2014/main" xmlns="" id="{7EAC27D6-526E-4718-A568-332CBB16E4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/>
          </p:blipFill>
          <p:spPr>
            <a:xfrm>
              <a:off x="3599597" y="1760746"/>
              <a:ext cx="452060" cy="914400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10004F8-A037-4ADE-A973-410C63A45F50}"/>
              </a:ext>
            </a:extLst>
          </p:cNvPr>
          <p:cNvSpPr txBox="1"/>
          <p:nvPr/>
        </p:nvSpPr>
        <p:spPr>
          <a:xfrm>
            <a:off x="1213412" y="2971616"/>
            <a:ext cx="415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9299"/>
                </a:solidFill>
              </a:rPr>
              <a:t>Female</a:t>
            </a:r>
            <a:r>
              <a:rPr lang="en-GB" b="1" dirty="0"/>
              <a:t> </a:t>
            </a:r>
            <a:r>
              <a:rPr lang="en-GB" dirty="0"/>
              <a:t>47.4% | </a:t>
            </a:r>
            <a:r>
              <a:rPr lang="en-GB" b="1" dirty="0">
                <a:solidFill>
                  <a:srgbClr val="003F72"/>
                </a:solidFill>
              </a:rPr>
              <a:t>Male</a:t>
            </a:r>
            <a:r>
              <a:rPr lang="en-GB" dirty="0"/>
              <a:t> 51.5% | </a:t>
            </a:r>
            <a:r>
              <a:rPr lang="en-GB" b="1" dirty="0">
                <a:solidFill>
                  <a:srgbClr val="B6C1E8"/>
                </a:solidFill>
              </a:rPr>
              <a:t>Other </a:t>
            </a:r>
            <a:r>
              <a:rPr lang="en-GB" dirty="0"/>
              <a:t>1.1% </a:t>
            </a:r>
          </a:p>
        </p:txBody>
      </p:sp>
      <p:pic>
        <p:nvPicPr>
          <p:cNvPr id="32" name="Graphic 31" descr="Two Men with solid fill">
            <a:extLst>
              <a:ext uri="{FF2B5EF4-FFF2-40B4-BE49-F238E27FC236}">
                <a16:creationId xmlns:a16="http://schemas.microsoft.com/office/drawing/2014/main" xmlns="" id="{3B8BE15F-1200-485E-9862-E267F8F9930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266540" y="1884011"/>
            <a:ext cx="605844" cy="1143993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45FE0C31-C70A-4869-874B-139C9E21AE0B}"/>
              </a:ext>
            </a:extLst>
          </p:cNvPr>
          <p:cNvGrpSpPr/>
          <p:nvPr/>
        </p:nvGrpSpPr>
        <p:grpSpPr>
          <a:xfrm>
            <a:off x="1037514" y="3664280"/>
            <a:ext cx="3834870" cy="1166964"/>
            <a:chOff x="766216" y="1747098"/>
            <a:chExt cx="2976827" cy="932761"/>
          </a:xfrm>
        </p:grpSpPr>
        <p:pic>
          <p:nvPicPr>
            <p:cNvPr id="34" name="Graphic 33" descr="Two women with solid fill">
              <a:extLst>
                <a:ext uri="{FF2B5EF4-FFF2-40B4-BE49-F238E27FC236}">
                  <a16:creationId xmlns:a16="http://schemas.microsoft.com/office/drawing/2014/main" xmlns="" id="{FD10F796-9595-4033-8162-7FCD0BEB1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393868" y="1753353"/>
              <a:ext cx="914400" cy="914400"/>
            </a:xfrm>
            <a:prstGeom prst="rect">
              <a:avLst/>
            </a:prstGeom>
          </p:spPr>
        </p:pic>
        <p:pic>
          <p:nvPicPr>
            <p:cNvPr id="35" name="Graphic 34" descr="Two women with solid fill">
              <a:extLst>
                <a:ext uri="{FF2B5EF4-FFF2-40B4-BE49-F238E27FC236}">
                  <a16:creationId xmlns:a16="http://schemas.microsoft.com/office/drawing/2014/main" xmlns="" id="{ED3116CA-D968-4218-87A5-B897E653B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766216" y="1753353"/>
              <a:ext cx="914400" cy="914400"/>
            </a:xfrm>
            <a:prstGeom prst="rect">
              <a:avLst/>
            </a:prstGeom>
          </p:spPr>
        </p:pic>
        <p:pic>
          <p:nvPicPr>
            <p:cNvPr id="36" name="Graphic 35" descr="Two Men with solid fill">
              <a:extLst>
                <a:ext uri="{FF2B5EF4-FFF2-40B4-BE49-F238E27FC236}">
                  <a16:creationId xmlns:a16="http://schemas.microsoft.com/office/drawing/2014/main" xmlns="" id="{57E32F6D-B096-4094-A658-FF0AEB9BA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053002" y="1747098"/>
              <a:ext cx="914400" cy="914400"/>
            </a:xfrm>
            <a:prstGeom prst="rect">
              <a:avLst/>
            </a:prstGeom>
          </p:spPr>
        </p:pic>
        <p:pic>
          <p:nvPicPr>
            <p:cNvPr id="37" name="Graphic 36" descr="Two Men with solid fill">
              <a:extLst>
                <a:ext uri="{FF2B5EF4-FFF2-40B4-BE49-F238E27FC236}">
                  <a16:creationId xmlns:a16="http://schemas.microsoft.com/office/drawing/2014/main" xmlns="" id="{20F53DEF-BB73-446B-818B-CEAB54954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673219" y="1765459"/>
              <a:ext cx="914400" cy="914400"/>
            </a:xfrm>
            <a:prstGeom prst="rect">
              <a:avLst/>
            </a:prstGeom>
          </p:spPr>
        </p:pic>
        <p:pic>
          <p:nvPicPr>
            <p:cNvPr id="38" name="Graphic 37" descr="Two Men with solid fill">
              <a:extLst>
                <a:ext uri="{FF2B5EF4-FFF2-40B4-BE49-F238E27FC236}">
                  <a16:creationId xmlns:a16="http://schemas.microsoft.com/office/drawing/2014/main" xmlns="" id="{8589B599-CEC8-4591-AE9D-1A119D70F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/>
          </p:blipFill>
          <p:spPr>
            <a:xfrm>
              <a:off x="3290983" y="1765459"/>
              <a:ext cx="452060" cy="914400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32A8035-2F4B-430B-917E-BF20BA38A0B3}"/>
              </a:ext>
            </a:extLst>
          </p:cNvPr>
          <p:cNvSpPr txBox="1"/>
          <p:nvPr/>
        </p:nvSpPr>
        <p:spPr>
          <a:xfrm>
            <a:off x="1183592" y="4807786"/>
            <a:ext cx="459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9299"/>
                </a:solidFill>
              </a:rPr>
              <a:t>Female</a:t>
            </a:r>
            <a:r>
              <a:rPr lang="en-GB" b="1" dirty="0"/>
              <a:t> </a:t>
            </a:r>
            <a:r>
              <a:rPr lang="en-GB" dirty="0"/>
              <a:t>38.48% | </a:t>
            </a:r>
            <a:r>
              <a:rPr lang="en-GB" b="1" dirty="0">
                <a:solidFill>
                  <a:srgbClr val="003F72"/>
                </a:solidFill>
              </a:rPr>
              <a:t>Male</a:t>
            </a:r>
            <a:r>
              <a:rPr lang="en-GB" dirty="0"/>
              <a:t> 60.76% | </a:t>
            </a:r>
            <a:r>
              <a:rPr lang="en-GB" b="1" dirty="0">
                <a:solidFill>
                  <a:srgbClr val="B6C1E8"/>
                </a:solidFill>
              </a:rPr>
              <a:t>Other </a:t>
            </a:r>
            <a:r>
              <a:rPr lang="en-GB" dirty="0"/>
              <a:t>0.76%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148EE1-236F-4DD3-AE31-1E40C751F05D}"/>
              </a:ext>
            </a:extLst>
          </p:cNvPr>
          <p:cNvSpPr txBox="1"/>
          <p:nvPr/>
        </p:nvSpPr>
        <p:spPr>
          <a:xfrm>
            <a:off x="1037514" y="3429000"/>
            <a:ext cx="3348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Apprentices age 16-17 by gender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0B8FFBD-53AC-4612-935A-EE4251080FA2}"/>
              </a:ext>
            </a:extLst>
          </p:cNvPr>
          <p:cNvSpPr txBox="1"/>
          <p:nvPr/>
        </p:nvSpPr>
        <p:spPr>
          <a:xfrm>
            <a:off x="1037514" y="1579110"/>
            <a:ext cx="4209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Whole Cohort age 16-17 by gender </a:t>
            </a:r>
          </a:p>
        </p:txBody>
      </p:sp>
    </p:spTree>
    <p:extLst>
      <p:ext uri="{BB962C8B-B14F-4D97-AF65-F5344CB8AC3E}">
        <p14:creationId xmlns:p14="http://schemas.microsoft.com/office/powerpoint/2010/main" val="10817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6F5257F-9291-4FF7-9F6F-71B0CBDD1A06}"/>
              </a:ext>
            </a:extLst>
          </p:cNvPr>
          <p:cNvSpPr/>
          <p:nvPr/>
        </p:nvSpPr>
        <p:spPr>
          <a:xfrm>
            <a:off x="3440155" y="5421083"/>
            <a:ext cx="6685919" cy="1351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727BD02-DECB-4FCA-954C-E0D38286920C}"/>
              </a:ext>
            </a:extLst>
          </p:cNvPr>
          <p:cNvSpPr/>
          <p:nvPr/>
        </p:nvSpPr>
        <p:spPr>
          <a:xfrm>
            <a:off x="0" y="0"/>
            <a:ext cx="12192000" cy="119921"/>
          </a:xfrm>
          <a:prstGeom prst="rect">
            <a:avLst/>
          </a:prstGeom>
          <a:solidFill>
            <a:srgbClr val="1D2A5A"/>
          </a:solidFill>
          <a:ln>
            <a:solidFill>
              <a:srgbClr val="1D2A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B85F9A0-C8F7-4D2C-BA0F-009209190E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943" y="4612462"/>
            <a:ext cx="2477683" cy="1950459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9205FC41-EDFD-49F0-8C9C-3011ED51B88D}"/>
              </a:ext>
            </a:extLst>
          </p:cNvPr>
          <p:cNvGraphicFramePr>
            <a:graphicFrameLocks noGrp="1"/>
          </p:cNvGraphicFramePr>
          <p:nvPr/>
        </p:nvGraphicFramePr>
        <p:xfrm>
          <a:off x="180938" y="393383"/>
          <a:ext cx="5526561" cy="38404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126645">
                  <a:extLst>
                    <a:ext uri="{9D8B030D-6E8A-4147-A177-3AD203B41FA5}">
                      <a16:colId xmlns:a16="http://schemas.microsoft.com/office/drawing/2014/main" xmlns="" val="1503182865"/>
                    </a:ext>
                  </a:extLst>
                </a:gridCol>
                <a:gridCol w="2399916">
                  <a:extLst>
                    <a:ext uri="{9D8B030D-6E8A-4147-A177-3AD203B41FA5}">
                      <a16:colId xmlns:a16="http://schemas.microsoft.com/office/drawing/2014/main" xmlns="" val="3665510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GB" dirty="0"/>
                        <a:t>Top 5 Sector Categories Male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43712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GB" dirty="0"/>
                        <a:t>Professional, Scientific &amp; Technical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27.30%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698591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GB" dirty="0"/>
                        <a:t>Construction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23.55%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61011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GB" dirty="0"/>
                        <a:t>Motor Trades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10.14%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895736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GB" dirty="0"/>
                        <a:t>Agriculture, forestry &amp; fishing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186713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GB" dirty="0"/>
                        <a:t>Production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3.58%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1087178"/>
                  </a:ext>
                </a:extLst>
              </a:tr>
            </a:tbl>
          </a:graphicData>
        </a:graphic>
      </p:graphicFrame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xmlns="" id="{C5C7DB8A-EE78-4B58-A266-09EE6D401F55}"/>
              </a:ext>
            </a:extLst>
          </p:cNvPr>
          <p:cNvGraphicFramePr>
            <a:graphicFrameLocks noGrp="1"/>
          </p:cNvGraphicFramePr>
          <p:nvPr/>
        </p:nvGraphicFramePr>
        <p:xfrm>
          <a:off x="5961118" y="393383"/>
          <a:ext cx="6128140" cy="38404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128400">
                  <a:extLst>
                    <a:ext uri="{9D8B030D-6E8A-4147-A177-3AD203B41FA5}">
                      <a16:colId xmlns:a16="http://schemas.microsoft.com/office/drawing/2014/main" xmlns="" val="1503182865"/>
                    </a:ext>
                  </a:extLst>
                </a:gridCol>
                <a:gridCol w="2999740">
                  <a:extLst>
                    <a:ext uri="{9D8B030D-6E8A-4147-A177-3AD203B41FA5}">
                      <a16:colId xmlns:a16="http://schemas.microsoft.com/office/drawing/2014/main" xmlns="" val="3665510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GB" dirty="0"/>
                        <a:t>Top 5 Sector Categories Female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43712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GB" dirty="0"/>
                        <a:t>Arts, entertainment, Recreation &amp; Other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18.96%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698591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GB" dirty="0"/>
                        <a:t>Health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16.74%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61011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GB" dirty="0"/>
                        <a:t>Education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16.50%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8957369"/>
                  </a:ext>
                </a:extLst>
              </a:tr>
              <a:tr h="572400">
                <a:tc>
                  <a:txBody>
                    <a:bodyPr/>
                    <a:lstStyle/>
                    <a:p>
                      <a:r>
                        <a:rPr lang="en-GB" dirty="0"/>
                        <a:t>Accommodation &amp; Food Services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12.31%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186713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GB" dirty="0"/>
                        <a:t>Business Administration &amp; support services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11.82%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108717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03AAAE4-5A69-4DF5-861A-0FA9B4AD41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9279" y="4573097"/>
            <a:ext cx="2923284" cy="1866276"/>
          </a:xfrm>
          <a:prstGeom prst="rect">
            <a:avLst/>
          </a:prstGeom>
        </p:spPr>
      </p:pic>
      <p:pic>
        <p:nvPicPr>
          <p:cNvPr id="6" name="Graphic 5" descr="Line arrow: Counter-clockwise curve with solid fill">
            <a:extLst>
              <a:ext uri="{FF2B5EF4-FFF2-40B4-BE49-F238E27FC236}">
                <a16:creationId xmlns:a16="http://schemas.microsoft.com/office/drawing/2014/main" xmlns="" id="{5DBBE260-F733-4171-9A8A-10E68A4077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8294945">
            <a:off x="1988313" y="4125262"/>
            <a:ext cx="914400" cy="1233101"/>
          </a:xfrm>
          <a:prstGeom prst="rect">
            <a:avLst/>
          </a:prstGeom>
        </p:spPr>
      </p:pic>
      <p:pic>
        <p:nvPicPr>
          <p:cNvPr id="14" name="Graphic 13" descr="Line arrow: Counter-clockwise curve with solid fill">
            <a:extLst>
              <a:ext uri="{FF2B5EF4-FFF2-40B4-BE49-F238E27FC236}">
                <a16:creationId xmlns:a16="http://schemas.microsoft.com/office/drawing/2014/main" xmlns="" id="{7027CDA9-7F31-4039-9DED-D9555EECBBC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8294945">
            <a:off x="7660429" y="3994628"/>
            <a:ext cx="914400" cy="123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12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6F5257F-9291-4FF7-9F6F-71B0CBDD1A06}"/>
              </a:ext>
            </a:extLst>
          </p:cNvPr>
          <p:cNvSpPr/>
          <p:nvPr/>
        </p:nvSpPr>
        <p:spPr>
          <a:xfrm>
            <a:off x="3240852" y="4718957"/>
            <a:ext cx="8172819" cy="21390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727BD02-DECB-4FCA-954C-E0D38286920C}"/>
              </a:ext>
            </a:extLst>
          </p:cNvPr>
          <p:cNvSpPr/>
          <p:nvPr/>
        </p:nvSpPr>
        <p:spPr>
          <a:xfrm>
            <a:off x="0" y="0"/>
            <a:ext cx="12192000" cy="119921"/>
          </a:xfrm>
          <a:prstGeom prst="rect">
            <a:avLst/>
          </a:prstGeom>
          <a:solidFill>
            <a:srgbClr val="1D2A5A"/>
          </a:solidFill>
          <a:ln>
            <a:solidFill>
              <a:srgbClr val="1D2A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F1D703-D0ED-4E96-BDB1-AB32FE177FAD}"/>
              </a:ext>
            </a:extLst>
          </p:cNvPr>
          <p:cNvSpPr txBox="1"/>
          <p:nvPr/>
        </p:nvSpPr>
        <p:spPr>
          <a:xfrm>
            <a:off x="261257" y="301653"/>
            <a:ext cx="9584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3F72"/>
                </a:solidFill>
              </a:rPr>
              <a:t>Apprenticeships by Sector 16-17 Cohort</a:t>
            </a:r>
          </a:p>
        </p:txBody>
      </p:sp>
      <p:pic>
        <p:nvPicPr>
          <p:cNvPr id="16" name="Graphic 15" descr="Line arrow: Counter-clockwise curve with solid fill">
            <a:extLst>
              <a:ext uri="{FF2B5EF4-FFF2-40B4-BE49-F238E27FC236}">
                <a16:creationId xmlns:a16="http://schemas.microsoft.com/office/drawing/2014/main" xmlns="" id="{CA6F41E2-AAF4-4F1B-AB3C-FAF0A4E4B7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8973915">
            <a:off x="665143" y="1259359"/>
            <a:ext cx="2065575" cy="2785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96EBF0C-E550-4AE9-88C5-4749F53500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4676" y="1158898"/>
            <a:ext cx="6648450" cy="52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41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7A7C128-7443-4BE3-B9CF-8B1624B6DA17}"/>
              </a:ext>
            </a:extLst>
          </p:cNvPr>
          <p:cNvSpPr/>
          <p:nvPr/>
        </p:nvSpPr>
        <p:spPr>
          <a:xfrm>
            <a:off x="3247656" y="5645930"/>
            <a:ext cx="6685919" cy="1212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84A05C6-BA2B-4296-BB45-10B5403237FA}"/>
              </a:ext>
            </a:extLst>
          </p:cNvPr>
          <p:cNvSpPr/>
          <p:nvPr/>
        </p:nvSpPr>
        <p:spPr>
          <a:xfrm>
            <a:off x="0" y="0"/>
            <a:ext cx="12192000" cy="119921"/>
          </a:xfrm>
          <a:prstGeom prst="rect">
            <a:avLst/>
          </a:prstGeom>
          <a:solidFill>
            <a:srgbClr val="1D2A5A"/>
          </a:solidFill>
          <a:ln>
            <a:solidFill>
              <a:srgbClr val="1D2A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6E022E97-7906-4A2F-9579-DB4F38F608B6}"/>
              </a:ext>
            </a:extLst>
          </p:cNvPr>
          <p:cNvGraphicFramePr/>
          <p:nvPr/>
        </p:nvGraphicFramePr>
        <p:xfrm>
          <a:off x="101914" y="1197501"/>
          <a:ext cx="5784770" cy="4448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xmlns="" id="{1EEE315D-560D-4B25-A6AB-547C056396B1}"/>
              </a:ext>
            </a:extLst>
          </p:cNvPr>
          <p:cNvGraphicFramePr/>
          <p:nvPr/>
        </p:nvGraphicFramePr>
        <p:xfrm>
          <a:off x="5949387" y="1204785"/>
          <a:ext cx="5784770" cy="4448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3110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28EB75-FA7C-4CE3-AEE6-6729080E3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59" y="750493"/>
            <a:ext cx="6233292" cy="3558036"/>
          </a:xfrm>
        </p:spPr>
        <p:txBody>
          <a:bodyPr>
            <a:normAutofit fontScale="90000"/>
          </a:bodyPr>
          <a:lstStyle/>
          <a:p>
            <a:r>
              <a:rPr lang="en-GB" dirty="0"/>
              <a:t>How we can collaborate to support young people onto  apprenticeships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E7B6695E-1F46-4C7A-99F2-5C3FC9F9EE39}"/>
              </a:ext>
            </a:extLst>
          </p:cNvPr>
          <p:cNvSpPr/>
          <p:nvPr/>
        </p:nvSpPr>
        <p:spPr>
          <a:xfrm>
            <a:off x="7023007" y="-1052305"/>
            <a:ext cx="6015790" cy="598370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7FC15389-E65C-49A9-AA1C-EDEDB75E6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065" y="1181328"/>
            <a:ext cx="4348976" cy="134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27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519A83F-004F-47E8-994F-C5CEAF34E3A3}"/>
              </a:ext>
            </a:extLst>
          </p:cNvPr>
          <p:cNvSpPr/>
          <p:nvPr/>
        </p:nvSpPr>
        <p:spPr>
          <a:xfrm>
            <a:off x="0" y="0"/>
            <a:ext cx="12192000" cy="119921"/>
          </a:xfrm>
          <a:prstGeom prst="rect">
            <a:avLst/>
          </a:prstGeom>
          <a:solidFill>
            <a:srgbClr val="1D2A5A"/>
          </a:solidFill>
          <a:ln>
            <a:solidFill>
              <a:srgbClr val="1D2A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4469EAC-C4F5-4B84-AE6B-CDEB550FE7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1120" y="434351"/>
            <a:ext cx="7489759" cy="505964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9E41DCCF-53FA-41BD-8833-F4FEE7A858A1}"/>
              </a:ext>
            </a:extLst>
          </p:cNvPr>
          <p:cNvSpPr/>
          <p:nvPr/>
        </p:nvSpPr>
        <p:spPr>
          <a:xfrm>
            <a:off x="4155448" y="5546830"/>
            <a:ext cx="4721903" cy="4916773"/>
          </a:xfrm>
          <a:prstGeom prst="ellipse">
            <a:avLst/>
          </a:prstGeom>
          <a:solidFill>
            <a:srgbClr val="B6C1E8"/>
          </a:solidFill>
          <a:ln>
            <a:solidFill>
              <a:srgbClr val="B6C1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1D2A5A"/>
                </a:solidFill>
              </a:ln>
              <a:solidFill>
                <a:srgbClr val="1D2A5A"/>
              </a:solidFill>
            </a:endParaRPr>
          </a:p>
        </p:txBody>
      </p:sp>
      <p:pic>
        <p:nvPicPr>
          <p:cNvPr id="8" name="Picture 7" descr="A white and black sign&#10;&#10;Description automatically generated with low confidence">
            <a:extLst>
              <a:ext uri="{FF2B5EF4-FFF2-40B4-BE49-F238E27FC236}">
                <a16:creationId xmlns:a16="http://schemas.microsoft.com/office/drawing/2014/main" xmlns="" id="{10D5C8D3-B96F-4D7B-8C2D-BEDE112AF6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5487" y="5068035"/>
            <a:ext cx="3452300" cy="1113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065B8E3-3952-40C7-B89F-16A291729791}"/>
              </a:ext>
            </a:extLst>
          </p:cNvPr>
          <p:cNvSpPr txBox="1"/>
          <p:nvPr/>
        </p:nvSpPr>
        <p:spPr>
          <a:xfrm>
            <a:off x="6712422" y="6240259"/>
            <a:ext cx="5605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Contact us at: ptw@norfolk.gov.uk</a:t>
            </a:r>
          </a:p>
        </p:txBody>
      </p:sp>
    </p:spTree>
    <p:extLst>
      <p:ext uri="{BB962C8B-B14F-4D97-AF65-F5344CB8AC3E}">
        <p14:creationId xmlns:p14="http://schemas.microsoft.com/office/powerpoint/2010/main" val="3625132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DE4E81-9327-4247-AFB4-04229C1F9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80239" cy="6858000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en-GB" sz="6600" b="1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en-GB" sz="6600" b="1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en-GB" sz="6600" b="1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en-GB" sz="6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6EC2D85-D276-491F-AE23-C48C0D1FBF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634" y="1409072"/>
            <a:ext cx="1799523" cy="18185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9B13A21-DA02-4BCC-872C-E5C277C5FC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5425" y="1133089"/>
            <a:ext cx="5040244" cy="2058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3FE873-466B-4B9F-AB11-AE0158AC48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5424" y="3191117"/>
            <a:ext cx="5040245" cy="228158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5EBEA207-5C18-4599-B0A5-6FE817CFB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2616"/>
            <a:ext cx="8687496" cy="224048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000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FB4138-000D-4B96-8402-9078C002DE6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7529" y="3686192"/>
            <a:ext cx="4465690" cy="28752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2213ED8-8AE8-4D9E-A696-113F5BD1A781}"/>
              </a:ext>
            </a:extLst>
          </p:cNvPr>
          <p:cNvSpPr txBox="1"/>
          <p:nvPr/>
        </p:nvSpPr>
        <p:spPr>
          <a:xfrm>
            <a:off x="232634" y="127963"/>
            <a:ext cx="1081145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Support for you…</a:t>
            </a:r>
          </a:p>
        </p:txBody>
      </p:sp>
      <p:pic>
        <p:nvPicPr>
          <p:cNvPr id="12" name="Apprenticeships_Norfolk_Logo_White Text-01.png" descr="Apprenticeships_Norfolk_Logo_White Text-01.png">
            <a:extLst>
              <a:ext uri="{FF2B5EF4-FFF2-40B4-BE49-F238E27FC236}">
                <a16:creationId xmlns:a16="http://schemas.microsoft.com/office/drawing/2014/main" xmlns="" id="{DEA3D4B6-316F-4A45-850B-F064C462954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081" y="94823"/>
            <a:ext cx="4404285" cy="1573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A43760F-DD62-42B9-A5F7-41047BBEDD6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7529" y="1874132"/>
            <a:ext cx="4465690" cy="1812060"/>
          </a:xfrm>
          <a:prstGeom prst="rect">
            <a:avLst/>
          </a:prstGeom>
        </p:spPr>
      </p:pic>
      <p:pic>
        <p:nvPicPr>
          <p:cNvPr id="14" name="Graphic 13" descr="Back outline">
            <a:extLst>
              <a:ext uri="{FF2B5EF4-FFF2-40B4-BE49-F238E27FC236}">
                <a16:creationId xmlns:a16="http://schemas.microsoft.com/office/drawing/2014/main" xmlns="" id="{F203CC73-8FE5-47E1-8C9D-97CD46E9AA2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5400000">
            <a:off x="4825546" y="5407890"/>
            <a:ext cx="1428505" cy="14285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5D56D25-6694-4A36-BB20-EA6B76990C16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29" y="4077478"/>
            <a:ext cx="2294644" cy="241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8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DE4E81-9327-4247-AFB4-04229C1F9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80239" cy="6858000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en-GB" sz="6600" b="1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en-GB" sz="6600" b="1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en-GB" sz="6600" b="1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en-GB" sz="6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5EBEA207-5C18-4599-B0A5-6FE817CFB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2616"/>
            <a:ext cx="8687496" cy="224048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000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2213ED8-8AE8-4D9E-A696-113F5BD1A781}"/>
              </a:ext>
            </a:extLst>
          </p:cNvPr>
          <p:cNvSpPr txBox="1"/>
          <p:nvPr/>
        </p:nvSpPr>
        <p:spPr>
          <a:xfrm>
            <a:off x="232634" y="127963"/>
            <a:ext cx="1081145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#MadeInNorfolk</a:t>
            </a:r>
          </a:p>
        </p:txBody>
      </p:sp>
      <p:pic>
        <p:nvPicPr>
          <p:cNvPr id="12" name="Apprenticeships_Norfolk_Logo_White Text-01.png" descr="Apprenticeships_Norfolk_Logo_White Text-01.png">
            <a:extLst>
              <a:ext uri="{FF2B5EF4-FFF2-40B4-BE49-F238E27FC236}">
                <a16:creationId xmlns:a16="http://schemas.microsoft.com/office/drawing/2014/main" xmlns="" id="{DEA3D4B6-316F-4A45-850B-F064C46295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081" y="94823"/>
            <a:ext cx="4404285" cy="1573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E429D79-45CE-49EC-92BA-5F0118532F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1493" y="2200407"/>
            <a:ext cx="2686290" cy="26974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A7BC2F6-3A7B-4B40-AA15-0D7FC327BB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0115" y="3838548"/>
            <a:ext cx="3102287" cy="26666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25EA230-81AC-4BE8-A083-24D2254AAA1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17" y="3838548"/>
            <a:ext cx="3151073" cy="26666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673F28A-7EBF-450D-A944-CB84400B0F7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29" y="1038266"/>
            <a:ext cx="3128761" cy="26666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1E001C4-D6E5-4FF5-B7AA-A24C8B51770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0115" y="1038266"/>
            <a:ext cx="3102286" cy="264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68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A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and black sign&#10;&#10;Description automatically generated with low confidence">
            <a:extLst>
              <a:ext uri="{FF2B5EF4-FFF2-40B4-BE49-F238E27FC236}">
                <a16:creationId xmlns:a16="http://schemas.microsoft.com/office/drawing/2014/main" xmlns="" id="{940894EC-6E7E-4CB1-A8C5-4ECD7D86E7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105" y="2292355"/>
            <a:ext cx="5954515" cy="1920604"/>
          </a:xfrm>
          <a:prstGeom prst="rect">
            <a:avLst/>
          </a:prstGeom>
        </p:spPr>
      </p:pic>
      <p:pic>
        <p:nvPicPr>
          <p:cNvPr id="12" name="Graphic 11" descr="Fork In Road with solid fill">
            <a:extLst>
              <a:ext uri="{FF2B5EF4-FFF2-40B4-BE49-F238E27FC236}">
                <a16:creationId xmlns:a16="http://schemas.microsoft.com/office/drawing/2014/main" xmlns="" id="{84BFC6A7-4998-47CC-AFB7-F84EBDFAC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71474" y="716946"/>
            <a:ext cx="5071421" cy="507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62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EA47D6B-3ACF-4C67-B4E9-30E7718A50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381480" y="651616"/>
            <a:ext cx="10312400" cy="998537"/>
          </a:xfrm>
        </p:spPr>
        <p:txBody>
          <a:bodyPr/>
          <a:lstStyle/>
          <a:p>
            <a:pPr algn="ctr"/>
            <a:r>
              <a:rPr lang="en-GB" dirty="0"/>
              <a:t>The Aim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1F8A5E92-EBE9-4B78-9A98-A3AFFD495C4D}"/>
              </a:ext>
            </a:extLst>
          </p:cNvPr>
          <p:cNvSpPr/>
          <p:nvPr/>
        </p:nvSpPr>
        <p:spPr>
          <a:xfrm>
            <a:off x="4155448" y="5546830"/>
            <a:ext cx="4721903" cy="4916773"/>
          </a:xfrm>
          <a:prstGeom prst="ellipse">
            <a:avLst/>
          </a:prstGeom>
          <a:solidFill>
            <a:srgbClr val="B6C1E8"/>
          </a:solidFill>
          <a:ln>
            <a:solidFill>
              <a:srgbClr val="B6C1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1D2A5A"/>
                </a:solidFill>
              </a:ln>
              <a:solidFill>
                <a:srgbClr val="1D2A5A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84A05C6-BA2B-4296-BB45-10B5403237FA}"/>
              </a:ext>
            </a:extLst>
          </p:cNvPr>
          <p:cNvSpPr/>
          <p:nvPr/>
        </p:nvSpPr>
        <p:spPr>
          <a:xfrm>
            <a:off x="0" y="0"/>
            <a:ext cx="12192000" cy="119921"/>
          </a:xfrm>
          <a:prstGeom prst="rect">
            <a:avLst/>
          </a:prstGeom>
          <a:solidFill>
            <a:srgbClr val="1D2A5A"/>
          </a:solidFill>
          <a:ln>
            <a:solidFill>
              <a:srgbClr val="1D2A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4472C9C-45B7-4F3F-93F2-941AE3289122}"/>
              </a:ext>
            </a:extLst>
          </p:cNvPr>
          <p:cNvSpPr txBox="1"/>
          <p:nvPr/>
        </p:nvSpPr>
        <p:spPr>
          <a:xfrm>
            <a:off x="593196" y="1763808"/>
            <a:ext cx="636304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We take pride in supporting education establishments in Norfolk to promote awareness and uptake of </a:t>
            </a:r>
            <a:r>
              <a:rPr lang="en-GB" sz="2000" b="1" dirty="0"/>
              <a:t>apprenticeships, T levels</a:t>
            </a:r>
            <a:r>
              <a:rPr lang="en-GB" sz="2000" dirty="0"/>
              <a:t> and other </a:t>
            </a:r>
            <a:r>
              <a:rPr lang="en-GB" sz="2000" b="1" dirty="0"/>
              <a:t>post 16/18 work based </a:t>
            </a:r>
            <a:r>
              <a:rPr lang="en-GB" sz="2000" dirty="0"/>
              <a:t>options and to support Norfolk’s young people aged 13-19 (to 25 years for SEND) to make successful progressions into apprenticeships and work. </a:t>
            </a:r>
          </a:p>
          <a:p>
            <a:endParaRPr lang="en-GB" sz="2000" dirty="0"/>
          </a:p>
          <a:p>
            <a:r>
              <a:rPr lang="en-GB" sz="2000" dirty="0"/>
              <a:t>The work of the Team will include delivery of the DfE Apprenticeships Support and Knowledge (ASK) programme for 2022/23.</a:t>
            </a:r>
          </a:p>
        </p:txBody>
      </p:sp>
      <p:pic>
        <p:nvPicPr>
          <p:cNvPr id="6" name="Picture 5" descr="Diagram, timeline&#10;&#10;Description automatically generated">
            <a:extLst>
              <a:ext uri="{FF2B5EF4-FFF2-40B4-BE49-F238E27FC236}">
                <a16:creationId xmlns:a16="http://schemas.microsoft.com/office/drawing/2014/main" xmlns="" id="{660C4E54-5AC1-4CC1-B38B-0E5311807A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1851" y="-317373"/>
            <a:ext cx="2870149" cy="717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80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5281A96-CD86-47AB-8AE9-1A14C05E4B0B}"/>
              </a:ext>
            </a:extLst>
          </p:cNvPr>
          <p:cNvSpPr/>
          <p:nvPr/>
        </p:nvSpPr>
        <p:spPr>
          <a:xfrm>
            <a:off x="3472239" y="5546830"/>
            <a:ext cx="6685919" cy="1463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EA47D6B-3ACF-4C67-B4E9-30E7718A50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School Engagement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84A05C6-BA2B-4296-BB45-10B5403237FA}"/>
              </a:ext>
            </a:extLst>
          </p:cNvPr>
          <p:cNvSpPr/>
          <p:nvPr/>
        </p:nvSpPr>
        <p:spPr>
          <a:xfrm>
            <a:off x="0" y="0"/>
            <a:ext cx="12192000" cy="119921"/>
          </a:xfrm>
          <a:prstGeom prst="rect">
            <a:avLst/>
          </a:prstGeom>
          <a:solidFill>
            <a:srgbClr val="1D2A5A"/>
          </a:solidFill>
          <a:ln>
            <a:solidFill>
              <a:srgbClr val="1D2A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DFCEBD57-EDF6-4482-85A5-561566D57F24}"/>
              </a:ext>
            </a:extLst>
          </p:cNvPr>
          <p:cNvSpPr/>
          <p:nvPr/>
        </p:nvSpPr>
        <p:spPr>
          <a:xfrm>
            <a:off x="854545" y="1528741"/>
            <a:ext cx="2313975" cy="2296997"/>
          </a:xfrm>
          <a:prstGeom prst="ellipse">
            <a:avLst/>
          </a:prstGeom>
          <a:solidFill>
            <a:srgbClr val="1D2A5A"/>
          </a:solidFill>
          <a:ln>
            <a:solidFill>
              <a:srgbClr val="1D2A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40</a:t>
            </a:r>
            <a:endParaRPr lang="en-GB" sz="7200" dirty="0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C134A4A2-F4E0-4943-93BD-431368F1C81B}"/>
              </a:ext>
            </a:extLst>
          </p:cNvPr>
          <p:cNvSpPr/>
          <p:nvPr/>
        </p:nvSpPr>
        <p:spPr>
          <a:xfrm>
            <a:off x="4939012" y="1545958"/>
            <a:ext cx="2313975" cy="2296997"/>
          </a:xfrm>
          <a:prstGeom prst="ellipse">
            <a:avLst/>
          </a:prstGeom>
          <a:solidFill>
            <a:srgbClr val="1D2A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233</a:t>
            </a:r>
            <a:endParaRPr lang="en-GB" sz="7200" dirty="0">
              <a:solidFill>
                <a:schemeClr val="bg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A2A347C2-4462-4660-AB58-52FFA7F6FB36}"/>
              </a:ext>
            </a:extLst>
          </p:cNvPr>
          <p:cNvSpPr/>
          <p:nvPr/>
        </p:nvSpPr>
        <p:spPr>
          <a:xfrm>
            <a:off x="8967789" y="243722"/>
            <a:ext cx="2313975" cy="2296997"/>
          </a:xfrm>
          <a:prstGeom prst="ellipse">
            <a:avLst/>
          </a:prstGeom>
          <a:solidFill>
            <a:srgbClr val="1D2A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7088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D58C89F-7BA4-4BDB-B102-D5F63777E326}"/>
              </a:ext>
            </a:extLst>
          </p:cNvPr>
          <p:cNvSpPr txBox="1"/>
          <p:nvPr/>
        </p:nvSpPr>
        <p:spPr>
          <a:xfrm>
            <a:off x="345464" y="4143936"/>
            <a:ext cx="3332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1D2A5A"/>
                </a:solidFill>
              </a:rPr>
              <a:t>Schools and colleges engaged from Sept 22- March 23 </a:t>
            </a:r>
          </a:p>
          <a:p>
            <a:pPr algn="ctr"/>
            <a:r>
              <a:rPr lang="en-GB" sz="2000" dirty="0"/>
              <a:t>30% increase from Aug-March 21-22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C54A890-6043-49B1-9325-027ADE6E3C45}"/>
              </a:ext>
            </a:extLst>
          </p:cNvPr>
          <p:cNvSpPr txBox="1"/>
          <p:nvPr/>
        </p:nvSpPr>
        <p:spPr>
          <a:xfrm>
            <a:off x="4429931" y="4111713"/>
            <a:ext cx="3567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1D2A5A"/>
                </a:solidFill>
              </a:rPr>
              <a:t>Activities delivered from Sept 22- March 23</a:t>
            </a:r>
          </a:p>
          <a:p>
            <a:pPr algn="ctr"/>
            <a:r>
              <a:rPr lang="en-GB" sz="2000" dirty="0"/>
              <a:t>Compared to 178 activities delivered in Aug-March 21-22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1C8F2FE-F265-4152-9BF1-2E2A2587572A}"/>
              </a:ext>
            </a:extLst>
          </p:cNvPr>
          <p:cNvSpPr txBox="1"/>
          <p:nvPr/>
        </p:nvSpPr>
        <p:spPr>
          <a:xfrm>
            <a:off x="8458707" y="2785277"/>
            <a:ext cx="3332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1D2A5A"/>
                </a:solidFill>
              </a:rPr>
              <a:t>Students supported from Sept 22-Feb 23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69D55F24-E3B5-4AAD-8058-70C62CFB3E30}"/>
              </a:ext>
            </a:extLst>
          </p:cNvPr>
          <p:cNvSpPr/>
          <p:nvPr/>
        </p:nvSpPr>
        <p:spPr>
          <a:xfrm>
            <a:off x="9023479" y="3546675"/>
            <a:ext cx="2313975" cy="2296997"/>
          </a:xfrm>
          <a:prstGeom prst="ellipse">
            <a:avLst/>
          </a:prstGeom>
          <a:solidFill>
            <a:srgbClr val="1D2A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9000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14388B3-FAF4-4265-B924-0C242048C273}"/>
              </a:ext>
            </a:extLst>
          </p:cNvPr>
          <p:cNvSpPr txBox="1"/>
          <p:nvPr/>
        </p:nvSpPr>
        <p:spPr>
          <a:xfrm>
            <a:off x="8514397" y="6088230"/>
            <a:ext cx="3332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1D2A5A"/>
                </a:solidFill>
              </a:rPr>
              <a:t>Students we aim to engage with </a:t>
            </a:r>
          </a:p>
        </p:txBody>
      </p:sp>
    </p:spTree>
    <p:extLst>
      <p:ext uri="{BB962C8B-B14F-4D97-AF65-F5344CB8AC3E}">
        <p14:creationId xmlns:p14="http://schemas.microsoft.com/office/powerpoint/2010/main" val="2818929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DB1D7A-50A8-40EC-8611-740987E75442}"/>
              </a:ext>
            </a:extLst>
          </p:cNvPr>
          <p:cNvSpPr txBox="1"/>
          <p:nvPr/>
        </p:nvSpPr>
        <p:spPr>
          <a:xfrm>
            <a:off x="4806328" y="2360565"/>
            <a:ext cx="1834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Overview of the opportunities</a:t>
            </a:r>
          </a:p>
          <a:p>
            <a:pPr algn="ctr"/>
            <a:r>
              <a:rPr lang="en-GB" sz="1400"/>
              <a:t> the different sectors and levels available</a:t>
            </a:r>
            <a:r>
              <a:rPr lang="en-GB" sz="1000"/>
              <a:t>.</a:t>
            </a:r>
            <a:endParaRPr lang="en-GB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B4F7D8-42E9-4CB6-A267-35CF38508C57}"/>
              </a:ext>
            </a:extLst>
          </p:cNvPr>
          <p:cNvSpPr txBox="1"/>
          <p:nvPr/>
        </p:nvSpPr>
        <p:spPr>
          <a:xfrm>
            <a:off x="7336383" y="2318759"/>
            <a:ext cx="160167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Introduction to the online government services ‘Find an apprenticeship</a:t>
            </a:r>
            <a:r>
              <a:rPr lang="en-GB" sz="1600"/>
              <a:t>’ </a:t>
            </a:r>
            <a:endParaRPr lang="en-GB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A6C621-28E5-42A9-921C-8A9A2D8EB55F}"/>
              </a:ext>
            </a:extLst>
          </p:cNvPr>
          <p:cNvSpPr txBox="1"/>
          <p:nvPr/>
        </p:nvSpPr>
        <p:spPr>
          <a:xfrm>
            <a:off x="9691140" y="2360566"/>
            <a:ext cx="1721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To prepare students for apprenticeship and job application process.</a:t>
            </a:r>
            <a:endParaRPr lang="en-GB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67DC586-398B-4031-85F2-17145CE667E5}"/>
              </a:ext>
            </a:extLst>
          </p:cNvPr>
          <p:cNvSpPr txBox="1"/>
          <p:nvPr/>
        </p:nvSpPr>
        <p:spPr>
          <a:xfrm>
            <a:off x="4914583" y="5573210"/>
            <a:ext cx="183453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Providing students with the opportunity to experience what a real interview might be like</a:t>
            </a:r>
            <a:r>
              <a:rPr lang="en-GB" i="1"/>
              <a:t>.</a:t>
            </a:r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14CD32B4-026E-43FA-967B-97AD48813E69}"/>
              </a:ext>
            </a:extLst>
          </p:cNvPr>
          <p:cNvSpPr/>
          <p:nvPr/>
        </p:nvSpPr>
        <p:spPr>
          <a:xfrm>
            <a:off x="4654442" y="245521"/>
            <a:ext cx="2121962" cy="627797"/>
          </a:xfrm>
          <a:prstGeom prst="roundRect">
            <a:avLst/>
          </a:prstGeom>
          <a:solidFill>
            <a:srgbClr val="1D2A5A"/>
          </a:solidFill>
          <a:ln>
            <a:solidFill>
              <a:srgbClr val="1D2A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FBF940F3-5A6E-47F5-838F-2B047C5BAA5A}"/>
              </a:ext>
            </a:extLst>
          </p:cNvPr>
          <p:cNvSpPr/>
          <p:nvPr/>
        </p:nvSpPr>
        <p:spPr>
          <a:xfrm>
            <a:off x="7052893" y="245521"/>
            <a:ext cx="2121962" cy="627797"/>
          </a:xfrm>
          <a:prstGeom prst="roundRect">
            <a:avLst/>
          </a:prstGeom>
          <a:solidFill>
            <a:srgbClr val="1D2A5A"/>
          </a:solidFill>
          <a:ln>
            <a:solidFill>
              <a:srgbClr val="1D2A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1BB8A80C-FB1B-4873-BA5E-B3E648B6D5BA}"/>
              </a:ext>
            </a:extLst>
          </p:cNvPr>
          <p:cNvSpPr/>
          <p:nvPr/>
        </p:nvSpPr>
        <p:spPr>
          <a:xfrm>
            <a:off x="9451344" y="246866"/>
            <a:ext cx="2121962" cy="627797"/>
          </a:xfrm>
          <a:prstGeom prst="roundRect">
            <a:avLst/>
          </a:prstGeom>
          <a:solidFill>
            <a:srgbClr val="1D2A5A"/>
          </a:solidFill>
          <a:ln>
            <a:solidFill>
              <a:srgbClr val="1D2A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E6B8C478-DBDF-4954-9A91-DB4CE3A29545}"/>
              </a:ext>
            </a:extLst>
          </p:cNvPr>
          <p:cNvSpPr/>
          <p:nvPr/>
        </p:nvSpPr>
        <p:spPr>
          <a:xfrm>
            <a:off x="4645443" y="3471385"/>
            <a:ext cx="2121962" cy="627797"/>
          </a:xfrm>
          <a:prstGeom prst="roundRect">
            <a:avLst/>
          </a:prstGeom>
          <a:solidFill>
            <a:srgbClr val="1D2A5A"/>
          </a:solidFill>
          <a:ln>
            <a:solidFill>
              <a:srgbClr val="1D2A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 descr="Pin">
            <a:extLst>
              <a:ext uri="{FF2B5EF4-FFF2-40B4-BE49-F238E27FC236}">
                <a16:creationId xmlns:a16="http://schemas.microsoft.com/office/drawing/2014/main" xmlns="" id="{3FC9F9E5-DED3-4DEE-9686-5D4045331136}"/>
              </a:ext>
            </a:extLst>
          </p:cNvPr>
          <p:cNvSpPr/>
          <p:nvPr/>
        </p:nvSpPr>
        <p:spPr>
          <a:xfrm>
            <a:off x="7102576" y="3471386"/>
            <a:ext cx="2121962" cy="627797"/>
          </a:xfrm>
          <a:prstGeom prst="roundRect">
            <a:avLst/>
          </a:prstGeom>
          <a:solidFill>
            <a:srgbClr val="1D2A5A"/>
          </a:solidFill>
          <a:ln>
            <a:solidFill>
              <a:srgbClr val="1D2A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A5CB707-CD22-48E3-833F-AB8EECC36FA4}"/>
              </a:ext>
            </a:extLst>
          </p:cNvPr>
          <p:cNvSpPr txBox="1"/>
          <p:nvPr/>
        </p:nvSpPr>
        <p:spPr>
          <a:xfrm>
            <a:off x="9501027" y="334273"/>
            <a:ext cx="2022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</a:rPr>
              <a:t>CV </a:t>
            </a:r>
            <a:r>
              <a:rPr lang="en-GB" b="1">
                <a:solidFill>
                  <a:schemeClr val="bg1"/>
                </a:solidFill>
              </a:rPr>
              <a:t>workshops</a:t>
            </a:r>
            <a:r>
              <a:rPr lang="en-GB" sz="2000" b="1">
                <a:solidFill>
                  <a:schemeClr val="bg1"/>
                </a:solidFill>
              </a:rPr>
              <a:t> 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8754F72-182F-41F6-9060-8B7CBA27C4CC}"/>
              </a:ext>
            </a:extLst>
          </p:cNvPr>
          <p:cNvSpPr txBox="1"/>
          <p:nvPr/>
        </p:nvSpPr>
        <p:spPr>
          <a:xfrm>
            <a:off x="4712298" y="217150"/>
            <a:ext cx="202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Awareness sessions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77DD482-ED03-420F-BA81-8BA3F6158F75}"/>
              </a:ext>
            </a:extLst>
          </p:cNvPr>
          <p:cNvSpPr txBox="1"/>
          <p:nvPr/>
        </p:nvSpPr>
        <p:spPr>
          <a:xfrm>
            <a:off x="7102576" y="244916"/>
            <a:ext cx="202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Registration Workshops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2AEEB84-D2D8-414B-81C8-11C30D0E18E6}"/>
              </a:ext>
            </a:extLst>
          </p:cNvPr>
          <p:cNvSpPr txBox="1"/>
          <p:nvPr/>
        </p:nvSpPr>
        <p:spPr>
          <a:xfrm>
            <a:off x="4720011" y="3403805"/>
            <a:ext cx="202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Mock Interview support/sessions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7D1B359-5B63-4347-9A29-891E76B95EB3}"/>
              </a:ext>
            </a:extLst>
          </p:cNvPr>
          <p:cNvSpPr txBox="1"/>
          <p:nvPr/>
        </p:nvSpPr>
        <p:spPr>
          <a:xfrm>
            <a:off x="7152259" y="3600618"/>
            <a:ext cx="202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Careers Fairs 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0" name="Graphic 29" descr="Megaphone with solid fill">
            <a:extLst>
              <a:ext uri="{FF2B5EF4-FFF2-40B4-BE49-F238E27FC236}">
                <a16:creationId xmlns:a16="http://schemas.microsoft.com/office/drawing/2014/main" xmlns="" id="{25989E57-2B25-4F1C-A5D6-A394B8F566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905585" y="717080"/>
            <a:ext cx="1601679" cy="1601679"/>
          </a:xfrm>
          <a:prstGeom prst="rect">
            <a:avLst/>
          </a:prstGeom>
        </p:spPr>
      </p:pic>
      <p:pic>
        <p:nvPicPr>
          <p:cNvPr id="32" name="Graphic 31" descr="Document with solid fill">
            <a:extLst>
              <a:ext uri="{FF2B5EF4-FFF2-40B4-BE49-F238E27FC236}">
                <a16:creationId xmlns:a16="http://schemas.microsoft.com/office/drawing/2014/main" xmlns="" id="{F9BBBCC7-E8A4-4BF8-8D3C-51737B5162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382468" y="851058"/>
            <a:ext cx="1509508" cy="1509508"/>
          </a:xfrm>
          <a:prstGeom prst="rect">
            <a:avLst/>
          </a:prstGeom>
        </p:spPr>
      </p:pic>
      <p:pic>
        <p:nvPicPr>
          <p:cNvPr id="34" name="Graphic 33" descr="Inbox with solid fill">
            <a:extLst>
              <a:ext uri="{FF2B5EF4-FFF2-40B4-BE49-F238E27FC236}">
                <a16:creationId xmlns:a16="http://schemas.microsoft.com/office/drawing/2014/main" xmlns="" id="{F1A75DD6-FC11-43CC-BBDF-AC192550BE3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691140" y="795092"/>
            <a:ext cx="1601679" cy="1601679"/>
          </a:xfrm>
          <a:prstGeom prst="rect">
            <a:avLst/>
          </a:prstGeom>
        </p:spPr>
      </p:pic>
      <p:pic>
        <p:nvPicPr>
          <p:cNvPr id="38" name="Graphic 37" descr="Chat with solid fill">
            <a:extLst>
              <a:ext uri="{FF2B5EF4-FFF2-40B4-BE49-F238E27FC236}">
                <a16:creationId xmlns:a16="http://schemas.microsoft.com/office/drawing/2014/main" xmlns="" id="{D0C3004B-75FB-4993-9A4E-CAC6DEE373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968313" y="3969950"/>
            <a:ext cx="1601678" cy="160167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F129563-A0FB-4D44-A157-8184A3BBF57D}"/>
              </a:ext>
            </a:extLst>
          </p:cNvPr>
          <p:cNvSpPr txBox="1"/>
          <p:nvPr/>
        </p:nvSpPr>
        <p:spPr>
          <a:xfrm>
            <a:off x="7225944" y="5577972"/>
            <a:ext cx="18345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To inform students and their parents or carers about apprenticeships and the benefits </a:t>
            </a:r>
            <a:endParaRPr lang="en-GB" sz="1400" dirty="0"/>
          </a:p>
        </p:txBody>
      </p:sp>
      <p:pic>
        <p:nvPicPr>
          <p:cNvPr id="42" name="Graphic 41" descr="Performance Curtains with solid fill">
            <a:extLst>
              <a:ext uri="{FF2B5EF4-FFF2-40B4-BE49-F238E27FC236}">
                <a16:creationId xmlns:a16="http://schemas.microsoft.com/office/drawing/2014/main" xmlns="" id="{6B1372A6-3595-40E0-AFA1-6A4E841201B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362717" y="3982830"/>
            <a:ext cx="1601678" cy="1601678"/>
          </a:xfrm>
          <a:prstGeom prst="rect">
            <a:avLst/>
          </a:prstGeom>
        </p:spPr>
      </p:pic>
      <p:pic>
        <p:nvPicPr>
          <p:cNvPr id="43" name="Picture 42" descr="A white and black sign&#10;&#10;Description automatically generated with low confidence">
            <a:extLst>
              <a:ext uri="{FF2B5EF4-FFF2-40B4-BE49-F238E27FC236}">
                <a16:creationId xmlns:a16="http://schemas.microsoft.com/office/drawing/2014/main" xmlns="" id="{15794DA6-BA5B-4FA7-AC90-4CFFAA9A8A1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938" y="418970"/>
            <a:ext cx="3452300" cy="1113525"/>
          </a:xfrm>
          <a:prstGeom prst="rect">
            <a:avLst/>
          </a:prstGeom>
        </p:spPr>
      </p:pic>
      <p:pic>
        <p:nvPicPr>
          <p:cNvPr id="46" name="Picture 45" descr="Text, logo&#10;&#10;Description automatically generated">
            <a:extLst>
              <a:ext uri="{FF2B5EF4-FFF2-40B4-BE49-F238E27FC236}">
                <a16:creationId xmlns:a16="http://schemas.microsoft.com/office/drawing/2014/main" xmlns="" id="{044A80E4-5F76-4645-92B3-F01FD890FB2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2591" y="5843200"/>
            <a:ext cx="1108676" cy="1017798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122CE94A-FD5B-47D1-A342-15305CBE4319}"/>
              </a:ext>
            </a:extLst>
          </p:cNvPr>
          <p:cNvSpPr/>
          <p:nvPr/>
        </p:nvSpPr>
        <p:spPr>
          <a:xfrm>
            <a:off x="9501108" y="3464850"/>
            <a:ext cx="2121962" cy="627797"/>
          </a:xfrm>
          <a:prstGeom prst="roundRect">
            <a:avLst/>
          </a:prstGeom>
          <a:solidFill>
            <a:srgbClr val="1D2A5A"/>
          </a:solidFill>
          <a:ln>
            <a:solidFill>
              <a:srgbClr val="1D2A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85243B0-FE29-41D1-8D52-AC72D9346A1A}"/>
              </a:ext>
            </a:extLst>
          </p:cNvPr>
          <p:cNvSpPr txBox="1"/>
          <p:nvPr/>
        </p:nvSpPr>
        <p:spPr>
          <a:xfrm>
            <a:off x="9525949" y="3425816"/>
            <a:ext cx="202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i="0" u="none" strike="noStrike" baseline="0">
                <a:solidFill>
                  <a:schemeClr val="bg1"/>
                </a:solidFill>
                <a:latin typeface="Nobel"/>
              </a:rPr>
              <a:t>Support for parents and carers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50" name="Graphic 49" descr="Woman with kid with solid fill">
            <a:extLst>
              <a:ext uri="{FF2B5EF4-FFF2-40B4-BE49-F238E27FC236}">
                <a16:creationId xmlns:a16="http://schemas.microsoft.com/office/drawing/2014/main" xmlns="" id="{B4D3034D-8BDB-4C62-80DB-D0142AF7FAC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9854720" y="4116538"/>
            <a:ext cx="1461434" cy="1461434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5C6A9604-F6C6-433D-9959-11D7B194359C}"/>
              </a:ext>
            </a:extLst>
          </p:cNvPr>
          <p:cNvSpPr txBox="1"/>
          <p:nvPr/>
        </p:nvSpPr>
        <p:spPr>
          <a:xfrm>
            <a:off x="9501109" y="5577972"/>
            <a:ext cx="21219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Designed to showcase apprenticeships, traineeships and T Levels as career opportunities to parent and carers </a:t>
            </a:r>
            <a:endParaRPr lang="en-GB" sz="14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9FA655A-FF25-404E-8A5E-534AAC74F27F}"/>
              </a:ext>
            </a:extLst>
          </p:cNvPr>
          <p:cNvSpPr txBox="1"/>
          <p:nvPr/>
        </p:nvSpPr>
        <p:spPr>
          <a:xfrm>
            <a:off x="509918" y="1937685"/>
            <a:ext cx="385003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>
                <a:solidFill>
                  <a:srgbClr val="1D2A5A"/>
                </a:solidFill>
              </a:rPr>
              <a:t>“personable, approachable and took time to realise the dynamics of the groups.  Interacted well with learners from various learning levels and managed to successfully engage all who attended”</a:t>
            </a:r>
            <a:endParaRPr lang="en-GB" sz="2400" i="1" dirty="0">
              <a:solidFill>
                <a:srgbClr val="1D2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6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4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EA47D6B-3ACF-4C67-B4E9-30E7718A50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Apprenticeship Headline Data 2022- March 2023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103BB6-D903-4306-80A0-49FA52A2E3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1F8A5E92-EBE9-4B78-9A98-A3AFFD495C4D}"/>
              </a:ext>
            </a:extLst>
          </p:cNvPr>
          <p:cNvSpPr/>
          <p:nvPr/>
        </p:nvSpPr>
        <p:spPr>
          <a:xfrm>
            <a:off x="4155448" y="5546830"/>
            <a:ext cx="4721903" cy="4916773"/>
          </a:xfrm>
          <a:prstGeom prst="ellipse">
            <a:avLst/>
          </a:prstGeom>
          <a:solidFill>
            <a:srgbClr val="B6C1E8"/>
          </a:solidFill>
          <a:ln>
            <a:solidFill>
              <a:srgbClr val="B6C1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1D2A5A"/>
                </a:solidFill>
              </a:ln>
              <a:solidFill>
                <a:srgbClr val="1D2A5A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84A05C6-BA2B-4296-BB45-10B5403237FA}"/>
              </a:ext>
            </a:extLst>
          </p:cNvPr>
          <p:cNvSpPr/>
          <p:nvPr/>
        </p:nvSpPr>
        <p:spPr>
          <a:xfrm>
            <a:off x="0" y="0"/>
            <a:ext cx="12192000" cy="119921"/>
          </a:xfrm>
          <a:prstGeom prst="rect">
            <a:avLst/>
          </a:prstGeom>
          <a:solidFill>
            <a:srgbClr val="1D2A5A"/>
          </a:solidFill>
          <a:ln>
            <a:solidFill>
              <a:srgbClr val="1D2A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C982F6A-4B5D-4DDD-AE89-408609AA6A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203" y="1493629"/>
            <a:ext cx="9419571" cy="38448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D6B4309-78B2-4FEF-B9F5-85FF728F1D30}"/>
              </a:ext>
            </a:extLst>
          </p:cNvPr>
          <p:cNvSpPr txBox="1"/>
          <p:nvPr/>
        </p:nvSpPr>
        <p:spPr>
          <a:xfrm>
            <a:off x="1285875" y="2921168"/>
            <a:ext cx="1853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3F72"/>
                </a:solidFill>
              </a:rPr>
              <a:t>1055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638E7F1-60E8-4633-89AD-04A34C06E36C}"/>
              </a:ext>
            </a:extLst>
          </p:cNvPr>
          <p:cNvSpPr txBox="1"/>
          <p:nvPr/>
        </p:nvSpPr>
        <p:spPr>
          <a:xfrm>
            <a:off x="4155448" y="2655518"/>
            <a:ext cx="45376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 total of 1055 (5.8%) of year 12 and 13’s are recorded as apprentices as of March 2023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69565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D59F78E-F58A-407C-8C12-552F413D3A0B}"/>
              </a:ext>
            </a:extLst>
          </p:cNvPr>
          <p:cNvSpPr/>
          <p:nvPr/>
        </p:nvSpPr>
        <p:spPr>
          <a:xfrm>
            <a:off x="3384906" y="5645930"/>
            <a:ext cx="6685919" cy="1212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EA47D6B-3ACF-4C67-B4E9-30E7718A50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10" y="267583"/>
            <a:ext cx="10312400" cy="99853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Apprenticeships Vs Whole Cohort by Academic Age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84A05C6-BA2B-4296-BB45-10B5403237FA}"/>
              </a:ext>
            </a:extLst>
          </p:cNvPr>
          <p:cNvSpPr/>
          <p:nvPr/>
        </p:nvSpPr>
        <p:spPr>
          <a:xfrm>
            <a:off x="0" y="0"/>
            <a:ext cx="12192000" cy="119921"/>
          </a:xfrm>
          <a:prstGeom prst="rect">
            <a:avLst/>
          </a:prstGeom>
          <a:solidFill>
            <a:srgbClr val="1D2A5A"/>
          </a:solidFill>
          <a:ln>
            <a:solidFill>
              <a:srgbClr val="1D2A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Table 22">
            <a:extLst>
              <a:ext uri="{FF2B5EF4-FFF2-40B4-BE49-F238E27FC236}">
                <a16:creationId xmlns:a16="http://schemas.microsoft.com/office/drawing/2014/main" xmlns="" id="{85114A19-75D8-41B4-A841-D2F0EA663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248196"/>
              </p:ext>
            </p:extLst>
          </p:nvPr>
        </p:nvGraphicFramePr>
        <p:xfrm>
          <a:off x="6096000" y="1723763"/>
          <a:ext cx="5245511" cy="302771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91945">
                  <a:extLst>
                    <a:ext uri="{9D8B030D-6E8A-4147-A177-3AD203B41FA5}">
                      <a16:colId xmlns:a16="http://schemas.microsoft.com/office/drawing/2014/main" xmlns="" val="1961195074"/>
                    </a:ext>
                  </a:extLst>
                </a:gridCol>
                <a:gridCol w="1184522">
                  <a:extLst>
                    <a:ext uri="{9D8B030D-6E8A-4147-A177-3AD203B41FA5}">
                      <a16:colId xmlns:a16="http://schemas.microsoft.com/office/drawing/2014/main" xmlns="" val="919652786"/>
                    </a:ext>
                  </a:extLst>
                </a:gridCol>
                <a:gridCol w="1184522">
                  <a:extLst>
                    <a:ext uri="{9D8B030D-6E8A-4147-A177-3AD203B41FA5}">
                      <a16:colId xmlns:a16="http://schemas.microsoft.com/office/drawing/2014/main" xmlns="" val="3576439922"/>
                    </a:ext>
                  </a:extLst>
                </a:gridCol>
                <a:gridCol w="1184522">
                  <a:extLst>
                    <a:ext uri="{9D8B030D-6E8A-4147-A177-3AD203B41FA5}">
                      <a16:colId xmlns:a16="http://schemas.microsoft.com/office/drawing/2014/main" xmlns="" val="1518734895"/>
                    </a:ext>
                  </a:extLst>
                </a:gridCol>
              </a:tblGrid>
              <a:tr h="1065329">
                <a:tc>
                  <a:txBody>
                    <a:bodyPr/>
                    <a:lstStyle/>
                    <a:p>
                      <a:r>
                        <a:rPr lang="en-GB" dirty="0"/>
                        <a:t>Academic 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Whole Cohort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Apprenticeships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% of Cohort on Apprenticeships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4851495"/>
                  </a:ext>
                </a:extLst>
              </a:tr>
              <a:tr h="612999">
                <a:tc>
                  <a:txBody>
                    <a:bodyPr/>
                    <a:lstStyle/>
                    <a:p>
                      <a:r>
                        <a:rPr lang="en-GB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8986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2235483"/>
                  </a:ext>
                </a:extLst>
              </a:tr>
              <a:tr h="612999">
                <a:tc>
                  <a:txBody>
                    <a:bodyPr/>
                    <a:lstStyle/>
                    <a:p>
                      <a:r>
                        <a:rPr lang="en-GB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9049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3735585"/>
                  </a:ext>
                </a:extLst>
              </a:tr>
              <a:tr h="612999">
                <a:tc>
                  <a:txBody>
                    <a:bodyPr/>
                    <a:lstStyle/>
                    <a:p>
                      <a:r>
                        <a:rPr lang="en-GB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8917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8416708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095727A6-D476-4775-991F-8C4BEC07D0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9774703"/>
              </p:ext>
            </p:extLst>
          </p:nvPr>
        </p:nvGraphicFramePr>
        <p:xfrm>
          <a:off x="409241" y="1311580"/>
          <a:ext cx="5421716" cy="4201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6054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4033</TotalTime>
  <Words>1123</Words>
  <Application>Microsoft Macintosh PowerPoint</Application>
  <PresentationFormat>Custom</PresentationFormat>
  <Paragraphs>169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1_Office Theme</vt:lpstr>
      <vt:lpstr>Office Theme</vt:lpstr>
      <vt:lpstr>    </vt:lpstr>
      <vt:lpstr>    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we can collaborate to support young people onto  apprenticeships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 Bruhin</cp:lastModifiedBy>
  <cp:revision>27</cp:revision>
  <dcterms:created xsi:type="dcterms:W3CDTF">2020-09-16T10:43:56Z</dcterms:created>
  <dcterms:modified xsi:type="dcterms:W3CDTF">2023-03-22T08:58:54Z</dcterms:modified>
</cp:coreProperties>
</file>