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6" r:id="rId2"/>
    <p:sldId id="272" r:id="rId3"/>
    <p:sldId id="273" r:id="rId4"/>
    <p:sldId id="257" r:id="rId5"/>
    <p:sldId id="258" r:id="rId6"/>
    <p:sldId id="259" r:id="rId7"/>
    <p:sldId id="260" r:id="rId8"/>
    <p:sldId id="261" r:id="rId9"/>
    <p:sldId id="264" r:id="rId10"/>
    <p:sldId id="265" r:id="rId11"/>
    <p:sldId id="262" r:id="rId12"/>
    <p:sldId id="263" r:id="rId13"/>
    <p:sldId id="266" r:id="rId14"/>
    <p:sldId id="267" r:id="rId15"/>
    <p:sldId id="269" r:id="rId16"/>
    <p:sldId id="268" r:id="rId17"/>
    <p:sldId id="270" r:id="rId18"/>
    <p:sldId id="271"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p:restoredTop sz="94680"/>
  </p:normalViewPr>
  <p:slideViewPr>
    <p:cSldViewPr snapToGrid="0">
      <p:cViewPr varScale="1">
        <p:scale>
          <a:sx n="207" d="100"/>
          <a:sy n="207" d="100"/>
        </p:scale>
        <p:origin x="132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Puckel72/Dateien_Nils/Prellball/DTB/AG%20Medien/28_01_2024_UmfrageOnline-Beantwortungen_NG.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pivotSource>
    <c:name>[28_01_2024_UmfrageOnline-Beantwortungen_NG.xlsx]Funktion!PivotTable2</c:name>
    <c:fmtId val="15"/>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rgbClr val="92D050"/>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rgbClr val="FF0000"/>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rgbClr val="00B0F0"/>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rgbClr val="FFFF00"/>
          </a:solidFill>
          <a:ln>
            <a:noFill/>
          </a:ln>
          <a:effectLst/>
        </c:spPr>
        <c:marker>
          <c:symbol val="none"/>
        </c:marker>
        <c:dLbl>
          <c:idx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rgbClr val="00B0F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rgbClr val="92D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rgbClr val="FF00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rgbClr val="00B0F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rgbClr val="FFFF0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2.5943853317785613E-2"/>
          <c:y val="2.2597616202215828E-2"/>
          <c:w val="0.93850300741357662"/>
          <c:h val="0.81015721599956514"/>
        </c:manualLayout>
      </c:layout>
      <c:barChart>
        <c:barDir val="col"/>
        <c:grouping val="clustered"/>
        <c:varyColors val="0"/>
        <c:ser>
          <c:idx val="0"/>
          <c:order val="0"/>
          <c:tx>
            <c:strRef>
              <c:f>Funktion!$C$3</c:f>
              <c:strCache>
                <c:ptCount val="1"/>
                <c:pt idx="0">
                  <c:v>.Trainer*in Jugend</c:v>
                </c:pt>
              </c:strCache>
            </c:strRef>
          </c:tx>
          <c:spPr>
            <a:solidFill>
              <a:srgbClr val="92D050"/>
            </a:solidFill>
            <a:ln>
              <a:noFill/>
            </a:ln>
            <a:effectLst/>
          </c:spPr>
          <c:invertIfNegative val="0"/>
          <c:cat>
            <c:strRef>
              <c:f>Funktion!$A$4:$B$20</c:f>
              <c:strCache>
                <c:ptCount val="16"/>
                <c:pt idx="0">
                  <c:v>Badischer TB</c:v>
                </c:pt>
                <c:pt idx="1">
                  <c:v>Bayern</c:v>
                </c:pt>
                <c:pt idx="2">
                  <c:v>Berliner TV</c:v>
                </c:pt>
                <c:pt idx="3">
                  <c:v>Bremer TV</c:v>
                </c:pt>
                <c:pt idx="4">
                  <c:v>Hamburg TV</c:v>
                </c:pt>
                <c:pt idx="5">
                  <c:v>Hessischer TV</c:v>
                </c:pt>
                <c:pt idx="6">
                  <c:v>Mittelrheinischer TV</c:v>
                </c:pt>
                <c:pt idx="7">
                  <c:v>NTB</c:v>
                </c:pt>
                <c:pt idx="8">
                  <c:v>Österreich</c:v>
                </c:pt>
                <c:pt idx="9">
                  <c:v>Pfälzer TB</c:v>
                </c:pt>
                <c:pt idx="10">
                  <c:v>RTB</c:v>
                </c:pt>
                <c:pt idx="11">
                  <c:v>Sächsischer TV</c:v>
                </c:pt>
                <c:pt idx="12">
                  <c:v>Schleswig Holsteiner TV</c:v>
                </c:pt>
                <c:pt idx="13">
                  <c:v>Schwäbischer TB</c:v>
                </c:pt>
                <c:pt idx="14">
                  <c:v>Thüringer TV</c:v>
                </c:pt>
                <c:pt idx="15">
                  <c:v>WTB</c:v>
                </c:pt>
              </c:strCache>
            </c:strRef>
          </c:cat>
          <c:val>
            <c:numRef>
              <c:f>Funktion!$C$4:$C$20</c:f>
              <c:numCache>
                <c:formatCode>General</c:formatCode>
                <c:ptCount val="16"/>
                <c:pt idx="0">
                  <c:v>6</c:v>
                </c:pt>
                <c:pt idx="2">
                  <c:v>4</c:v>
                </c:pt>
                <c:pt idx="7">
                  <c:v>17</c:v>
                </c:pt>
                <c:pt idx="8">
                  <c:v>1</c:v>
                </c:pt>
                <c:pt idx="9">
                  <c:v>2</c:v>
                </c:pt>
                <c:pt idx="10">
                  <c:v>4</c:v>
                </c:pt>
                <c:pt idx="13">
                  <c:v>3</c:v>
                </c:pt>
                <c:pt idx="15">
                  <c:v>5</c:v>
                </c:pt>
              </c:numCache>
            </c:numRef>
          </c:val>
          <c:extLst>
            <c:ext xmlns:c16="http://schemas.microsoft.com/office/drawing/2014/chart" uri="{C3380CC4-5D6E-409C-BE32-E72D297353CC}">
              <c16:uniqueId val="{00000000-9431-8143-AF54-40F1AC459A59}"/>
            </c:ext>
          </c:extLst>
        </c:ser>
        <c:ser>
          <c:idx val="1"/>
          <c:order val="1"/>
          <c:tx>
            <c:strRef>
              <c:f>Funktion!$D$3</c:f>
              <c:strCache>
                <c:ptCount val="1"/>
                <c:pt idx="0">
                  <c:v>.Trainer*in Erwachsene</c:v>
                </c:pt>
              </c:strCache>
            </c:strRef>
          </c:tx>
          <c:spPr>
            <a:solidFill>
              <a:srgbClr val="FF0000"/>
            </a:solidFill>
            <a:ln>
              <a:noFill/>
            </a:ln>
            <a:effectLst/>
          </c:spPr>
          <c:invertIfNegative val="0"/>
          <c:cat>
            <c:strRef>
              <c:f>Funktion!$A$4:$B$20</c:f>
              <c:strCache>
                <c:ptCount val="16"/>
                <c:pt idx="0">
                  <c:v>Badischer TB</c:v>
                </c:pt>
                <c:pt idx="1">
                  <c:v>Bayern</c:v>
                </c:pt>
                <c:pt idx="2">
                  <c:v>Berliner TV</c:v>
                </c:pt>
                <c:pt idx="3">
                  <c:v>Bremer TV</c:v>
                </c:pt>
                <c:pt idx="4">
                  <c:v>Hamburg TV</c:v>
                </c:pt>
                <c:pt idx="5">
                  <c:v>Hessischer TV</c:v>
                </c:pt>
                <c:pt idx="6">
                  <c:v>Mittelrheinischer TV</c:v>
                </c:pt>
                <c:pt idx="7">
                  <c:v>NTB</c:v>
                </c:pt>
                <c:pt idx="8">
                  <c:v>Österreich</c:v>
                </c:pt>
                <c:pt idx="9">
                  <c:v>Pfälzer TB</c:v>
                </c:pt>
                <c:pt idx="10">
                  <c:v>RTB</c:v>
                </c:pt>
                <c:pt idx="11">
                  <c:v>Sächsischer TV</c:v>
                </c:pt>
                <c:pt idx="12">
                  <c:v>Schleswig Holsteiner TV</c:v>
                </c:pt>
                <c:pt idx="13">
                  <c:v>Schwäbischer TB</c:v>
                </c:pt>
                <c:pt idx="14">
                  <c:v>Thüringer TV</c:v>
                </c:pt>
                <c:pt idx="15">
                  <c:v>WTB</c:v>
                </c:pt>
              </c:strCache>
            </c:strRef>
          </c:cat>
          <c:val>
            <c:numRef>
              <c:f>Funktion!$D$4:$D$20</c:f>
              <c:numCache>
                <c:formatCode>General</c:formatCode>
                <c:ptCount val="16"/>
                <c:pt idx="0">
                  <c:v>4</c:v>
                </c:pt>
                <c:pt idx="2">
                  <c:v>1</c:v>
                </c:pt>
                <c:pt idx="3">
                  <c:v>3</c:v>
                </c:pt>
                <c:pt idx="6">
                  <c:v>1</c:v>
                </c:pt>
                <c:pt idx="7">
                  <c:v>9</c:v>
                </c:pt>
                <c:pt idx="8">
                  <c:v>1</c:v>
                </c:pt>
                <c:pt idx="9">
                  <c:v>2</c:v>
                </c:pt>
                <c:pt idx="10">
                  <c:v>2</c:v>
                </c:pt>
                <c:pt idx="13">
                  <c:v>3</c:v>
                </c:pt>
                <c:pt idx="15">
                  <c:v>3</c:v>
                </c:pt>
              </c:numCache>
            </c:numRef>
          </c:val>
          <c:extLst>
            <c:ext xmlns:c16="http://schemas.microsoft.com/office/drawing/2014/chart" uri="{C3380CC4-5D6E-409C-BE32-E72D297353CC}">
              <c16:uniqueId val="{00000001-9431-8143-AF54-40F1AC459A59}"/>
            </c:ext>
          </c:extLst>
        </c:ser>
        <c:ser>
          <c:idx val="2"/>
          <c:order val="2"/>
          <c:tx>
            <c:strRef>
              <c:f>Funktion!$E$3</c:f>
              <c:strCache>
                <c:ptCount val="1"/>
                <c:pt idx="0">
                  <c:v>.Abteilungs-leiter*in</c:v>
                </c:pt>
              </c:strCache>
            </c:strRef>
          </c:tx>
          <c:spPr>
            <a:solidFill>
              <a:srgbClr val="00B0F0"/>
            </a:solidFill>
            <a:ln>
              <a:noFill/>
            </a:ln>
            <a:effectLst/>
          </c:spPr>
          <c:invertIfNegative val="0"/>
          <c:cat>
            <c:strRef>
              <c:f>Funktion!$A$4:$B$20</c:f>
              <c:strCache>
                <c:ptCount val="16"/>
                <c:pt idx="0">
                  <c:v>Badischer TB</c:v>
                </c:pt>
                <c:pt idx="1">
                  <c:v>Bayern</c:v>
                </c:pt>
                <c:pt idx="2">
                  <c:v>Berliner TV</c:v>
                </c:pt>
                <c:pt idx="3">
                  <c:v>Bremer TV</c:v>
                </c:pt>
                <c:pt idx="4">
                  <c:v>Hamburg TV</c:v>
                </c:pt>
                <c:pt idx="5">
                  <c:v>Hessischer TV</c:v>
                </c:pt>
                <c:pt idx="6">
                  <c:v>Mittelrheinischer TV</c:v>
                </c:pt>
                <c:pt idx="7">
                  <c:v>NTB</c:v>
                </c:pt>
                <c:pt idx="8">
                  <c:v>Österreich</c:v>
                </c:pt>
                <c:pt idx="9">
                  <c:v>Pfälzer TB</c:v>
                </c:pt>
                <c:pt idx="10">
                  <c:v>RTB</c:v>
                </c:pt>
                <c:pt idx="11">
                  <c:v>Sächsischer TV</c:v>
                </c:pt>
                <c:pt idx="12">
                  <c:v>Schleswig Holsteiner TV</c:v>
                </c:pt>
                <c:pt idx="13">
                  <c:v>Schwäbischer TB</c:v>
                </c:pt>
                <c:pt idx="14">
                  <c:v>Thüringer TV</c:v>
                </c:pt>
                <c:pt idx="15">
                  <c:v>WTB</c:v>
                </c:pt>
              </c:strCache>
            </c:strRef>
          </c:cat>
          <c:val>
            <c:numRef>
              <c:f>Funktion!$E$4:$E$20</c:f>
              <c:numCache>
                <c:formatCode>General</c:formatCode>
                <c:ptCount val="16"/>
                <c:pt idx="0">
                  <c:v>5</c:v>
                </c:pt>
                <c:pt idx="2">
                  <c:v>2</c:v>
                </c:pt>
                <c:pt idx="3">
                  <c:v>1</c:v>
                </c:pt>
                <c:pt idx="4">
                  <c:v>2</c:v>
                </c:pt>
                <c:pt idx="6">
                  <c:v>1</c:v>
                </c:pt>
                <c:pt idx="7">
                  <c:v>8</c:v>
                </c:pt>
                <c:pt idx="8">
                  <c:v>1</c:v>
                </c:pt>
                <c:pt idx="10">
                  <c:v>1</c:v>
                </c:pt>
                <c:pt idx="12">
                  <c:v>3</c:v>
                </c:pt>
                <c:pt idx="13">
                  <c:v>1</c:v>
                </c:pt>
                <c:pt idx="14">
                  <c:v>1</c:v>
                </c:pt>
                <c:pt idx="15">
                  <c:v>2</c:v>
                </c:pt>
              </c:numCache>
            </c:numRef>
          </c:val>
          <c:extLst>
            <c:ext xmlns:c16="http://schemas.microsoft.com/office/drawing/2014/chart" uri="{C3380CC4-5D6E-409C-BE32-E72D297353CC}">
              <c16:uniqueId val="{00000002-9431-8143-AF54-40F1AC459A59}"/>
            </c:ext>
          </c:extLst>
        </c:ser>
        <c:ser>
          <c:idx val="3"/>
          <c:order val="3"/>
          <c:tx>
            <c:strRef>
              <c:f>Funktion!$F$3</c:f>
              <c:strCache>
                <c:ptCount val="1"/>
                <c:pt idx="0">
                  <c:v>.Verantwortliche*r auf Landesebene</c:v>
                </c:pt>
              </c:strCache>
            </c:strRef>
          </c:tx>
          <c:spPr>
            <a:solidFill>
              <a:srgbClr val="FFFF00"/>
            </a:solidFill>
            <a:ln>
              <a:noFill/>
            </a:ln>
            <a:effectLst/>
          </c:spPr>
          <c:invertIfNegative val="0"/>
          <c:cat>
            <c:strRef>
              <c:f>Funktion!$A$4:$B$20</c:f>
              <c:strCache>
                <c:ptCount val="16"/>
                <c:pt idx="0">
                  <c:v>Badischer TB</c:v>
                </c:pt>
                <c:pt idx="1">
                  <c:v>Bayern</c:v>
                </c:pt>
                <c:pt idx="2">
                  <c:v>Berliner TV</c:v>
                </c:pt>
                <c:pt idx="3">
                  <c:v>Bremer TV</c:v>
                </c:pt>
                <c:pt idx="4">
                  <c:v>Hamburg TV</c:v>
                </c:pt>
                <c:pt idx="5">
                  <c:v>Hessischer TV</c:v>
                </c:pt>
                <c:pt idx="6">
                  <c:v>Mittelrheinischer TV</c:v>
                </c:pt>
                <c:pt idx="7">
                  <c:v>NTB</c:v>
                </c:pt>
                <c:pt idx="8">
                  <c:v>Österreich</c:v>
                </c:pt>
                <c:pt idx="9">
                  <c:v>Pfälzer TB</c:v>
                </c:pt>
                <c:pt idx="10">
                  <c:v>RTB</c:v>
                </c:pt>
                <c:pt idx="11">
                  <c:v>Sächsischer TV</c:v>
                </c:pt>
                <c:pt idx="12">
                  <c:v>Schleswig Holsteiner TV</c:v>
                </c:pt>
                <c:pt idx="13">
                  <c:v>Schwäbischer TB</c:v>
                </c:pt>
                <c:pt idx="14">
                  <c:v>Thüringer TV</c:v>
                </c:pt>
                <c:pt idx="15">
                  <c:v>WTB</c:v>
                </c:pt>
              </c:strCache>
            </c:strRef>
          </c:cat>
          <c:val>
            <c:numRef>
              <c:f>Funktion!$F$4:$F$20</c:f>
              <c:numCache>
                <c:formatCode>General</c:formatCode>
                <c:ptCount val="16"/>
                <c:pt idx="0">
                  <c:v>3</c:v>
                </c:pt>
                <c:pt idx="1">
                  <c:v>1</c:v>
                </c:pt>
                <c:pt idx="2">
                  <c:v>3</c:v>
                </c:pt>
                <c:pt idx="3">
                  <c:v>2</c:v>
                </c:pt>
                <c:pt idx="6">
                  <c:v>1</c:v>
                </c:pt>
                <c:pt idx="7">
                  <c:v>5</c:v>
                </c:pt>
                <c:pt idx="8">
                  <c:v>1</c:v>
                </c:pt>
                <c:pt idx="9">
                  <c:v>1</c:v>
                </c:pt>
                <c:pt idx="10">
                  <c:v>3</c:v>
                </c:pt>
                <c:pt idx="12">
                  <c:v>1</c:v>
                </c:pt>
                <c:pt idx="13">
                  <c:v>1</c:v>
                </c:pt>
                <c:pt idx="15">
                  <c:v>3</c:v>
                </c:pt>
              </c:numCache>
            </c:numRef>
          </c:val>
          <c:extLst>
            <c:ext xmlns:c16="http://schemas.microsoft.com/office/drawing/2014/chart" uri="{C3380CC4-5D6E-409C-BE32-E72D297353CC}">
              <c16:uniqueId val="{00000003-9431-8143-AF54-40F1AC459A59}"/>
            </c:ext>
          </c:extLst>
        </c:ser>
        <c:dLbls>
          <c:showLegendKey val="0"/>
          <c:showVal val="0"/>
          <c:showCatName val="0"/>
          <c:showSerName val="0"/>
          <c:showPercent val="0"/>
          <c:showBubbleSize val="0"/>
        </c:dLbls>
        <c:gapWidth val="155"/>
        <c:overlap val="-40"/>
        <c:axId val="199570063"/>
        <c:axId val="199571791"/>
      </c:barChart>
      <c:catAx>
        <c:axId val="199570063"/>
        <c:scaling>
          <c:orientation val="minMax"/>
        </c:scaling>
        <c:delete val="0"/>
        <c:axPos val="b"/>
        <c:majorGridlines>
          <c:spPr>
            <a:ln w="12700" cap="flat" cmpd="sng" algn="ctr">
              <a:solidFill>
                <a:schemeClr val="tx1"/>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99571791"/>
        <c:crosses val="autoZero"/>
        <c:auto val="1"/>
        <c:lblAlgn val="ctr"/>
        <c:lblOffset val="100"/>
        <c:noMultiLvlLbl val="0"/>
      </c:catAx>
      <c:valAx>
        <c:axId val="19957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199570063"/>
        <c:crosses val="autoZero"/>
        <c:crossBetween val="between"/>
      </c:valAx>
      <c:spPr>
        <a:solidFill>
          <a:schemeClr val="bg1"/>
        </a:solidFill>
        <a:ln>
          <a:noFill/>
        </a:ln>
        <a:effectLst/>
      </c:spPr>
    </c:plotArea>
    <c:legend>
      <c:legendPos val="r"/>
      <c:layout>
        <c:manualLayout>
          <c:xMode val="edge"/>
          <c:yMode val="edge"/>
          <c:x val="0.55420295990615021"/>
          <c:y val="5.9931334650304591E-2"/>
          <c:w val="0.41084587682139756"/>
          <c:h val="0.33820711535111619"/>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spc="0" baseline="0">
                <a:solidFill>
                  <a:schemeClr val="tx1">
                    <a:lumMod val="65000"/>
                    <a:lumOff val="35000"/>
                  </a:schemeClr>
                </a:solidFill>
                <a:latin typeface="+mn-lt"/>
                <a:ea typeface="+mn-ea"/>
                <a:cs typeface="+mn-cs"/>
              </a:defRPr>
            </a:pPr>
            <a:r>
              <a:rPr lang="de-DE" sz="1600" u="sng"/>
              <a:t>Warum bist du nicht Jugendtrainer tätig?</a:t>
            </a:r>
          </a:p>
        </c:rich>
      </c:tx>
      <c:overlay val="0"/>
      <c:spPr>
        <a:noFill/>
        <a:ln>
          <a:noFill/>
        </a:ln>
        <a:effectLst/>
      </c:spPr>
      <c:txPr>
        <a:bodyPr rot="0" spcFirstLastPara="1" vertOverflow="ellipsis" vert="horz" wrap="square" anchor="ctr" anchorCtr="1"/>
        <a:lstStyle/>
        <a:p>
          <a:pPr>
            <a:defRPr sz="1600" b="1" i="0" u="sng"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Jugendarbeit!$S$33:$S$41</c:f>
              <c:strCache>
                <c:ptCount val="9"/>
                <c:pt idx="0">
                  <c:v>Es gibt genügend andere Trainer</c:v>
                </c:pt>
                <c:pt idx="1">
                  <c:v>Fokus auf Erwachsenentraining / andere Jugendarbeit im Verein</c:v>
                </c:pt>
                <c:pt idx="2">
                  <c:v>Ich habe eine andere Funktion im Verein</c:v>
                </c:pt>
                <c:pt idx="3">
                  <c:v>Ich möchte, aber kein Interesse der Kinder / Jugendlichen</c:v>
                </c:pt>
                <c:pt idx="4">
                  <c:v>Ich fühle mich nicht als Jugendtrainer geeignet</c:v>
                </c:pt>
                <c:pt idx="5">
                  <c:v>Ich habe (noch) Keinen ÜL-/Trainerschein</c:v>
                </c:pt>
                <c:pt idx="6">
                  <c:v>Zu große Entfernung zwischen Wohn- und Trainingsort</c:v>
                </c:pt>
                <c:pt idx="7">
                  <c:v>Ich bin zu alt</c:v>
                </c:pt>
                <c:pt idx="8">
                  <c:v>Ich habe keine Zeit</c:v>
                </c:pt>
              </c:strCache>
            </c:strRef>
          </c:cat>
          <c:val>
            <c:numRef>
              <c:f>Jugendarbeit!$T$33:$T$41</c:f>
              <c:numCache>
                <c:formatCode>General</c:formatCode>
                <c:ptCount val="9"/>
                <c:pt idx="0">
                  <c:v>3</c:v>
                </c:pt>
                <c:pt idx="1">
                  <c:v>3</c:v>
                </c:pt>
                <c:pt idx="2">
                  <c:v>3</c:v>
                </c:pt>
                <c:pt idx="3">
                  <c:v>4</c:v>
                </c:pt>
                <c:pt idx="4">
                  <c:v>4</c:v>
                </c:pt>
                <c:pt idx="5">
                  <c:v>5</c:v>
                </c:pt>
                <c:pt idx="6">
                  <c:v>9</c:v>
                </c:pt>
                <c:pt idx="7">
                  <c:v>12</c:v>
                </c:pt>
                <c:pt idx="8">
                  <c:v>25</c:v>
                </c:pt>
              </c:numCache>
            </c:numRef>
          </c:val>
          <c:extLst>
            <c:ext xmlns:c16="http://schemas.microsoft.com/office/drawing/2014/chart" uri="{C3380CC4-5D6E-409C-BE32-E72D297353CC}">
              <c16:uniqueId val="{00000000-45D9-C94B-B717-FC26BC2CD4E5}"/>
            </c:ext>
          </c:extLst>
        </c:ser>
        <c:dLbls>
          <c:showLegendKey val="0"/>
          <c:showVal val="0"/>
          <c:showCatName val="0"/>
          <c:showSerName val="0"/>
          <c:showPercent val="0"/>
          <c:showBubbleSize val="0"/>
        </c:dLbls>
        <c:gapWidth val="182"/>
        <c:axId val="1919701168"/>
        <c:axId val="1918949616"/>
      </c:barChart>
      <c:catAx>
        <c:axId val="191970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918949616"/>
        <c:crosses val="autoZero"/>
        <c:auto val="0"/>
        <c:lblAlgn val="ctr"/>
        <c:lblOffset val="100"/>
        <c:noMultiLvlLbl val="0"/>
      </c:catAx>
      <c:valAx>
        <c:axId val="1918949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91970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17992382648576"/>
          <c:y val="0.17102899771104749"/>
          <c:w val="0.6404863932000141"/>
          <c:h val="0.74295108694895029"/>
        </c:manualLayout>
      </c:layout>
      <c:barChart>
        <c:barDir val="bar"/>
        <c:grouping val="clustered"/>
        <c:varyColors val="0"/>
        <c:ser>
          <c:idx val="0"/>
          <c:order val="0"/>
          <c:spPr>
            <a:solidFill>
              <a:schemeClr val="accent1"/>
            </a:solidFill>
            <a:ln w="15875">
              <a:solidFill>
                <a:schemeClr val="tx1"/>
              </a:solidFill>
            </a:ln>
            <a:effectLst/>
          </c:spPr>
          <c:invertIfNegative val="0"/>
          <c:dPt>
            <c:idx val="0"/>
            <c:invertIfNegative val="0"/>
            <c:bubble3D val="0"/>
            <c:spPr>
              <a:solidFill>
                <a:srgbClr val="FF0000"/>
              </a:solidFill>
              <a:ln w="15875">
                <a:solidFill>
                  <a:schemeClr val="tx1"/>
                </a:solidFill>
              </a:ln>
              <a:effectLst/>
            </c:spPr>
            <c:extLst>
              <c:ext xmlns:c16="http://schemas.microsoft.com/office/drawing/2014/chart" uri="{C3380CC4-5D6E-409C-BE32-E72D297353CC}">
                <c16:uniqueId val="{00000001-35D3-F84E-8C7E-D6D013E74A35}"/>
              </c:ext>
            </c:extLst>
          </c:dPt>
          <c:dPt>
            <c:idx val="2"/>
            <c:invertIfNegative val="0"/>
            <c:bubble3D val="0"/>
            <c:spPr>
              <a:solidFill>
                <a:srgbClr val="FFFF00"/>
              </a:solidFill>
              <a:ln w="15875">
                <a:solidFill>
                  <a:schemeClr val="tx1"/>
                </a:solidFill>
              </a:ln>
              <a:effectLst/>
            </c:spPr>
            <c:extLst>
              <c:ext xmlns:c16="http://schemas.microsoft.com/office/drawing/2014/chart" uri="{C3380CC4-5D6E-409C-BE32-E72D297353CC}">
                <c16:uniqueId val="{00000003-35D3-F84E-8C7E-D6D013E74A35}"/>
              </c:ext>
            </c:extLst>
          </c:dPt>
          <c:dPt>
            <c:idx val="3"/>
            <c:invertIfNegative val="0"/>
            <c:bubble3D val="0"/>
            <c:spPr>
              <a:solidFill>
                <a:srgbClr val="92D050"/>
              </a:solidFill>
              <a:ln w="15875">
                <a:solidFill>
                  <a:schemeClr val="tx1"/>
                </a:solidFill>
              </a:ln>
              <a:effectLst/>
            </c:spPr>
            <c:extLst>
              <c:ext xmlns:c16="http://schemas.microsoft.com/office/drawing/2014/chart" uri="{C3380CC4-5D6E-409C-BE32-E72D297353CC}">
                <c16:uniqueId val="{00000005-35D3-F84E-8C7E-D6D013E74A3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Jugendarbeit!$B$70:$B$73</c:f>
              <c:strCache>
                <c:ptCount val="4"/>
                <c:pt idx="0">
                  <c:v>Ich habe kein Interesse an Jugendarbeit.</c:v>
                </c:pt>
                <c:pt idx="1">
                  <c:v>bundesweit</c:v>
                </c:pt>
                <c:pt idx="2">
                  <c:v>regional</c:v>
                </c:pt>
                <c:pt idx="3">
                  <c:v>in meinem Verein</c:v>
                </c:pt>
              </c:strCache>
            </c:strRef>
          </c:cat>
          <c:val>
            <c:numRef>
              <c:f>Jugendarbeit!$C$70:$C$73</c:f>
              <c:numCache>
                <c:formatCode>General</c:formatCode>
                <c:ptCount val="4"/>
                <c:pt idx="0">
                  <c:v>30</c:v>
                </c:pt>
                <c:pt idx="1">
                  <c:v>8</c:v>
                </c:pt>
                <c:pt idx="2">
                  <c:v>22</c:v>
                </c:pt>
                <c:pt idx="3">
                  <c:v>78</c:v>
                </c:pt>
              </c:numCache>
            </c:numRef>
          </c:val>
          <c:extLst>
            <c:ext xmlns:c16="http://schemas.microsoft.com/office/drawing/2014/chart" uri="{C3380CC4-5D6E-409C-BE32-E72D297353CC}">
              <c16:uniqueId val="{00000006-35D3-F84E-8C7E-D6D013E74A35}"/>
            </c:ext>
          </c:extLst>
        </c:ser>
        <c:dLbls>
          <c:showLegendKey val="0"/>
          <c:showVal val="0"/>
          <c:showCatName val="0"/>
          <c:showSerName val="0"/>
          <c:showPercent val="0"/>
          <c:showBubbleSize val="0"/>
        </c:dLbls>
        <c:gapWidth val="182"/>
        <c:axId val="1919701168"/>
        <c:axId val="1918949616"/>
      </c:barChart>
      <c:catAx>
        <c:axId val="191970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918949616"/>
        <c:crosses val="autoZero"/>
        <c:auto val="0"/>
        <c:lblAlgn val="ctr"/>
        <c:lblOffset val="100"/>
        <c:noMultiLvlLbl val="0"/>
      </c:catAx>
      <c:valAx>
        <c:axId val="1918949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91970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sz="1400"/>
              <a:t>Ich würde ...km fahren, um an einem Turnier teilzunehmen.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18144607281886879"/>
          <c:y val="0.10532304608926429"/>
          <c:w val="0.58842188982302346"/>
          <c:h val="0.76246811729259778"/>
        </c:manualLayout>
      </c:layout>
      <c:pie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179F-FB48-899E-7EC15E52C19D}"/>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179F-FB48-899E-7EC15E52C19D}"/>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179F-FB48-899E-7EC15E52C19D}"/>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179F-FB48-899E-7EC15E52C19D}"/>
              </c:ext>
            </c:extLst>
          </c:dPt>
          <c:dPt>
            <c:idx val="4"/>
            <c:bubble3D val="0"/>
            <c:spPr>
              <a:solidFill>
                <a:srgbClr val="7030A0"/>
              </a:solidFill>
              <a:ln w="19050">
                <a:solidFill>
                  <a:schemeClr val="lt1"/>
                </a:solidFill>
              </a:ln>
              <a:effectLst/>
            </c:spPr>
            <c:extLst>
              <c:ext xmlns:c16="http://schemas.microsoft.com/office/drawing/2014/chart" uri="{C3380CC4-5D6E-409C-BE32-E72D297353CC}">
                <c16:uniqueId val="{00000009-179F-FB48-899E-7EC15E52C19D}"/>
              </c:ext>
            </c:extLst>
          </c:dPt>
          <c:dLbls>
            <c:dLbl>
              <c:idx val="0"/>
              <c:layout>
                <c:manualLayout>
                  <c:x val="-0.10550457903647219"/>
                  <c:y val="0.1888349658360782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79F-FB48-899E-7EC15E52C19D}"/>
                </c:ext>
              </c:extLst>
            </c:dLbl>
            <c:dLbl>
              <c:idx val="1"/>
              <c:layout>
                <c:manualLayout>
                  <c:x val="-0.11802333149945522"/>
                  <c:y val="-0.1939924759303975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179F-FB48-899E-7EC15E52C19D}"/>
                </c:ext>
              </c:extLst>
            </c:dLbl>
            <c:dLbl>
              <c:idx val="2"/>
              <c:layout>
                <c:manualLayout>
                  <c:x val="0.12532800216010351"/>
                  <c:y val="-0.1998304195429891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179F-FB48-899E-7EC15E52C19D}"/>
                </c:ext>
              </c:extLst>
            </c:dLbl>
            <c:dLbl>
              <c:idx val="3"/>
              <c:layout>
                <c:manualLayout>
                  <c:x val="0.12031232676650494"/>
                  <c:y val="9.153150627157333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179F-FB48-899E-7EC15E52C19D}"/>
                </c:ext>
              </c:extLst>
            </c:dLbl>
            <c:dLbl>
              <c:idx val="4"/>
              <c:layout>
                <c:manualLayout>
                  <c:x val="6.1172091089299455E-2"/>
                  <c:y val="0.16410531351120999"/>
                </c:manualLayout>
              </c:layout>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de-DE"/>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179F-FB48-899E-7EC15E52C19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de-DE"/>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Turniere!$N$8:$N$12</c:f>
              <c:strCache>
                <c:ptCount val="5"/>
                <c:pt idx="0">
                  <c:v>&lt; 100</c:v>
                </c:pt>
                <c:pt idx="1">
                  <c:v>100 - 200</c:v>
                </c:pt>
                <c:pt idx="2">
                  <c:v>200 - 300</c:v>
                </c:pt>
                <c:pt idx="3">
                  <c:v>300 - 500</c:v>
                </c:pt>
                <c:pt idx="4">
                  <c:v>&gt; 500</c:v>
                </c:pt>
              </c:strCache>
            </c:strRef>
          </c:cat>
          <c:val>
            <c:numRef>
              <c:f>Turniere!$O$8:$O$12</c:f>
              <c:numCache>
                <c:formatCode>0%</c:formatCode>
                <c:ptCount val="5"/>
                <c:pt idx="0">
                  <c:v>0.23584905660377359</c:v>
                </c:pt>
                <c:pt idx="1">
                  <c:v>0.26415094339622641</c:v>
                </c:pt>
                <c:pt idx="2">
                  <c:v>0.23584905660377359</c:v>
                </c:pt>
                <c:pt idx="3">
                  <c:v>0.14150943396226415</c:v>
                </c:pt>
                <c:pt idx="4">
                  <c:v>0.12264150943396226</c:v>
                </c:pt>
              </c:numCache>
            </c:numRef>
          </c:val>
          <c:extLst>
            <c:ext xmlns:c16="http://schemas.microsoft.com/office/drawing/2014/chart" uri="{C3380CC4-5D6E-409C-BE32-E72D297353CC}">
              <c16:uniqueId val="{0000000A-179F-FB48-899E-7EC15E52C19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sng" strike="noStrike" kern="1200" spc="0" baseline="0">
                <a:solidFill>
                  <a:schemeClr val="tx1">
                    <a:lumMod val="65000"/>
                    <a:lumOff val="35000"/>
                  </a:schemeClr>
                </a:solidFill>
                <a:latin typeface="+mn-lt"/>
                <a:ea typeface="+mn-ea"/>
                <a:cs typeface="+mn-cs"/>
              </a:defRPr>
            </a:pPr>
            <a:r>
              <a:rPr lang="de-DE" sz="1200" b="1" u="sng"/>
              <a:t>Das Angebot an Aus- und Fortbildung bei mir im Landesverband ist ausreichend</a:t>
            </a:r>
          </a:p>
        </c:rich>
      </c:tx>
      <c:layout>
        <c:manualLayout>
          <c:xMode val="edge"/>
          <c:yMode val="edge"/>
          <c:x val="0.12454944514866388"/>
          <c:y val="2.932401133274674E-2"/>
        </c:manualLayout>
      </c:layout>
      <c:overlay val="0"/>
      <c:spPr>
        <a:noFill/>
        <a:ln>
          <a:noFill/>
        </a:ln>
        <a:effectLst/>
      </c:spPr>
      <c:txPr>
        <a:bodyPr rot="0" spcFirstLastPara="1" vertOverflow="ellipsis" vert="horz" wrap="square" anchor="ctr" anchorCtr="1"/>
        <a:lstStyle/>
        <a:p>
          <a:pPr>
            <a:defRPr sz="1200" b="1" i="0" u="sng"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spPr>
            <a:solidFill>
              <a:srgbClr val="FFC00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70FA-B244-894D-98A368082E3D}"/>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70FA-B244-894D-98A368082E3D}"/>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Aus_Fortbildung!$B$4:$B$5</c:f>
              <c:strCache>
                <c:ptCount val="2"/>
                <c:pt idx="0">
                  <c:v>JA</c:v>
                </c:pt>
                <c:pt idx="1">
                  <c:v>NEIN</c:v>
                </c:pt>
              </c:strCache>
            </c:strRef>
          </c:cat>
          <c:val>
            <c:numRef>
              <c:f>Aus_Fortbildung!$C$4:$C$5</c:f>
              <c:numCache>
                <c:formatCode>0%</c:formatCode>
                <c:ptCount val="2"/>
                <c:pt idx="0">
                  <c:v>0.50442477876106195</c:v>
                </c:pt>
                <c:pt idx="1">
                  <c:v>0.49557522123893805</c:v>
                </c:pt>
              </c:numCache>
            </c:numRef>
          </c:val>
          <c:extLst>
            <c:ext xmlns:c16="http://schemas.microsoft.com/office/drawing/2014/chart" uri="{C3380CC4-5D6E-409C-BE32-E72D297353CC}">
              <c16:uniqueId val="{00000004-70FA-B244-894D-98A368082E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de-DE" sz="1600"/>
              <a:t>Ich könnte mir vorstellen bei der Aus- und Fortbildung mitzuwirken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3717992382648576"/>
          <c:y val="0.17102899771104749"/>
          <c:w val="0.6404863932000141"/>
          <c:h val="0.74295108694895029"/>
        </c:manualLayout>
      </c:layout>
      <c:barChart>
        <c:barDir val="bar"/>
        <c:grouping val="clustered"/>
        <c:varyColors val="0"/>
        <c:ser>
          <c:idx val="0"/>
          <c:order val="0"/>
          <c:spPr>
            <a:solidFill>
              <a:schemeClr val="accent1"/>
            </a:solidFill>
            <a:ln w="15875">
              <a:solidFill>
                <a:schemeClr val="tx1"/>
              </a:solidFill>
            </a:ln>
            <a:effectLst/>
          </c:spPr>
          <c:invertIfNegative val="0"/>
          <c:dPt>
            <c:idx val="0"/>
            <c:invertIfNegative val="0"/>
            <c:bubble3D val="0"/>
            <c:spPr>
              <a:solidFill>
                <a:srgbClr val="FFFF00"/>
              </a:solidFill>
              <a:ln w="15875">
                <a:solidFill>
                  <a:schemeClr val="tx1"/>
                </a:solidFill>
              </a:ln>
              <a:effectLst/>
            </c:spPr>
            <c:extLst>
              <c:ext xmlns:c16="http://schemas.microsoft.com/office/drawing/2014/chart" uri="{C3380CC4-5D6E-409C-BE32-E72D297353CC}">
                <c16:uniqueId val="{00000001-0779-7C46-A109-629E9881A124}"/>
              </c:ext>
            </c:extLst>
          </c:dPt>
          <c:dPt>
            <c:idx val="1"/>
            <c:invertIfNegative val="0"/>
            <c:bubble3D val="0"/>
            <c:spPr>
              <a:solidFill>
                <a:srgbClr val="92D050"/>
              </a:solidFill>
              <a:ln w="15875">
                <a:solidFill>
                  <a:schemeClr val="tx1"/>
                </a:solidFill>
              </a:ln>
              <a:effectLst/>
            </c:spPr>
            <c:extLst>
              <c:ext xmlns:c16="http://schemas.microsoft.com/office/drawing/2014/chart" uri="{C3380CC4-5D6E-409C-BE32-E72D297353CC}">
                <c16:uniqueId val="{00000003-0779-7C46-A109-629E9881A124}"/>
              </c:ext>
            </c:extLst>
          </c:dPt>
          <c:dPt>
            <c:idx val="2"/>
            <c:invertIfNegative val="0"/>
            <c:bubble3D val="0"/>
            <c:spPr>
              <a:solidFill>
                <a:srgbClr val="FF0000"/>
              </a:solidFill>
              <a:ln w="15875">
                <a:solidFill>
                  <a:schemeClr val="tx1"/>
                </a:solidFill>
              </a:ln>
              <a:effectLst/>
            </c:spPr>
            <c:extLst>
              <c:ext xmlns:c16="http://schemas.microsoft.com/office/drawing/2014/chart" uri="{C3380CC4-5D6E-409C-BE32-E72D297353CC}">
                <c16:uniqueId val="{00000005-0779-7C46-A109-629E9881A124}"/>
              </c:ext>
            </c:extLst>
          </c:dPt>
          <c:dPt>
            <c:idx val="3"/>
            <c:invertIfNegative val="0"/>
            <c:bubble3D val="0"/>
            <c:spPr>
              <a:solidFill>
                <a:srgbClr val="92D050"/>
              </a:solidFill>
              <a:ln w="15875">
                <a:solidFill>
                  <a:schemeClr val="tx1"/>
                </a:solidFill>
              </a:ln>
              <a:effectLst/>
            </c:spPr>
            <c:extLst>
              <c:ext xmlns:c16="http://schemas.microsoft.com/office/drawing/2014/chart" uri="{C3380CC4-5D6E-409C-BE32-E72D297353CC}">
                <c16:uniqueId val="{00000007-0779-7C46-A109-629E9881A12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Aus_Fortbildung!$B$30:$B$32</c:f>
              <c:strCache>
                <c:ptCount val="3"/>
                <c:pt idx="0">
                  <c:v>Ja, auf Bundesebene</c:v>
                </c:pt>
                <c:pt idx="1">
                  <c:v>Ja, in meinem Landesverband</c:v>
                </c:pt>
                <c:pt idx="2">
                  <c:v>Nein</c:v>
                </c:pt>
              </c:strCache>
            </c:strRef>
          </c:cat>
          <c:val>
            <c:numRef>
              <c:f>Aus_Fortbildung!$C$30:$C$32</c:f>
              <c:numCache>
                <c:formatCode>General</c:formatCode>
                <c:ptCount val="3"/>
                <c:pt idx="0">
                  <c:v>7</c:v>
                </c:pt>
                <c:pt idx="1">
                  <c:v>39</c:v>
                </c:pt>
                <c:pt idx="2">
                  <c:v>90</c:v>
                </c:pt>
              </c:numCache>
            </c:numRef>
          </c:val>
          <c:extLst>
            <c:ext xmlns:c16="http://schemas.microsoft.com/office/drawing/2014/chart" uri="{C3380CC4-5D6E-409C-BE32-E72D297353CC}">
              <c16:uniqueId val="{00000008-0779-7C46-A109-629E9881A124}"/>
            </c:ext>
          </c:extLst>
        </c:ser>
        <c:dLbls>
          <c:showLegendKey val="0"/>
          <c:showVal val="0"/>
          <c:showCatName val="0"/>
          <c:showSerName val="0"/>
          <c:showPercent val="0"/>
          <c:showBubbleSize val="0"/>
        </c:dLbls>
        <c:gapWidth val="182"/>
        <c:axId val="1919701168"/>
        <c:axId val="1918949616"/>
      </c:barChart>
      <c:catAx>
        <c:axId val="191970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crossAx val="1918949616"/>
        <c:crosses val="autoZero"/>
        <c:auto val="0"/>
        <c:lblAlgn val="ctr"/>
        <c:lblOffset val="100"/>
        <c:noMultiLvlLbl val="0"/>
      </c:catAx>
      <c:valAx>
        <c:axId val="1918949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91970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de-DE" dirty="0"/>
              <a:t>Wunsch nach Neuigkeiten über…</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0E2D-6B43-A12B-326BE178DFE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Neuigkeiten_Wunsch!$B$25:$J$25</c:f>
              <c:strCache>
                <c:ptCount val="9"/>
                <c:pt idx="0">
                  <c:v>Jugendarbeit in Deutschland</c:v>
                </c:pt>
                <c:pt idx="1">
                  <c:v>Ergebnisse auf Landesebene</c:v>
                </c:pt>
                <c:pt idx="2">
                  <c:v>Ergebnisse auf Regional-ebene</c:v>
                </c:pt>
                <c:pt idx="3">
                  <c:v>Ergebnisse auf Bundes-ebene</c:v>
                </c:pt>
                <c:pt idx="4">
                  <c:v>Allgemeines über Prellball, Vereine, Spieler</c:v>
                </c:pt>
                <c:pt idx="5">
                  <c:v>Entscheidungen des TKs oder der Verbände</c:v>
                </c:pt>
                <c:pt idx="6">
                  <c:v>Wettkampfbilder und /-berichte</c:v>
                </c:pt>
                <c:pt idx="7">
                  <c:v>Regeländerungen, Formales, Spielgemein-schaften, Trainerschein, Ansprech-personen</c:v>
                </c:pt>
                <c:pt idx="8">
                  <c:v>Allgemeine Veranstalt-ungen und Turniere</c:v>
                </c:pt>
              </c:strCache>
            </c:strRef>
          </c:cat>
          <c:val>
            <c:numRef>
              <c:f>Neuigkeiten_Wunsch!$B$26:$J$26</c:f>
              <c:numCache>
                <c:formatCode>General</c:formatCode>
                <c:ptCount val="9"/>
                <c:pt idx="0">
                  <c:v>79</c:v>
                </c:pt>
                <c:pt idx="1">
                  <c:v>78</c:v>
                </c:pt>
                <c:pt idx="2">
                  <c:v>69</c:v>
                </c:pt>
                <c:pt idx="3">
                  <c:v>99</c:v>
                </c:pt>
                <c:pt idx="4">
                  <c:v>111</c:v>
                </c:pt>
                <c:pt idx="5">
                  <c:v>100</c:v>
                </c:pt>
                <c:pt idx="6">
                  <c:v>75</c:v>
                </c:pt>
                <c:pt idx="7">
                  <c:v>95</c:v>
                </c:pt>
                <c:pt idx="8">
                  <c:v>111</c:v>
                </c:pt>
              </c:numCache>
            </c:numRef>
          </c:val>
          <c:extLst>
            <c:ext xmlns:c16="http://schemas.microsoft.com/office/drawing/2014/chart" uri="{C3380CC4-5D6E-409C-BE32-E72D297353CC}">
              <c16:uniqueId val="{00000002-0E2D-6B43-A12B-326BE178DFE8}"/>
            </c:ext>
          </c:extLst>
        </c:ser>
        <c:dLbls>
          <c:showLegendKey val="0"/>
          <c:showVal val="0"/>
          <c:showCatName val="0"/>
          <c:showSerName val="0"/>
          <c:showPercent val="0"/>
          <c:showBubbleSize val="0"/>
        </c:dLbls>
        <c:gapWidth val="219"/>
        <c:overlap val="-27"/>
        <c:axId val="989565951"/>
        <c:axId val="989622287"/>
      </c:barChart>
      <c:catAx>
        <c:axId val="989565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crossAx val="989622287"/>
        <c:crosses val="autoZero"/>
        <c:auto val="1"/>
        <c:lblAlgn val="ctr"/>
        <c:lblOffset val="100"/>
        <c:noMultiLvlLbl val="0"/>
      </c:catAx>
      <c:valAx>
        <c:axId val="989622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9895659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de-DE" sz="1200" dirty="0"/>
              <a:t>Ich beziehe meine Informationen gegenwärtig</a:t>
            </a:r>
          </a:p>
          <a:p>
            <a:pPr>
              <a:defRPr sz="1200"/>
            </a:pPr>
            <a:r>
              <a:rPr lang="de-DE" sz="1200" dirty="0"/>
              <a:t>über folgende Kanäle:</a:t>
            </a:r>
          </a:p>
        </c:rich>
      </c:tx>
      <c:layout>
        <c:manualLayout>
          <c:xMode val="edge"/>
          <c:yMode val="edge"/>
          <c:x val="0.27468472150868678"/>
          <c:y val="3.9089411642796647E-2"/>
        </c:manualLayout>
      </c:layout>
      <c:overlay val="1"/>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9415792611814647"/>
          <c:y val="4.0140003703747401E-2"/>
          <c:w val="0.80584207388185358"/>
          <c:h val="0.62845719427283686"/>
        </c:manualLayout>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92D050"/>
              </a:solidFill>
              <a:ln>
                <a:noFill/>
              </a:ln>
              <a:effectLst/>
            </c:spPr>
            <c:extLst>
              <c:ext xmlns:c16="http://schemas.microsoft.com/office/drawing/2014/chart" uri="{C3380CC4-5D6E-409C-BE32-E72D297353CC}">
                <c16:uniqueId val="{00000001-27AF-3249-821C-5C12FBB58D36}"/>
              </c:ext>
            </c:extLst>
          </c:dPt>
          <c:dPt>
            <c:idx val="5"/>
            <c:invertIfNegative val="0"/>
            <c:bubble3D val="0"/>
            <c:spPr>
              <a:solidFill>
                <a:srgbClr val="FFC000"/>
              </a:solidFill>
              <a:ln>
                <a:noFill/>
              </a:ln>
              <a:effectLst/>
            </c:spPr>
            <c:extLst>
              <c:ext xmlns:c16="http://schemas.microsoft.com/office/drawing/2014/chart" uri="{C3380CC4-5D6E-409C-BE32-E72D297353CC}">
                <c16:uniqueId val="{00000003-27AF-3249-821C-5C12FBB58D3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Neuigkeiten_durch!$D$25:$I$25</c:f>
              <c:strCache>
                <c:ptCount val="6"/>
                <c:pt idx="0">
                  <c:v>Berichterstattung auf Landesebene oder die Vereins-seiten</c:v>
                </c:pt>
                <c:pt idx="1">
                  <c:v>Instagram</c:v>
                </c:pt>
                <c:pt idx="2">
                  <c:v>Facebook</c:v>
                </c:pt>
                <c:pt idx="3">
                  <c:v>E-Mails d. Landesverbände oder Staffelleiter</c:v>
                </c:pt>
                <c:pt idx="4">
                  <c:v>Prellball.de</c:v>
                </c:pt>
                <c:pt idx="5">
                  <c:v>Persönlicher Kontakt auf den Spieltagen/im Training</c:v>
                </c:pt>
              </c:strCache>
            </c:strRef>
          </c:cat>
          <c:val>
            <c:numRef>
              <c:f>Neuigkeiten_durch!$D$26:$I$26</c:f>
              <c:numCache>
                <c:formatCode>General</c:formatCode>
                <c:ptCount val="6"/>
                <c:pt idx="0">
                  <c:v>62</c:v>
                </c:pt>
                <c:pt idx="1">
                  <c:v>61</c:v>
                </c:pt>
                <c:pt idx="2">
                  <c:v>62</c:v>
                </c:pt>
                <c:pt idx="3">
                  <c:v>50</c:v>
                </c:pt>
                <c:pt idx="4">
                  <c:v>93</c:v>
                </c:pt>
                <c:pt idx="5">
                  <c:v>124</c:v>
                </c:pt>
              </c:numCache>
            </c:numRef>
          </c:val>
          <c:extLst>
            <c:ext xmlns:c16="http://schemas.microsoft.com/office/drawing/2014/chart" uri="{C3380CC4-5D6E-409C-BE32-E72D297353CC}">
              <c16:uniqueId val="{00000004-27AF-3249-821C-5C12FBB58D36}"/>
            </c:ext>
          </c:extLst>
        </c:ser>
        <c:dLbls>
          <c:showLegendKey val="0"/>
          <c:showVal val="0"/>
          <c:showCatName val="0"/>
          <c:showSerName val="0"/>
          <c:showPercent val="0"/>
          <c:showBubbleSize val="0"/>
        </c:dLbls>
        <c:gapWidth val="219"/>
        <c:overlap val="-27"/>
        <c:axId val="1499423327"/>
        <c:axId val="1498601599"/>
      </c:barChart>
      <c:catAx>
        <c:axId val="149942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e-DE"/>
          </a:p>
        </c:txPr>
        <c:crossAx val="1498601599"/>
        <c:crosses val="autoZero"/>
        <c:auto val="1"/>
        <c:lblAlgn val="ctr"/>
        <c:lblOffset val="100"/>
        <c:noMultiLvlLbl val="0"/>
      </c:catAx>
      <c:valAx>
        <c:axId val="1498601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499423327"/>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de-DE" dirty="0"/>
              <a:t>Ich würde gerne mehr Informationen über</a:t>
            </a:r>
          </a:p>
          <a:p>
            <a:pPr>
              <a:defRPr/>
            </a:pPr>
            <a:r>
              <a:rPr lang="de-DE" dirty="0"/>
              <a:t>folgende Kanäle erhalten:</a:t>
            </a:r>
          </a:p>
        </c:rich>
      </c:tx>
      <c:layout>
        <c:manualLayout>
          <c:xMode val="edge"/>
          <c:yMode val="edge"/>
          <c:x val="6.9058152281673668E-2"/>
          <c:y val="3.7675833042448474E-2"/>
        </c:manualLayout>
      </c:layout>
      <c:overlay val="1"/>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6.2359006004590919E-2"/>
          <c:y val="3.5750510343012638E-2"/>
          <c:w val="0.91461551152749265"/>
          <c:h val="0.5488378160060382"/>
        </c:manualLayout>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FFC000"/>
              </a:solidFill>
              <a:ln>
                <a:noFill/>
              </a:ln>
              <a:effectLst/>
            </c:spPr>
            <c:extLst>
              <c:ext xmlns:c16="http://schemas.microsoft.com/office/drawing/2014/chart" uri="{C3380CC4-5D6E-409C-BE32-E72D297353CC}">
                <c16:uniqueId val="{00000001-8B04-134D-895D-E66547F9F82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Neuigkeiten_mehr_durch!$D$26:$J$26</c:f>
              <c:strCache>
                <c:ptCount val="7"/>
                <c:pt idx="0">
                  <c:v>Facebook</c:v>
                </c:pt>
                <c:pt idx="1">
                  <c:v>Instagram</c:v>
                </c:pt>
                <c:pt idx="2">
                  <c:v>Berichterstattung auf Landesebene oder die Vereins-seiten</c:v>
                </c:pt>
                <c:pt idx="3">
                  <c:v>E-Mails der Landesver-bände oder der Staffelleiter</c:v>
                </c:pt>
                <c:pt idx="4">
                  <c:v>Prellball.de</c:v>
                </c:pt>
                <c:pt idx="5">
                  <c:v>Newsletter per E-Mail</c:v>
                </c:pt>
                <c:pt idx="6">
                  <c:v>Digitales "Schwarzes Brett"</c:v>
                </c:pt>
              </c:strCache>
            </c:strRef>
          </c:cat>
          <c:val>
            <c:numRef>
              <c:f>Neuigkeiten_mehr_durch!$D$27:$J$27</c:f>
              <c:numCache>
                <c:formatCode>General</c:formatCode>
                <c:ptCount val="7"/>
                <c:pt idx="0">
                  <c:v>24</c:v>
                </c:pt>
                <c:pt idx="1">
                  <c:v>46</c:v>
                </c:pt>
                <c:pt idx="2">
                  <c:v>36</c:v>
                </c:pt>
                <c:pt idx="3">
                  <c:v>35</c:v>
                </c:pt>
                <c:pt idx="4">
                  <c:v>77</c:v>
                </c:pt>
                <c:pt idx="5">
                  <c:v>63</c:v>
                </c:pt>
                <c:pt idx="6">
                  <c:v>43</c:v>
                </c:pt>
              </c:numCache>
            </c:numRef>
          </c:val>
          <c:extLst>
            <c:ext xmlns:c16="http://schemas.microsoft.com/office/drawing/2014/chart" uri="{C3380CC4-5D6E-409C-BE32-E72D297353CC}">
              <c16:uniqueId val="{00000002-8B04-134D-895D-E66547F9F82F}"/>
            </c:ext>
          </c:extLst>
        </c:ser>
        <c:dLbls>
          <c:showLegendKey val="0"/>
          <c:showVal val="0"/>
          <c:showCatName val="0"/>
          <c:showSerName val="0"/>
          <c:showPercent val="0"/>
          <c:showBubbleSize val="0"/>
        </c:dLbls>
        <c:gapWidth val="219"/>
        <c:overlap val="-27"/>
        <c:axId val="1503540079"/>
        <c:axId val="1503639327"/>
      </c:barChart>
      <c:catAx>
        <c:axId val="1503540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de-DE"/>
          </a:p>
        </c:txPr>
        <c:crossAx val="1503639327"/>
        <c:crosses val="autoZero"/>
        <c:auto val="1"/>
        <c:lblAlgn val="ctr"/>
        <c:lblOffset val="100"/>
        <c:noMultiLvlLbl val="0"/>
      </c:catAx>
      <c:valAx>
        <c:axId val="1503639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de-DE"/>
          </a:p>
        </c:txPr>
        <c:crossAx val="1503540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sng" strike="noStrike" kern="1200" spc="0" baseline="0">
                <a:solidFill>
                  <a:schemeClr val="tx1">
                    <a:lumMod val="65000"/>
                    <a:lumOff val="35000"/>
                  </a:schemeClr>
                </a:solidFill>
                <a:latin typeface="+mn-lt"/>
                <a:ea typeface="+mn-ea"/>
                <a:cs typeface="+mn-cs"/>
              </a:defRPr>
            </a:pPr>
            <a:r>
              <a:rPr lang="de-DE" sz="1600" b="1" u="sng"/>
              <a:t>In meinem Verein findet Jugendarbeit statt</a:t>
            </a:r>
          </a:p>
        </c:rich>
      </c:tx>
      <c:layout>
        <c:manualLayout>
          <c:xMode val="edge"/>
          <c:yMode val="edge"/>
          <c:x val="0.25182609498031494"/>
          <c:y val="4.3724279835390949E-2"/>
        </c:manualLayout>
      </c:layout>
      <c:overlay val="0"/>
      <c:spPr>
        <a:noFill/>
        <a:ln>
          <a:noFill/>
        </a:ln>
        <a:effectLst/>
      </c:spPr>
      <c:txPr>
        <a:bodyPr rot="0" spcFirstLastPara="1" vertOverflow="ellipsis" vert="horz" wrap="square" anchor="ctr" anchorCtr="1"/>
        <a:lstStyle/>
        <a:p>
          <a:pPr>
            <a:defRPr sz="1600" b="1" i="0" u="sng"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spPr>
            <a:solidFill>
              <a:srgbClr val="FFC00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B145-4C4C-BF55-D09A6A0E6BAC}"/>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B145-4C4C-BF55-D09A6A0E6BAC}"/>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Jugendarbeit!$B$4:$B$5</c:f>
              <c:strCache>
                <c:ptCount val="2"/>
                <c:pt idx="0">
                  <c:v>JA</c:v>
                </c:pt>
                <c:pt idx="1">
                  <c:v>NEIN</c:v>
                </c:pt>
              </c:strCache>
            </c:strRef>
          </c:cat>
          <c:val>
            <c:numRef>
              <c:f>Jugendarbeit!$D$4:$D$5</c:f>
              <c:numCache>
                <c:formatCode>0%</c:formatCode>
                <c:ptCount val="2"/>
                <c:pt idx="0">
                  <c:v>0.56774193548387097</c:v>
                </c:pt>
                <c:pt idx="1">
                  <c:v>0.43225806451612903</c:v>
                </c:pt>
              </c:numCache>
            </c:numRef>
          </c:val>
          <c:extLst>
            <c:ext xmlns:c16="http://schemas.microsoft.com/office/drawing/2014/chart" uri="{C3380CC4-5D6E-409C-BE32-E72D297353CC}">
              <c16:uniqueId val="{00000004-B145-4C4C-BF55-D09A6A0E6BA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de-DE"/>
              <a:t>Warum findet in eurem Verein kein Jugendtraining statt?</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Jugendarbeit!$S$5:$S$7</c:f>
              <c:strCache>
                <c:ptCount val="3"/>
                <c:pt idx="0">
                  <c:v>Kein(e) Trainer:in vorhanden</c:v>
                </c:pt>
                <c:pt idx="1">
                  <c:v>Keine Kinder / Jugendlichen vorhanden
 (andere Interessen)</c:v>
                </c:pt>
                <c:pt idx="2">
                  <c:v>Keine Hallenzeit</c:v>
                </c:pt>
              </c:strCache>
            </c:strRef>
          </c:cat>
          <c:val>
            <c:numRef>
              <c:f>Jugendarbeit!$T$5:$T$7</c:f>
              <c:numCache>
                <c:formatCode>General</c:formatCode>
                <c:ptCount val="3"/>
                <c:pt idx="0">
                  <c:v>40</c:v>
                </c:pt>
                <c:pt idx="1">
                  <c:v>24</c:v>
                </c:pt>
                <c:pt idx="2">
                  <c:v>4</c:v>
                </c:pt>
              </c:numCache>
            </c:numRef>
          </c:val>
          <c:extLst>
            <c:ext xmlns:c16="http://schemas.microsoft.com/office/drawing/2014/chart" uri="{C3380CC4-5D6E-409C-BE32-E72D297353CC}">
              <c16:uniqueId val="{00000000-1BE0-B54D-8B4D-B4042F1C9536}"/>
            </c:ext>
          </c:extLst>
        </c:ser>
        <c:dLbls>
          <c:showLegendKey val="0"/>
          <c:showVal val="0"/>
          <c:showCatName val="0"/>
          <c:showSerName val="0"/>
          <c:showPercent val="0"/>
          <c:showBubbleSize val="0"/>
        </c:dLbls>
        <c:gapWidth val="182"/>
        <c:axId val="1919701168"/>
        <c:axId val="1918949616"/>
      </c:barChart>
      <c:catAx>
        <c:axId val="191970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918949616"/>
        <c:crosses val="autoZero"/>
        <c:auto val="1"/>
        <c:lblAlgn val="ctr"/>
        <c:lblOffset val="100"/>
        <c:noMultiLvlLbl val="0"/>
      </c:catAx>
      <c:valAx>
        <c:axId val="1918949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91970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de-DE" sz="1600"/>
              <a:t>Die Situation der Jugendabteilung sieht bei uns derzeit wie folgt aus: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3717992382648576"/>
          <c:y val="0.17102899771104749"/>
          <c:w val="0.6404863932000141"/>
          <c:h val="0.74295108694895029"/>
        </c:manualLayout>
      </c:layout>
      <c:barChart>
        <c:barDir val="bar"/>
        <c:grouping val="clustered"/>
        <c:varyColors val="0"/>
        <c:ser>
          <c:idx val="0"/>
          <c:order val="0"/>
          <c:spPr>
            <a:solidFill>
              <a:srgbClr val="92D050"/>
            </a:solidFill>
            <a:ln w="15875">
              <a:solidFill>
                <a:schemeClr val="tx1"/>
              </a:solidFill>
            </a:ln>
            <a:effectLst/>
          </c:spPr>
          <c:invertIfNegative val="0"/>
          <c:dPt>
            <c:idx val="0"/>
            <c:invertIfNegative val="0"/>
            <c:bubble3D val="0"/>
            <c:spPr>
              <a:solidFill>
                <a:srgbClr val="FF0000"/>
              </a:solidFill>
              <a:ln w="15875">
                <a:solidFill>
                  <a:schemeClr val="tx1"/>
                </a:solidFill>
              </a:ln>
              <a:effectLst/>
            </c:spPr>
            <c:extLst>
              <c:ext xmlns:c16="http://schemas.microsoft.com/office/drawing/2014/chart" uri="{C3380CC4-5D6E-409C-BE32-E72D297353CC}">
                <c16:uniqueId val="{00000001-0AF9-3645-9404-2DECF3F2896A}"/>
              </c:ext>
            </c:extLst>
          </c:dPt>
          <c:dPt>
            <c:idx val="1"/>
            <c:invertIfNegative val="0"/>
            <c:bubble3D val="0"/>
            <c:spPr>
              <a:solidFill>
                <a:srgbClr val="FFFF00"/>
              </a:solidFill>
              <a:ln w="15875">
                <a:solidFill>
                  <a:schemeClr val="tx1"/>
                </a:solidFill>
              </a:ln>
              <a:effectLst/>
            </c:spPr>
            <c:extLst>
              <c:ext xmlns:c16="http://schemas.microsoft.com/office/drawing/2014/chart" uri="{C3380CC4-5D6E-409C-BE32-E72D297353CC}">
                <c16:uniqueId val="{00000003-0AF9-3645-9404-2DECF3F2896A}"/>
              </c:ext>
            </c:extLst>
          </c:dPt>
          <c:dPt>
            <c:idx val="2"/>
            <c:invertIfNegative val="0"/>
            <c:bubble3D val="0"/>
            <c:spPr>
              <a:solidFill>
                <a:srgbClr val="92D050"/>
              </a:solidFill>
              <a:ln w="15875">
                <a:solidFill>
                  <a:schemeClr val="tx1"/>
                </a:solidFill>
              </a:ln>
              <a:effectLst/>
            </c:spPr>
            <c:extLst>
              <c:ext xmlns:c16="http://schemas.microsoft.com/office/drawing/2014/chart" uri="{C3380CC4-5D6E-409C-BE32-E72D297353CC}">
                <c16:uniqueId val="{00000005-0AF9-3645-9404-2DECF3F2896A}"/>
              </c:ext>
            </c:extLst>
          </c:dPt>
          <c:dPt>
            <c:idx val="3"/>
            <c:invertIfNegative val="0"/>
            <c:bubble3D val="0"/>
            <c:spPr>
              <a:solidFill>
                <a:srgbClr val="92D050"/>
              </a:solidFill>
              <a:ln w="15875">
                <a:solidFill>
                  <a:schemeClr val="tx1"/>
                </a:solidFill>
              </a:ln>
              <a:effectLst/>
            </c:spPr>
            <c:extLst>
              <c:ext xmlns:c16="http://schemas.microsoft.com/office/drawing/2014/chart" uri="{C3380CC4-5D6E-409C-BE32-E72D297353CC}">
                <c16:uniqueId val="{00000007-0AF9-3645-9404-2DECF3F2896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Jugendarbeit!$B$90:$B$92</c:f>
              <c:strCache>
                <c:ptCount val="3"/>
                <c:pt idx="0">
                  <c:v>Uns fehlen die Möglichkeiten, aktiv Kinder für das Training zu gewinnen</c:v>
                </c:pt>
                <c:pt idx="1">
                  <c:v>Mein Verein würde gerne mehr Kinder für das Kinder- u. Jugend-training gewinnen.</c:v>
                </c:pt>
                <c:pt idx="2">
                  <c:v>Wir müssen uns nicht aktiv um neue Kinder bemühen.</c:v>
                </c:pt>
              </c:strCache>
            </c:strRef>
          </c:cat>
          <c:val>
            <c:numRef>
              <c:f>Jugendarbeit!$C$90:$C$92</c:f>
              <c:numCache>
                <c:formatCode>General</c:formatCode>
                <c:ptCount val="3"/>
                <c:pt idx="0">
                  <c:v>50</c:v>
                </c:pt>
                <c:pt idx="1">
                  <c:v>82</c:v>
                </c:pt>
                <c:pt idx="2">
                  <c:v>26</c:v>
                </c:pt>
              </c:numCache>
            </c:numRef>
          </c:val>
          <c:extLst>
            <c:ext xmlns:c16="http://schemas.microsoft.com/office/drawing/2014/chart" uri="{C3380CC4-5D6E-409C-BE32-E72D297353CC}">
              <c16:uniqueId val="{00000008-0AF9-3645-9404-2DECF3F2896A}"/>
            </c:ext>
          </c:extLst>
        </c:ser>
        <c:dLbls>
          <c:showLegendKey val="0"/>
          <c:showVal val="0"/>
          <c:showCatName val="0"/>
          <c:showSerName val="0"/>
          <c:showPercent val="0"/>
          <c:showBubbleSize val="0"/>
        </c:dLbls>
        <c:gapWidth val="182"/>
        <c:axId val="1919701168"/>
        <c:axId val="1918949616"/>
      </c:barChart>
      <c:catAx>
        <c:axId val="191970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crossAx val="1918949616"/>
        <c:crosses val="autoZero"/>
        <c:auto val="0"/>
        <c:lblAlgn val="ctr"/>
        <c:lblOffset val="100"/>
        <c:noMultiLvlLbl val="0"/>
      </c:catAx>
      <c:valAx>
        <c:axId val="1918949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91970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717992382648576"/>
          <c:y val="0.17102899771104749"/>
          <c:w val="0.6404863932000141"/>
          <c:h val="0.74295108694895029"/>
        </c:manualLayout>
      </c:layout>
      <c:barChart>
        <c:barDir val="bar"/>
        <c:grouping val="clustered"/>
        <c:varyColors val="0"/>
        <c:ser>
          <c:idx val="0"/>
          <c:order val="0"/>
          <c:spPr>
            <a:solidFill>
              <a:srgbClr val="00B0F0"/>
            </a:solidFill>
            <a:ln w="15875">
              <a:solidFill>
                <a:srgbClr val="00B0F0"/>
              </a:solidFill>
            </a:ln>
            <a:effectLst/>
          </c:spPr>
          <c:invertIfNegative val="0"/>
          <c:dPt>
            <c:idx val="0"/>
            <c:invertIfNegative val="0"/>
            <c:bubble3D val="0"/>
            <c:spPr>
              <a:solidFill>
                <a:srgbClr val="00B0F0"/>
              </a:solidFill>
              <a:ln w="15875">
                <a:solidFill>
                  <a:srgbClr val="00B0F0"/>
                </a:solidFill>
              </a:ln>
              <a:effectLst/>
            </c:spPr>
            <c:extLst>
              <c:ext xmlns:c16="http://schemas.microsoft.com/office/drawing/2014/chart" uri="{C3380CC4-5D6E-409C-BE32-E72D297353CC}">
                <c16:uniqueId val="{00000001-C3C8-2746-9991-DDA3F7173DEE}"/>
              </c:ext>
            </c:extLst>
          </c:dPt>
          <c:dPt>
            <c:idx val="1"/>
            <c:invertIfNegative val="0"/>
            <c:bubble3D val="0"/>
            <c:spPr>
              <a:solidFill>
                <a:srgbClr val="00B0F0"/>
              </a:solidFill>
              <a:ln w="15875">
                <a:solidFill>
                  <a:srgbClr val="00B0F0"/>
                </a:solidFill>
              </a:ln>
              <a:effectLst/>
            </c:spPr>
            <c:extLst>
              <c:ext xmlns:c16="http://schemas.microsoft.com/office/drawing/2014/chart" uri="{C3380CC4-5D6E-409C-BE32-E72D297353CC}">
                <c16:uniqueId val="{00000003-C3C8-2746-9991-DDA3F7173DEE}"/>
              </c:ext>
            </c:extLst>
          </c:dPt>
          <c:dPt>
            <c:idx val="2"/>
            <c:invertIfNegative val="0"/>
            <c:bubble3D val="0"/>
            <c:spPr>
              <a:solidFill>
                <a:srgbClr val="FF0000"/>
              </a:solidFill>
              <a:ln w="15875">
                <a:solidFill>
                  <a:srgbClr val="00B0F0"/>
                </a:solidFill>
              </a:ln>
              <a:effectLst/>
            </c:spPr>
            <c:extLst>
              <c:ext xmlns:c16="http://schemas.microsoft.com/office/drawing/2014/chart" uri="{C3380CC4-5D6E-409C-BE32-E72D297353CC}">
                <c16:uniqueId val="{00000005-C3C8-2746-9991-DDA3F7173DEE}"/>
              </c:ext>
            </c:extLst>
          </c:dPt>
          <c:dPt>
            <c:idx val="3"/>
            <c:invertIfNegative val="0"/>
            <c:bubble3D val="0"/>
            <c:spPr>
              <a:solidFill>
                <a:srgbClr val="00B0F0"/>
              </a:solidFill>
              <a:ln w="15875">
                <a:solidFill>
                  <a:srgbClr val="00B0F0"/>
                </a:solidFill>
              </a:ln>
              <a:effectLst/>
            </c:spPr>
            <c:extLst>
              <c:ext xmlns:c16="http://schemas.microsoft.com/office/drawing/2014/chart" uri="{C3380CC4-5D6E-409C-BE32-E72D297353CC}">
                <c16:uniqueId val="{00000007-C3C8-2746-9991-DDA3F7173DEE}"/>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Jugendarbeit!$B$112:$B$119</c:f>
              <c:strCache>
                <c:ptCount val="8"/>
                <c:pt idx="0">
                  <c:v>Social Media</c:v>
                </c:pt>
                <c:pt idx="1">
                  <c:v>Freizeit-/Ferienprogramm</c:v>
                </c:pt>
                <c:pt idx="2">
                  <c:v>Ich weiß es nicht</c:v>
                </c:pt>
                <c:pt idx="3">
                  <c:v>Flyer</c:v>
                </c:pt>
                <c:pt idx="4">
                  <c:v>Vereinsaktionen</c:v>
                </c:pt>
                <c:pt idx="5">
                  <c:v>Homepage des Vereins</c:v>
                </c:pt>
                <c:pt idx="6">
                  <c:v>Schulaktionen</c:v>
                </c:pt>
                <c:pt idx="7">
                  <c:v>Bekannte/andere Spieler*innen</c:v>
                </c:pt>
              </c:strCache>
            </c:strRef>
          </c:cat>
          <c:val>
            <c:numRef>
              <c:f>Jugendarbeit!$C$112:$C$119</c:f>
              <c:numCache>
                <c:formatCode>General</c:formatCode>
                <c:ptCount val="8"/>
                <c:pt idx="0">
                  <c:v>25</c:v>
                </c:pt>
                <c:pt idx="1">
                  <c:v>27</c:v>
                </c:pt>
                <c:pt idx="2">
                  <c:v>28</c:v>
                </c:pt>
                <c:pt idx="3">
                  <c:v>33</c:v>
                </c:pt>
                <c:pt idx="4">
                  <c:v>39</c:v>
                </c:pt>
                <c:pt idx="5">
                  <c:v>40</c:v>
                </c:pt>
                <c:pt idx="6">
                  <c:v>50</c:v>
                </c:pt>
                <c:pt idx="7">
                  <c:v>62</c:v>
                </c:pt>
              </c:numCache>
            </c:numRef>
          </c:val>
          <c:extLst>
            <c:ext xmlns:c16="http://schemas.microsoft.com/office/drawing/2014/chart" uri="{C3380CC4-5D6E-409C-BE32-E72D297353CC}">
              <c16:uniqueId val="{00000008-C3C8-2746-9991-DDA3F7173DEE}"/>
            </c:ext>
          </c:extLst>
        </c:ser>
        <c:dLbls>
          <c:showLegendKey val="0"/>
          <c:showVal val="0"/>
          <c:showCatName val="0"/>
          <c:showSerName val="0"/>
          <c:showPercent val="0"/>
          <c:showBubbleSize val="0"/>
        </c:dLbls>
        <c:gapWidth val="182"/>
        <c:axId val="1919701168"/>
        <c:axId val="1918949616"/>
      </c:barChart>
      <c:catAx>
        <c:axId val="191970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918949616"/>
        <c:crosses val="autoZero"/>
        <c:auto val="0"/>
        <c:lblAlgn val="ctr"/>
        <c:lblOffset val="100"/>
        <c:noMultiLvlLbl val="0"/>
      </c:catAx>
      <c:valAx>
        <c:axId val="1918949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de-DE"/>
          </a:p>
        </c:txPr>
        <c:crossAx val="191970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sng" strike="noStrike" kern="1200" spc="0" baseline="0">
                <a:solidFill>
                  <a:schemeClr val="tx1">
                    <a:lumMod val="65000"/>
                    <a:lumOff val="35000"/>
                  </a:schemeClr>
                </a:solidFill>
                <a:latin typeface="+mn-lt"/>
                <a:ea typeface="+mn-ea"/>
                <a:cs typeface="+mn-cs"/>
              </a:defRPr>
            </a:pPr>
            <a:r>
              <a:rPr lang="de-DE" sz="1200" b="1" u="sng" dirty="0"/>
              <a:t>Ich bin selber in der Jugendarbeit</a:t>
            </a:r>
            <a:r>
              <a:rPr lang="de-DE" sz="1200" b="1" u="sng" baseline="0" dirty="0"/>
              <a:t> aktiv</a:t>
            </a:r>
            <a:endParaRPr lang="de-DE" sz="1200" b="1" u="sng" dirty="0"/>
          </a:p>
        </c:rich>
      </c:tx>
      <c:layout>
        <c:manualLayout>
          <c:xMode val="edge"/>
          <c:yMode val="edge"/>
          <c:x val="0.13054220978224443"/>
          <c:y val="3.9589848569789622E-2"/>
        </c:manualLayout>
      </c:layout>
      <c:overlay val="0"/>
      <c:spPr>
        <a:noFill/>
        <a:ln>
          <a:noFill/>
        </a:ln>
        <a:effectLst/>
      </c:spPr>
      <c:txPr>
        <a:bodyPr rot="0" spcFirstLastPara="1" vertOverflow="ellipsis" vert="horz" wrap="square" anchor="ctr" anchorCtr="1"/>
        <a:lstStyle/>
        <a:p>
          <a:pPr>
            <a:defRPr sz="1200" b="1" i="0" u="sng" strike="noStrike" kern="1200" spc="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spPr>
            <a:solidFill>
              <a:srgbClr val="FFC000"/>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35F3-C641-B511-6328F79D8742}"/>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35F3-C641-B511-6328F79D8742}"/>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Jugendarbeit!$B$34:$B$35</c:f>
              <c:strCache>
                <c:ptCount val="2"/>
                <c:pt idx="0">
                  <c:v>JA</c:v>
                </c:pt>
                <c:pt idx="1">
                  <c:v>NEIN</c:v>
                </c:pt>
              </c:strCache>
            </c:strRef>
          </c:cat>
          <c:val>
            <c:numRef>
              <c:f>Jugendarbeit!$D$34:$D$35</c:f>
              <c:numCache>
                <c:formatCode>0%</c:formatCode>
                <c:ptCount val="2"/>
                <c:pt idx="0">
                  <c:v>0.32903225806451614</c:v>
                </c:pt>
                <c:pt idx="1">
                  <c:v>0.67096774193548381</c:v>
                </c:pt>
              </c:numCache>
            </c:numRef>
          </c:val>
          <c:extLst>
            <c:ext xmlns:c16="http://schemas.microsoft.com/office/drawing/2014/chart" uri="{C3380CC4-5D6E-409C-BE32-E72D297353CC}">
              <c16:uniqueId val="{00000004-35F3-C641-B511-6328F79D874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BB61D-97F7-7D43-98E5-C5E49D364620}" type="datetimeFigureOut">
              <a:rPr lang="de-DE" smtClean="0"/>
              <a:t>15.02.24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7179C-0824-614A-BCE9-3B1793FB0FF5}" type="slidenum">
              <a:rPr lang="de-DE" smtClean="0"/>
              <a:t>‹Nr.›</a:t>
            </a:fld>
            <a:endParaRPr lang="de-DE"/>
          </a:p>
        </p:txBody>
      </p:sp>
    </p:spTree>
    <p:extLst>
      <p:ext uri="{BB962C8B-B14F-4D97-AF65-F5344CB8AC3E}">
        <p14:creationId xmlns:p14="http://schemas.microsoft.com/office/powerpoint/2010/main" val="132507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55EF3-A259-B5F2-4540-71A13B29DBB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E5C50FD-2189-44AB-AFE5-33B8F59AB2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A94A7DA-A7CE-89AE-8262-1C04ADBB5224}"/>
              </a:ext>
            </a:extLst>
          </p:cNvPr>
          <p:cNvSpPr>
            <a:spLocks noGrp="1"/>
          </p:cNvSpPr>
          <p:nvPr>
            <p:ph type="dt" sz="half" idx="10"/>
          </p:nvPr>
        </p:nvSpPr>
        <p:spPr/>
        <p:txBody>
          <a:bodyPr/>
          <a:lstStyle/>
          <a:p>
            <a:fld id="{C8F50063-DCBF-1C43-AC6A-F61E135AFD0A}" type="datetime1">
              <a:rPr lang="de-DE" smtClean="0"/>
              <a:t>15.02.24</a:t>
            </a:fld>
            <a:endParaRPr lang="de-DE"/>
          </a:p>
        </p:txBody>
      </p:sp>
      <p:sp>
        <p:nvSpPr>
          <p:cNvPr id="5" name="Fußzeilenplatzhalter 4">
            <a:extLst>
              <a:ext uri="{FF2B5EF4-FFF2-40B4-BE49-F238E27FC236}">
                <a16:creationId xmlns:a16="http://schemas.microsoft.com/office/drawing/2014/main" id="{5794454A-AE58-6475-D604-A45C48C17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B6FDE45-224F-2C6F-0234-4888F83ACF69}"/>
              </a:ext>
            </a:extLst>
          </p:cNvPr>
          <p:cNvSpPr>
            <a:spLocks noGrp="1"/>
          </p:cNvSpPr>
          <p:nvPr>
            <p:ph type="sldNum" sz="quarter" idx="12"/>
          </p:nvPr>
        </p:nvSpPr>
        <p:spPr/>
        <p:txBody>
          <a:bodyPr/>
          <a:lstStyle/>
          <a:p>
            <a:fld id="{6CE81FAB-EB46-514B-853E-8396F05B1F48}" type="slidenum">
              <a:rPr lang="de-DE" smtClean="0"/>
              <a:t>‹Nr.›</a:t>
            </a:fld>
            <a:endParaRPr lang="de-DE"/>
          </a:p>
        </p:txBody>
      </p:sp>
    </p:spTree>
    <p:extLst>
      <p:ext uri="{BB962C8B-B14F-4D97-AF65-F5344CB8AC3E}">
        <p14:creationId xmlns:p14="http://schemas.microsoft.com/office/powerpoint/2010/main" val="3327501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ADB72-18F9-5155-9019-9E4D0BDBCD9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562A07D7-8767-B90D-2A7F-176ADEFAE77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98DF285-F4F4-6E2E-5C7D-21BBE1985D82}"/>
              </a:ext>
            </a:extLst>
          </p:cNvPr>
          <p:cNvSpPr>
            <a:spLocks noGrp="1"/>
          </p:cNvSpPr>
          <p:nvPr>
            <p:ph type="dt" sz="half" idx="10"/>
          </p:nvPr>
        </p:nvSpPr>
        <p:spPr/>
        <p:txBody>
          <a:bodyPr/>
          <a:lstStyle/>
          <a:p>
            <a:fld id="{ECB593D2-4771-D740-A4F7-C5C66BE2E604}" type="datetime1">
              <a:rPr lang="de-DE" smtClean="0"/>
              <a:t>15.02.24</a:t>
            </a:fld>
            <a:endParaRPr lang="de-DE"/>
          </a:p>
        </p:txBody>
      </p:sp>
      <p:sp>
        <p:nvSpPr>
          <p:cNvPr id="5" name="Fußzeilenplatzhalter 4">
            <a:extLst>
              <a:ext uri="{FF2B5EF4-FFF2-40B4-BE49-F238E27FC236}">
                <a16:creationId xmlns:a16="http://schemas.microsoft.com/office/drawing/2014/main" id="{FF6A38DC-4BEE-6322-367E-BE11C80FE34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F9A4DA-D09F-CAEB-9DF4-6432B50688A3}"/>
              </a:ext>
            </a:extLst>
          </p:cNvPr>
          <p:cNvSpPr>
            <a:spLocks noGrp="1"/>
          </p:cNvSpPr>
          <p:nvPr>
            <p:ph type="sldNum" sz="quarter" idx="12"/>
          </p:nvPr>
        </p:nvSpPr>
        <p:spPr/>
        <p:txBody>
          <a:bodyPr/>
          <a:lstStyle/>
          <a:p>
            <a:fld id="{6CE81FAB-EB46-514B-853E-8396F05B1F48}" type="slidenum">
              <a:rPr lang="de-DE" smtClean="0"/>
              <a:t>‹Nr.›</a:t>
            </a:fld>
            <a:endParaRPr lang="de-DE"/>
          </a:p>
        </p:txBody>
      </p:sp>
    </p:spTree>
    <p:extLst>
      <p:ext uri="{BB962C8B-B14F-4D97-AF65-F5344CB8AC3E}">
        <p14:creationId xmlns:p14="http://schemas.microsoft.com/office/powerpoint/2010/main" val="183140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F568164-B711-C704-0450-BE5B2B52FEA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B09F64A-1050-0F6C-52C6-5868468C350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7DFA84B-0C86-EE4A-55AD-68C24F5E3499}"/>
              </a:ext>
            </a:extLst>
          </p:cNvPr>
          <p:cNvSpPr>
            <a:spLocks noGrp="1"/>
          </p:cNvSpPr>
          <p:nvPr>
            <p:ph type="dt" sz="half" idx="10"/>
          </p:nvPr>
        </p:nvSpPr>
        <p:spPr/>
        <p:txBody>
          <a:bodyPr/>
          <a:lstStyle/>
          <a:p>
            <a:fld id="{431C6E4C-8564-D043-B2ED-D16C9F328E9F}" type="datetime1">
              <a:rPr lang="de-DE" smtClean="0"/>
              <a:t>15.02.24</a:t>
            </a:fld>
            <a:endParaRPr lang="de-DE"/>
          </a:p>
        </p:txBody>
      </p:sp>
      <p:sp>
        <p:nvSpPr>
          <p:cNvPr id="5" name="Fußzeilenplatzhalter 4">
            <a:extLst>
              <a:ext uri="{FF2B5EF4-FFF2-40B4-BE49-F238E27FC236}">
                <a16:creationId xmlns:a16="http://schemas.microsoft.com/office/drawing/2014/main" id="{8FE1FE1F-0F49-BFDD-25DF-DDD2FFAC75A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76FB01B-3662-99DB-F2DB-A807931F907C}"/>
              </a:ext>
            </a:extLst>
          </p:cNvPr>
          <p:cNvSpPr>
            <a:spLocks noGrp="1"/>
          </p:cNvSpPr>
          <p:nvPr>
            <p:ph type="sldNum" sz="quarter" idx="12"/>
          </p:nvPr>
        </p:nvSpPr>
        <p:spPr/>
        <p:txBody>
          <a:bodyPr/>
          <a:lstStyle/>
          <a:p>
            <a:fld id="{6CE81FAB-EB46-514B-853E-8396F05B1F48}" type="slidenum">
              <a:rPr lang="de-DE" smtClean="0"/>
              <a:t>‹Nr.›</a:t>
            </a:fld>
            <a:endParaRPr lang="de-DE"/>
          </a:p>
        </p:txBody>
      </p:sp>
    </p:spTree>
    <p:extLst>
      <p:ext uri="{BB962C8B-B14F-4D97-AF65-F5344CB8AC3E}">
        <p14:creationId xmlns:p14="http://schemas.microsoft.com/office/powerpoint/2010/main" val="2218296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_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606C8A-8D5F-5835-3250-9718EC6D791D}"/>
              </a:ext>
            </a:extLst>
          </p:cNvPr>
          <p:cNvSpPr>
            <a:spLocks noGrp="1"/>
          </p:cNvSpPr>
          <p:nvPr>
            <p:ph type="sldNum" sz="quarter" idx="12"/>
          </p:nvPr>
        </p:nvSpPr>
        <p:spPr>
          <a:xfrm>
            <a:off x="9181290" y="6349865"/>
            <a:ext cx="2743200" cy="365125"/>
          </a:xfrm>
        </p:spPr>
        <p:txBody>
          <a:bodyPr/>
          <a:lstStyle>
            <a:lvl1pPr>
              <a:defRPr sz="1800">
                <a:solidFill>
                  <a:schemeClr val="tx1"/>
                </a:solidFill>
              </a:defRPr>
            </a:lvl1pPr>
          </a:lstStyle>
          <a:p>
            <a:fld id="{6CE81FAB-EB46-514B-853E-8396F05B1F48}" type="slidenum">
              <a:rPr lang="de-DE" smtClean="0"/>
              <a:pPr/>
              <a:t>‹Nr.›</a:t>
            </a:fld>
            <a:endParaRPr lang="de-DE"/>
          </a:p>
        </p:txBody>
      </p:sp>
      <p:pic>
        <p:nvPicPr>
          <p:cNvPr id="8" name="Grafik 7" descr="Ein Bild, das Grafiken, Grafikdesign, Schrift, Clipart enthält.&#10;&#10;Automatisch generierte Beschreibung">
            <a:extLst>
              <a:ext uri="{FF2B5EF4-FFF2-40B4-BE49-F238E27FC236}">
                <a16:creationId xmlns:a16="http://schemas.microsoft.com/office/drawing/2014/main" id="{0B7DDD19-648B-2E27-F185-D6DA502C8C5B}"/>
              </a:ext>
            </a:extLst>
          </p:cNvPr>
          <p:cNvPicPr>
            <a:picLocks noChangeAspect="1"/>
          </p:cNvPicPr>
          <p:nvPr userDrawn="1"/>
        </p:nvPicPr>
        <p:blipFill>
          <a:blip r:embed="rId2"/>
          <a:stretch>
            <a:fillRect/>
          </a:stretch>
        </p:blipFill>
        <p:spPr>
          <a:xfrm>
            <a:off x="500163" y="397077"/>
            <a:ext cx="1062747" cy="585873"/>
          </a:xfrm>
          <a:prstGeom prst="rect">
            <a:avLst/>
          </a:prstGeom>
        </p:spPr>
      </p:pic>
    </p:spTree>
    <p:extLst>
      <p:ext uri="{BB962C8B-B14F-4D97-AF65-F5344CB8AC3E}">
        <p14:creationId xmlns:p14="http://schemas.microsoft.com/office/powerpoint/2010/main" val="43579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B3D1A-2968-B9DD-CE03-8E6DB771D6C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2B3F48E-880A-765F-E4BE-8BA0777DD2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D3C05B9-CE6E-3329-C9FD-CFEDAFC02E82}"/>
              </a:ext>
            </a:extLst>
          </p:cNvPr>
          <p:cNvSpPr>
            <a:spLocks noGrp="1"/>
          </p:cNvSpPr>
          <p:nvPr>
            <p:ph type="dt" sz="half" idx="10"/>
          </p:nvPr>
        </p:nvSpPr>
        <p:spPr/>
        <p:txBody>
          <a:bodyPr/>
          <a:lstStyle/>
          <a:p>
            <a:fld id="{5C6833F6-A5B5-5048-BF52-72194F3ADE65}" type="datetime1">
              <a:rPr lang="de-DE" smtClean="0"/>
              <a:t>15.02.24</a:t>
            </a:fld>
            <a:endParaRPr lang="de-DE"/>
          </a:p>
        </p:txBody>
      </p:sp>
      <p:sp>
        <p:nvSpPr>
          <p:cNvPr id="5" name="Fußzeilenplatzhalter 4">
            <a:extLst>
              <a:ext uri="{FF2B5EF4-FFF2-40B4-BE49-F238E27FC236}">
                <a16:creationId xmlns:a16="http://schemas.microsoft.com/office/drawing/2014/main" id="{50840BAE-41D5-71B4-C7C7-C130EBF414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4455023-6E29-41EC-934E-2CA01D3E0381}"/>
              </a:ext>
            </a:extLst>
          </p:cNvPr>
          <p:cNvSpPr>
            <a:spLocks noGrp="1"/>
          </p:cNvSpPr>
          <p:nvPr>
            <p:ph type="sldNum" sz="quarter" idx="12"/>
          </p:nvPr>
        </p:nvSpPr>
        <p:spPr/>
        <p:txBody>
          <a:bodyPr/>
          <a:lstStyle/>
          <a:p>
            <a:fld id="{6CE81FAB-EB46-514B-853E-8396F05B1F48}" type="slidenum">
              <a:rPr lang="de-DE" smtClean="0"/>
              <a:t>‹Nr.›</a:t>
            </a:fld>
            <a:endParaRPr lang="de-DE"/>
          </a:p>
        </p:txBody>
      </p:sp>
    </p:spTree>
    <p:extLst>
      <p:ext uri="{BB962C8B-B14F-4D97-AF65-F5344CB8AC3E}">
        <p14:creationId xmlns:p14="http://schemas.microsoft.com/office/powerpoint/2010/main" val="208229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C352F-B104-1C69-C9CA-D8893BB34D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A06A4551-3CCB-A0D1-31C5-6DC853F0622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0402B05-FFAB-6D13-0EA2-3916CBE4A343}"/>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52191E2-40BF-5952-C50A-F6E168E97341}"/>
              </a:ext>
            </a:extLst>
          </p:cNvPr>
          <p:cNvSpPr>
            <a:spLocks noGrp="1"/>
          </p:cNvSpPr>
          <p:nvPr>
            <p:ph type="dt" sz="half" idx="10"/>
          </p:nvPr>
        </p:nvSpPr>
        <p:spPr/>
        <p:txBody>
          <a:bodyPr/>
          <a:lstStyle/>
          <a:p>
            <a:fld id="{41B138D6-27E2-2743-96EF-831AEED2FFD9}" type="datetime1">
              <a:rPr lang="de-DE" smtClean="0"/>
              <a:t>15.02.24</a:t>
            </a:fld>
            <a:endParaRPr lang="de-DE"/>
          </a:p>
        </p:txBody>
      </p:sp>
      <p:sp>
        <p:nvSpPr>
          <p:cNvPr id="6" name="Fußzeilenplatzhalter 5">
            <a:extLst>
              <a:ext uri="{FF2B5EF4-FFF2-40B4-BE49-F238E27FC236}">
                <a16:creationId xmlns:a16="http://schemas.microsoft.com/office/drawing/2014/main" id="{9AC34A4B-9E18-E364-CEEA-53CB083A142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1351680-9F78-438E-8947-C8A886362232}"/>
              </a:ext>
            </a:extLst>
          </p:cNvPr>
          <p:cNvSpPr>
            <a:spLocks noGrp="1"/>
          </p:cNvSpPr>
          <p:nvPr>
            <p:ph type="sldNum" sz="quarter" idx="12"/>
          </p:nvPr>
        </p:nvSpPr>
        <p:spPr/>
        <p:txBody>
          <a:bodyPr/>
          <a:lstStyle/>
          <a:p>
            <a:fld id="{6CE81FAB-EB46-514B-853E-8396F05B1F48}" type="slidenum">
              <a:rPr lang="de-DE" smtClean="0"/>
              <a:t>‹Nr.›</a:t>
            </a:fld>
            <a:endParaRPr lang="de-DE"/>
          </a:p>
        </p:txBody>
      </p:sp>
    </p:spTree>
    <p:extLst>
      <p:ext uri="{BB962C8B-B14F-4D97-AF65-F5344CB8AC3E}">
        <p14:creationId xmlns:p14="http://schemas.microsoft.com/office/powerpoint/2010/main" val="97217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A39565-9596-AF1F-62BC-C714000D986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641DF597-0DA7-B62D-196D-446448C560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013437B-0826-26B1-98C4-AED594E07398}"/>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30B7444-4EEE-3E3C-A23D-BDEBEFDF27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9C0FB5C-61DD-428D-607B-EE334EE818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EB58BECD-5444-14AF-030D-686CB13FC5F5}"/>
              </a:ext>
            </a:extLst>
          </p:cNvPr>
          <p:cNvSpPr>
            <a:spLocks noGrp="1"/>
          </p:cNvSpPr>
          <p:nvPr>
            <p:ph type="dt" sz="half" idx="10"/>
          </p:nvPr>
        </p:nvSpPr>
        <p:spPr/>
        <p:txBody>
          <a:bodyPr/>
          <a:lstStyle/>
          <a:p>
            <a:fld id="{EB539EA6-A2DA-BB47-9FE7-F8531B2AB92B}" type="datetime1">
              <a:rPr lang="de-DE" smtClean="0"/>
              <a:t>15.02.24</a:t>
            </a:fld>
            <a:endParaRPr lang="de-DE"/>
          </a:p>
        </p:txBody>
      </p:sp>
      <p:sp>
        <p:nvSpPr>
          <p:cNvPr id="8" name="Fußzeilenplatzhalter 7">
            <a:extLst>
              <a:ext uri="{FF2B5EF4-FFF2-40B4-BE49-F238E27FC236}">
                <a16:creationId xmlns:a16="http://schemas.microsoft.com/office/drawing/2014/main" id="{883A60A0-17E1-A124-CCB0-D9AB558CCF3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74FD924-08B2-F339-2838-3B2AB02630EE}"/>
              </a:ext>
            </a:extLst>
          </p:cNvPr>
          <p:cNvSpPr>
            <a:spLocks noGrp="1"/>
          </p:cNvSpPr>
          <p:nvPr>
            <p:ph type="sldNum" sz="quarter" idx="12"/>
          </p:nvPr>
        </p:nvSpPr>
        <p:spPr/>
        <p:txBody>
          <a:bodyPr/>
          <a:lstStyle/>
          <a:p>
            <a:fld id="{6CE81FAB-EB46-514B-853E-8396F05B1F48}" type="slidenum">
              <a:rPr lang="de-DE" smtClean="0"/>
              <a:t>‹Nr.›</a:t>
            </a:fld>
            <a:endParaRPr lang="de-DE"/>
          </a:p>
        </p:txBody>
      </p:sp>
    </p:spTree>
    <p:extLst>
      <p:ext uri="{BB962C8B-B14F-4D97-AF65-F5344CB8AC3E}">
        <p14:creationId xmlns:p14="http://schemas.microsoft.com/office/powerpoint/2010/main" val="212845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B3521-1DEE-7826-B92F-D9178F204E0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DBC99F1-49FB-BF07-371A-6BB2279096AE}"/>
              </a:ext>
            </a:extLst>
          </p:cNvPr>
          <p:cNvSpPr>
            <a:spLocks noGrp="1"/>
          </p:cNvSpPr>
          <p:nvPr>
            <p:ph type="dt" sz="half" idx="10"/>
          </p:nvPr>
        </p:nvSpPr>
        <p:spPr/>
        <p:txBody>
          <a:bodyPr/>
          <a:lstStyle/>
          <a:p>
            <a:fld id="{2A89E20E-06B8-4043-9E77-FE7052CE2EA0}" type="datetime1">
              <a:rPr lang="de-DE" smtClean="0"/>
              <a:t>15.02.24</a:t>
            </a:fld>
            <a:endParaRPr lang="de-DE"/>
          </a:p>
        </p:txBody>
      </p:sp>
      <p:sp>
        <p:nvSpPr>
          <p:cNvPr id="4" name="Fußzeilenplatzhalter 3">
            <a:extLst>
              <a:ext uri="{FF2B5EF4-FFF2-40B4-BE49-F238E27FC236}">
                <a16:creationId xmlns:a16="http://schemas.microsoft.com/office/drawing/2014/main" id="{03C4589C-F913-1005-4280-1BFB67C94B3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32F13DB-9C6B-CE69-6947-9EE15483F72D}"/>
              </a:ext>
            </a:extLst>
          </p:cNvPr>
          <p:cNvSpPr>
            <a:spLocks noGrp="1"/>
          </p:cNvSpPr>
          <p:nvPr>
            <p:ph type="sldNum" sz="quarter" idx="12"/>
          </p:nvPr>
        </p:nvSpPr>
        <p:spPr/>
        <p:txBody>
          <a:bodyPr/>
          <a:lstStyle/>
          <a:p>
            <a:fld id="{6CE81FAB-EB46-514B-853E-8396F05B1F48}" type="slidenum">
              <a:rPr lang="de-DE" smtClean="0"/>
              <a:t>‹Nr.›</a:t>
            </a:fld>
            <a:endParaRPr lang="de-DE"/>
          </a:p>
        </p:txBody>
      </p:sp>
    </p:spTree>
    <p:extLst>
      <p:ext uri="{BB962C8B-B14F-4D97-AF65-F5344CB8AC3E}">
        <p14:creationId xmlns:p14="http://schemas.microsoft.com/office/powerpoint/2010/main" val="299861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FF208BD-EFA6-CAA2-2083-CEC2373B0F12}"/>
              </a:ext>
            </a:extLst>
          </p:cNvPr>
          <p:cNvSpPr>
            <a:spLocks noGrp="1"/>
          </p:cNvSpPr>
          <p:nvPr>
            <p:ph type="dt" sz="half" idx="10"/>
          </p:nvPr>
        </p:nvSpPr>
        <p:spPr/>
        <p:txBody>
          <a:bodyPr/>
          <a:lstStyle/>
          <a:p>
            <a:fld id="{712CBDFD-0AC7-E54E-97CC-4188E3B9F09B}" type="datetime1">
              <a:rPr lang="de-DE" smtClean="0"/>
              <a:t>15.02.24</a:t>
            </a:fld>
            <a:endParaRPr lang="de-DE"/>
          </a:p>
        </p:txBody>
      </p:sp>
      <p:sp>
        <p:nvSpPr>
          <p:cNvPr id="3" name="Fußzeilenplatzhalter 2">
            <a:extLst>
              <a:ext uri="{FF2B5EF4-FFF2-40B4-BE49-F238E27FC236}">
                <a16:creationId xmlns:a16="http://schemas.microsoft.com/office/drawing/2014/main" id="{ACAEDDFE-CB20-10BD-77B7-F2A72E807B4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CE4F1A3-9CB3-ABE7-1E16-A1D03BCD066F}"/>
              </a:ext>
            </a:extLst>
          </p:cNvPr>
          <p:cNvSpPr>
            <a:spLocks noGrp="1"/>
          </p:cNvSpPr>
          <p:nvPr>
            <p:ph type="sldNum" sz="quarter" idx="12"/>
          </p:nvPr>
        </p:nvSpPr>
        <p:spPr/>
        <p:txBody>
          <a:bodyPr/>
          <a:lstStyle/>
          <a:p>
            <a:fld id="{6CE81FAB-EB46-514B-853E-8396F05B1F48}" type="slidenum">
              <a:rPr lang="de-DE" smtClean="0"/>
              <a:t>‹Nr.›</a:t>
            </a:fld>
            <a:endParaRPr lang="de-DE"/>
          </a:p>
        </p:txBody>
      </p:sp>
    </p:spTree>
    <p:extLst>
      <p:ext uri="{BB962C8B-B14F-4D97-AF65-F5344CB8AC3E}">
        <p14:creationId xmlns:p14="http://schemas.microsoft.com/office/powerpoint/2010/main" val="54575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242840-5A5E-3CB4-420F-08F200B74BC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76BD2D0-EF25-F543-29EE-8477A05CC0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CA6C260-55E4-5F18-AD75-F4DEE5451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6869F0E-9FC6-C215-B9E5-5E1B4879FAAF}"/>
              </a:ext>
            </a:extLst>
          </p:cNvPr>
          <p:cNvSpPr>
            <a:spLocks noGrp="1"/>
          </p:cNvSpPr>
          <p:nvPr>
            <p:ph type="dt" sz="half" idx="10"/>
          </p:nvPr>
        </p:nvSpPr>
        <p:spPr/>
        <p:txBody>
          <a:bodyPr/>
          <a:lstStyle/>
          <a:p>
            <a:fld id="{37D630A9-4100-FE46-A057-674BC2A46F40}" type="datetime1">
              <a:rPr lang="de-DE" smtClean="0"/>
              <a:t>15.02.24</a:t>
            </a:fld>
            <a:endParaRPr lang="de-DE"/>
          </a:p>
        </p:txBody>
      </p:sp>
      <p:sp>
        <p:nvSpPr>
          <p:cNvPr id="6" name="Fußzeilenplatzhalter 5">
            <a:extLst>
              <a:ext uri="{FF2B5EF4-FFF2-40B4-BE49-F238E27FC236}">
                <a16:creationId xmlns:a16="http://schemas.microsoft.com/office/drawing/2014/main" id="{200B853C-BA54-34A1-98F4-226CF0A2E30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8516771-3081-ECE4-CCEB-E33C7F5EC353}"/>
              </a:ext>
            </a:extLst>
          </p:cNvPr>
          <p:cNvSpPr>
            <a:spLocks noGrp="1"/>
          </p:cNvSpPr>
          <p:nvPr>
            <p:ph type="sldNum" sz="quarter" idx="12"/>
          </p:nvPr>
        </p:nvSpPr>
        <p:spPr/>
        <p:txBody>
          <a:bodyPr/>
          <a:lstStyle/>
          <a:p>
            <a:fld id="{6CE81FAB-EB46-514B-853E-8396F05B1F48}" type="slidenum">
              <a:rPr lang="de-DE" smtClean="0"/>
              <a:t>‹Nr.›</a:t>
            </a:fld>
            <a:endParaRPr lang="de-DE"/>
          </a:p>
        </p:txBody>
      </p:sp>
    </p:spTree>
    <p:extLst>
      <p:ext uri="{BB962C8B-B14F-4D97-AF65-F5344CB8AC3E}">
        <p14:creationId xmlns:p14="http://schemas.microsoft.com/office/powerpoint/2010/main" val="91200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89DCB0-4ED7-2974-B71E-66AD169E0AC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7FFE5DCC-3362-78EB-64F2-1076B5C1A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91288A2-BFB2-2596-06D7-9CC868283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50EE638-C1B7-2C35-2F1D-B812436BADCE}"/>
              </a:ext>
            </a:extLst>
          </p:cNvPr>
          <p:cNvSpPr>
            <a:spLocks noGrp="1"/>
          </p:cNvSpPr>
          <p:nvPr>
            <p:ph type="dt" sz="half" idx="10"/>
          </p:nvPr>
        </p:nvSpPr>
        <p:spPr/>
        <p:txBody>
          <a:bodyPr/>
          <a:lstStyle/>
          <a:p>
            <a:fld id="{C00EC76E-B0A8-DB44-81FC-9D3737A75995}" type="datetime1">
              <a:rPr lang="de-DE" smtClean="0"/>
              <a:t>15.02.24</a:t>
            </a:fld>
            <a:endParaRPr lang="de-DE"/>
          </a:p>
        </p:txBody>
      </p:sp>
      <p:sp>
        <p:nvSpPr>
          <p:cNvPr id="6" name="Fußzeilenplatzhalter 5">
            <a:extLst>
              <a:ext uri="{FF2B5EF4-FFF2-40B4-BE49-F238E27FC236}">
                <a16:creationId xmlns:a16="http://schemas.microsoft.com/office/drawing/2014/main" id="{66ACB2F0-2477-D614-1C46-4762987974C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C1F7218-ABA8-4311-835A-E9F3C91908E8}"/>
              </a:ext>
            </a:extLst>
          </p:cNvPr>
          <p:cNvSpPr>
            <a:spLocks noGrp="1"/>
          </p:cNvSpPr>
          <p:nvPr>
            <p:ph type="sldNum" sz="quarter" idx="12"/>
          </p:nvPr>
        </p:nvSpPr>
        <p:spPr/>
        <p:txBody>
          <a:bodyPr/>
          <a:lstStyle/>
          <a:p>
            <a:fld id="{6CE81FAB-EB46-514B-853E-8396F05B1F48}" type="slidenum">
              <a:rPr lang="de-DE" smtClean="0"/>
              <a:t>‹Nr.›</a:t>
            </a:fld>
            <a:endParaRPr lang="de-DE"/>
          </a:p>
        </p:txBody>
      </p:sp>
    </p:spTree>
    <p:extLst>
      <p:ext uri="{BB962C8B-B14F-4D97-AF65-F5344CB8AC3E}">
        <p14:creationId xmlns:p14="http://schemas.microsoft.com/office/powerpoint/2010/main" val="196181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4B32E1D-F745-A2BF-0376-E5B53F719C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2DA2A07-C044-D1A0-7B81-ABA927C3B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0EB918-75C1-5C2F-219F-20A34A6ACC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33BE4-8A89-9D48-8549-7F46D4A928FD}" type="datetime1">
              <a:rPr lang="de-DE" smtClean="0"/>
              <a:t>15.02.24</a:t>
            </a:fld>
            <a:endParaRPr lang="de-DE"/>
          </a:p>
        </p:txBody>
      </p:sp>
      <p:sp>
        <p:nvSpPr>
          <p:cNvPr id="5" name="Fußzeilenplatzhalter 4">
            <a:extLst>
              <a:ext uri="{FF2B5EF4-FFF2-40B4-BE49-F238E27FC236}">
                <a16:creationId xmlns:a16="http://schemas.microsoft.com/office/drawing/2014/main" id="{85A7B8E9-B247-9431-C9D4-515D9A3BD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A6F19B9-4108-3954-55FF-1193AE1F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81FAB-EB46-514B-853E-8396F05B1F48}" type="slidenum">
              <a:rPr lang="de-DE" smtClean="0"/>
              <a:t>‹Nr.›</a:t>
            </a:fld>
            <a:endParaRPr lang="de-DE"/>
          </a:p>
        </p:txBody>
      </p:sp>
    </p:spTree>
    <p:extLst>
      <p:ext uri="{BB962C8B-B14F-4D97-AF65-F5344CB8AC3E}">
        <p14:creationId xmlns:p14="http://schemas.microsoft.com/office/powerpoint/2010/main" val="3920378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Excel-Arbeitsblatt.xlsx"/><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07E1B3D-8A9A-9E45-E8FB-CEAC652B4A30}"/>
              </a:ext>
            </a:extLst>
          </p:cNvPr>
          <p:cNvSpPr txBox="1"/>
          <p:nvPr/>
        </p:nvSpPr>
        <p:spPr>
          <a:xfrm>
            <a:off x="1913693" y="2070869"/>
            <a:ext cx="8364613" cy="1569660"/>
          </a:xfrm>
          <a:prstGeom prst="rect">
            <a:avLst/>
          </a:prstGeom>
          <a:noFill/>
          <a:ln w="12700">
            <a:solidFill>
              <a:srgbClr val="7030A0"/>
            </a:solidFill>
          </a:ln>
        </p:spPr>
        <p:txBody>
          <a:bodyPr wrap="square" rtlCol="0">
            <a:spAutoFit/>
          </a:bodyPr>
          <a:lstStyle/>
          <a:p>
            <a:pPr algn="ctr"/>
            <a:r>
              <a:rPr lang="de-DE" sz="4800" b="1" i="1" dirty="0">
                <a:solidFill>
                  <a:srgbClr val="FF0000"/>
                </a:solidFill>
              </a:rPr>
              <a:t>Ergebnisse der Online-Umfrage</a:t>
            </a:r>
          </a:p>
          <a:p>
            <a:pPr algn="ctr"/>
            <a:r>
              <a:rPr lang="de-DE" sz="4800" b="1" i="1" dirty="0">
                <a:solidFill>
                  <a:srgbClr val="FF0000"/>
                </a:solidFill>
              </a:rPr>
              <a:t>Prellball</a:t>
            </a:r>
          </a:p>
        </p:txBody>
      </p:sp>
      <p:sp>
        <p:nvSpPr>
          <p:cNvPr id="3" name="Foliennummernplatzhalter 2">
            <a:extLst>
              <a:ext uri="{FF2B5EF4-FFF2-40B4-BE49-F238E27FC236}">
                <a16:creationId xmlns:a16="http://schemas.microsoft.com/office/drawing/2014/main" id="{B97ADA33-E694-6BBD-1CFC-13E15AB18F0C}"/>
              </a:ext>
            </a:extLst>
          </p:cNvPr>
          <p:cNvSpPr>
            <a:spLocks noGrp="1"/>
          </p:cNvSpPr>
          <p:nvPr>
            <p:ph type="sldNum" sz="quarter" idx="12"/>
          </p:nvPr>
        </p:nvSpPr>
        <p:spPr/>
        <p:txBody>
          <a:bodyPr/>
          <a:lstStyle/>
          <a:p>
            <a:fld id="{6CE81FAB-EB46-514B-853E-8396F05B1F48}" type="slidenum">
              <a:rPr lang="de-DE" smtClean="0"/>
              <a:t>1</a:t>
            </a:fld>
            <a:endParaRPr lang="de-DE"/>
          </a:p>
        </p:txBody>
      </p:sp>
    </p:spTree>
    <p:extLst>
      <p:ext uri="{BB962C8B-B14F-4D97-AF65-F5344CB8AC3E}">
        <p14:creationId xmlns:p14="http://schemas.microsoft.com/office/powerpoint/2010/main" val="241350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19D5D-08B2-D19C-7ED0-7D9E0A0E9D67}"/>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0A4ED2C4-B4DF-A17C-239D-D9E840362773}"/>
              </a:ext>
            </a:extLst>
          </p:cNvPr>
          <p:cNvSpPr txBox="1"/>
          <p:nvPr/>
        </p:nvSpPr>
        <p:spPr>
          <a:xfrm>
            <a:off x="1800000" y="360000"/>
            <a:ext cx="6048659" cy="584775"/>
          </a:xfrm>
          <a:prstGeom prst="rect">
            <a:avLst/>
          </a:prstGeom>
          <a:noFill/>
          <a:ln w="12700">
            <a:solidFill>
              <a:srgbClr val="7030A0"/>
            </a:solidFill>
          </a:ln>
        </p:spPr>
        <p:txBody>
          <a:bodyPr wrap="square" rtlCol="0">
            <a:spAutoFit/>
          </a:bodyPr>
          <a:lstStyle/>
          <a:p>
            <a:r>
              <a:rPr lang="de-DE" sz="1600" b="1" i="1" dirty="0">
                <a:solidFill>
                  <a:srgbClr val="FF0000"/>
                </a:solidFill>
              </a:rPr>
              <a:t>Jugendarbeit im Verein:</a:t>
            </a:r>
            <a:br>
              <a:rPr lang="de-DE" sz="1600" b="1" i="1" dirty="0">
                <a:solidFill>
                  <a:srgbClr val="FF0000"/>
                </a:solidFill>
              </a:rPr>
            </a:br>
            <a:r>
              <a:rPr lang="de-DE" sz="1600" b="1" i="1" dirty="0">
                <a:solidFill>
                  <a:srgbClr val="FF0000"/>
                </a:solidFill>
              </a:rPr>
              <a:t>Wir versuchen aktiv neue Kinder auf folgenden Wegen zu gewinnen:</a:t>
            </a:r>
          </a:p>
        </p:txBody>
      </p:sp>
      <p:sp>
        <p:nvSpPr>
          <p:cNvPr id="5" name="Textfeld 4">
            <a:extLst>
              <a:ext uri="{FF2B5EF4-FFF2-40B4-BE49-F238E27FC236}">
                <a16:creationId xmlns:a16="http://schemas.microsoft.com/office/drawing/2014/main" id="{16FCE57E-DD6B-E1D0-D536-D43A2319877B}"/>
              </a:ext>
            </a:extLst>
          </p:cNvPr>
          <p:cNvSpPr txBox="1"/>
          <p:nvPr/>
        </p:nvSpPr>
        <p:spPr>
          <a:xfrm>
            <a:off x="941961" y="4293493"/>
            <a:ext cx="10640439" cy="2031325"/>
          </a:xfrm>
          <a:prstGeom prst="rect">
            <a:avLst/>
          </a:prstGeom>
          <a:noFill/>
          <a:ln w="12700">
            <a:solidFill>
              <a:srgbClr val="7030A0"/>
            </a:solidFill>
          </a:ln>
        </p:spPr>
        <p:txBody>
          <a:bodyPr wrap="square" rtlCol="0">
            <a:spAutoFit/>
          </a:bodyPr>
          <a:lstStyle/>
          <a:p>
            <a:r>
              <a:rPr lang="de-DE" sz="1400" b="1" dirty="0"/>
              <a:t>Dies könnte ich anderen Vereinen empfehlen, um neue Kinder zu gewinnen oder Jugendarbeit aufzubauen:</a:t>
            </a:r>
          </a:p>
          <a:p>
            <a:br>
              <a:rPr lang="de-DE" sz="1400" dirty="0"/>
            </a:br>
            <a:r>
              <a:rPr lang="de-DE" sz="1400" dirty="0"/>
              <a:t>- Probetraining an Schulen / Kontakt zu Sportlehrern</a:t>
            </a:r>
            <a:br>
              <a:rPr lang="de-DE" sz="1400" dirty="0"/>
            </a:br>
            <a:r>
              <a:rPr lang="de-DE" sz="1400" dirty="0"/>
              <a:t>- Sport-AG in Schulen</a:t>
            </a:r>
            <a:br>
              <a:rPr lang="de-DE" sz="1400" dirty="0"/>
            </a:br>
            <a:r>
              <a:rPr lang="de-DE" sz="1400" dirty="0"/>
              <a:t>- Werbung in der lokalen Presse</a:t>
            </a:r>
            <a:br>
              <a:rPr lang="de-DE" sz="1400" dirty="0"/>
            </a:br>
            <a:r>
              <a:rPr lang="de-DE" sz="1400" dirty="0"/>
              <a:t>- Freunde von Kindern zum Probetraining einladen</a:t>
            </a:r>
            <a:br>
              <a:rPr lang="de-DE" sz="1400" dirty="0"/>
            </a:br>
            <a:r>
              <a:rPr lang="de-DE" sz="1400" dirty="0"/>
              <a:t>- Mitmach-Angebot im Rahmen eines Sportfestes</a:t>
            </a:r>
            <a:br>
              <a:rPr lang="de-DE" sz="1400" dirty="0"/>
            </a:br>
            <a:r>
              <a:rPr lang="de-DE" sz="1400" dirty="0"/>
              <a:t>- Vorführung im Rahmen eines Sportfestes</a:t>
            </a:r>
          </a:p>
          <a:p>
            <a:r>
              <a:rPr lang="de-DE" sz="1400" dirty="0"/>
              <a:t>- Eine allgemeine Spielegruppe (für kleinere Kinder) starten, um einen Pool von Kindern aufzubauen; später „Talente“ für Prellball herausziehen</a:t>
            </a:r>
          </a:p>
        </p:txBody>
      </p:sp>
      <p:sp>
        <p:nvSpPr>
          <p:cNvPr id="4" name="Foliennummernplatzhalter 3">
            <a:extLst>
              <a:ext uri="{FF2B5EF4-FFF2-40B4-BE49-F238E27FC236}">
                <a16:creationId xmlns:a16="http://schemas.microsoft.com/office/drawing/2014/main" id="{612E878F-F760-A9E1-E644-02BE8539B24C}"/>
              </a:ext>
            </a:extLst>
          </p:cNvPr>
          <p:cNvSpPr>
            <a:spLocks noGrp="1"/>
          </p:cNvSpPr>
          <p:nvPr>
            <p:ph type="sldNum" sz="quarter" idx="12"/>
          </p:nvPr>
        </p:nvSpPr>
        <p:spPr/>
        <p:txBody>
          <a:bodyPr/>
          <a:lstStyle/>
          <a:p>
            <a:fld id="{6CE81FAB-EB46-514B-853E-8396F05B1F48}" type="slidenum">
              <a:rPr lang="de-DE" smtClean="0"/>
              <a:pPr/>
              <a:t>10</a:t>
            </a:fld>
            <a:endParaRPr lang="de-DE"/>
          </a:p>
        </p:txBody>
      </p:sp>
      <p:graphicFrame>
        <p:nvGraphicFramePr>
          <p:cNvPr id="6" name="Diagramm 5">
            <a:extLst>
              <a:ext uri="{FF2B5EF4-FFF2-40B4-BE49-F238E27FC236}">
                <a16:creationId xmlns:a16="http://schemas.microsoft.com/office/drawing/2014/main" id="{A72DA980-F880-5245-AA1B-A84BBCDAB2E4}"/>
              </a:ext>
            </a:extLst>
          </p:cNvPr>
          <p:cNvGraphicFramePr>
            <a:graphicFrameLocks/>
          </p:cNvGraphicFramePr>
          <p:nvPr>
            <p:extLst>
              <p:ext uri="{D42A27DB-BD31-4B8C-83A1-F6EECF244321}">
                <p14:modId xmlns:p14="http://schemas.microsoft.com/office/powerpoint/2010/main" val="1668113634"/>
              </p:ext>
            </p:extLst>
          </p:nvPr>
        </p:nvGraphicFramePr>
        <p:xfrm>
          <a:off x="1465633" y="741202"/>
          <a:ext cx="8210557" cy="31710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057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1B8AF-28A2-8FD8-FC0A-C2A8E2EC317F}"/>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BF9F6DD1-7D71-09F4-BE78-362B9400E0AD}"/>
              </a:ext>
            </a:extLst>
          </p:cNvPr>
          <p:cNvSpPr txBox="1"/>
          <p:nvPr/>
        </p:nvSpPr>
        <p:spPr>
          <a:xfrm>
            <a:off x="1800000" y="360000"/>
            <a:ext cx="2254872" cy="338554"/>
          </a:xfrm>
          <a:prstGeom prst="rect">
            <a:avLst/>
          </a:prstGeom>
          <a:noFill/>
          <a:ln w="12700">
            <a:solidFill>
              <a:srgbClr val="7030A0"/>
            </a:solidFill>
          </a:ln>
        </p:spPr>
        <p:txBody>
          <a:bodyPr wrap="square" rtlCol="0">
            <a:spAutoFit/>
          </a:bodyPr>
          <a:lstStyle/>
          <a:p>
            <a:r>
              <a:rPr lang="de-DE" sz="1600" b="1" i="1" dirty="0">
                <a:solidFill>
                  <a:srgbClr val="FF0000"/>
                </a:solidFill>
              </a:rPr>
              <a:t>Jugendarbeit im Verein:</a:t>
            </a:r>
          </a:p>
        </p:txBody>
      </p:sp>
      <p:sp>
        <p:nvSpPr>
          <p:cNvPr id="4" name="Textfeld 3">
            <a:extLst>
              <a:ext uri="{FF2B5EF4-FFF2-40B4-BE49-F238E27FC236}">
                <a16:creationId xmlns:a16="http://schemas.microsoft.com/office/drawing/2014/main" id="{BB927C29-1259-140E-B6D3-EB4036327E5F}"/>
              </a:ext>
            </a:extLst>
          </p:cNvPr>
          <p:cNvSpPr txBox="1"/>
          <p:nvPr/>
        </p:nvSpPr>
        <p:spPr>
          <a:xfrm>
            <a:off x="4317436" y="390777"/>
            <a:ext cx="7106938" cy="307777"/>
          </a:xfrm>
          <a:prstGeom prst="rect">
            <a:avLst/>
          </a:prstGeom>
          <a:noFill/>
          <a:ln w="12700">
            <a:solidFill>
              <a:srgbClr val="7030A0"/>
            </a:solidFill>
          </a:ln>
        </p:spPr>
        <p:txBody>
          <a:bodyPr wrap="square" rtlCol="0">
            <a:spAutoFit/>
          </a:bodyPr>
          <a:lstStyle/>
          <a:p>
            <a:r>
              <a:rPr lang="de-DE" sz="1400" dirty="0"/>
              <a:t>Es gab 155 Rückmeldungen zu der Frage, ob man selber aktiv in der Jugendarbeit beteiligt ist. </a:t>
            </a:r>
          </a:p>
        </p:txBody>
      </p:sp>
      <p:sp>
        <p:nvSpPr>
          <p:cNvPr id="2" name="Foliennummernplatzhalter 1">
            <a:extLst>
              <a:ext uri="{FF2B5EF4-FFF2-40B4-BE49-F238E27FC236}">
                <a16:creationId xmlns:a16="http://schemas.microsoft.com/office/drawing/2014/main" id="{F6558292-8592-EDEE-0C95-3A3CA1090740}"/>
              </a:ext>
            </a:extLst>
          </p:cNvPr>
          <p:cNvSpPr>
            <a:spLocks noGrp="1"/>
          </p:cNvSpPr>
          <p:nvPr>
            <p:ph type="sldNum" sz="quarter" idx="12"/>
          </p:nvPr>
        </p:nvSpPr>
        <p:spPr/>
        <p:txBody>
          <a:bodyPr/>
          <a:lstStyle/>
          <a:p>
            <a:fld id="{6CE81FAB-EB46-514B-853E-8396F05B1F48}" type="slidenum">
              <a:rPr lang="de-DE" smtClean="0"/>
              <a:pPr/>
              <a:t>11</a:t>
            </a:fld>
            <a:endParaRPr lang="de-DE"/>
          </a:p>
        </p:txBody>
      </p:sp>
      <p:graphicFrame>
        <p:nvGraphicFramePr>
          <p:cNvPr id="5" name="Diagramm 4">
            <a:extLst>
              <a:ext uri="{FF2B5EF4-FFF2-40B4-BE49-F238E27FC236}">
                <a16:creationId xmlns:a16="http://schemas.microsoft.com/office/drawing/2014/main" id="{0ECA484A-CB64-F164-6EE9-070BD1574686}"/>
              </a:ext>
            </a:extLst>
          </p:cNvPr>
          <p:cNvGraphicFramePr>
            <a:graphicFrameLocks/>
          </p:cNvGraphicFramePr>
          <p:nvPr>
            <p:extLst>
              <p:ext uri="{D42A27DB-BD31-4B8C-83A1-F6EECF244321}">
                <p14:modId xmlns:p14="http://schemas.microsoft.com/office/powerpoint/2010/main" val="359275794"/>
              </p:ext>
            </p:extLst>
          </p:nvPr>
        </p:nvGraphicFramePr>
        <p:xfrm>
          <a:off x="403112" y="1668876"/>
          <a:ext cx="3455526" cy="30716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m 5">
            <a:extLst>
              <a:ext uri="{FF2B5EF4-FFF2-40B4-BE49-F238E27FC236}">
                <a16:creationId xmlns:a16="http://schemas.microsoft.com/office/drawing/2014/main" id="{56EEED0C-C4AA-346E-818D-D920DCF5D69E}"/>
              </a:ext>
            </a:extLst>
          </p:cNvPr>
          <p:cNvGraphicFramePr>
            <a:graphicFrameLocks/>
          </p:cNvGraphicFramePr>
          <p:nvPr>
            <p:extLst>
              <p:ext uri="{D42A27DB-BD31-4B8C-83A1-F6EECF244321}">
                <p14:modId xmlns:p14="http://schemas.microsoft.com/office/powerpoint/2010/main" val="281613403"/>
              </p:ext>
            </p:extLst>
          </p:nvPr>
        </p:nvGraphicFramePr>
        <p:xfrm>
          <a:off x="3858638" y="1609342"/>
          <a:ext cx="8065852" cy="42337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880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B4882-C3F9-7CB3-4719-C24C3BF415C1}"/>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EC655D96-9829-3EE2-EF79-F5830DC3875C}"/>
              </a:ext>
            </a:extLst>
          </p:cNvPr>
          <p:cNvSpPr txBox="1"/>
          <p:nvPr/>
        </p:nvSpPr>
        <p:spPr>
          <a:xfrm>
            <a:off x="1800000" y="360000"/>
            <a:ext cx="7209493" cy="369332"/>
          </a:xfrm>
          <a:prstGeom prst="rect">
            <a:avLst/>
          </a:prstGeom>
          <a:noFill/>
          <a:ln w="12700">
            <a:solidFill>
              <a:srgbClr val="7030A0"/>
            </a:solidFill>
          </a:ln>
        </p:spPr>
        <p:txBody>
          <a:bodyPr wrap="square" rtlCol="0">
            <a:spAutoFit/>
          </a:bodyPr>
          <a:lstStyle/>
          <a:p>
            <a:r>
              <a:rPr lang="de-DE" b="1" i="1" dirty="0">
                <a:solidFill>
                  <a:srgbClr val="FF0000"/>
                </a:solidFill>
              </a:rPr>
              <a:t>Ich könnte mir vorstellen, mich mehr in der Jugendarbeit zu engagieren.</a:t>
            </a:r>
          </a:p>
        </p:txBody>
      </p:sp>
      <p:sp>
        <p:nvSpPr>
          <p:cNvPr id="6" name="Textfeld 5">
            <a:extLst>
              <a:ext uri="{FF2B5EF4-FFF2-40B4-BE49-F238E27FC236}">
                <a16:creationId xmlns:a16="http://schemas.microsoft.com/office/drawing/2014/main" id="{DBB4D53B-3214-5C7C-41C5-DAE70E76E965}"/>
              </a:ext>
            </a:extLst>
          </p:cNvPr>
          <p:cNvSpPr txBox="1"/>
          <p:nvPr/>
        </p:nvSpPr>
        <p:spPr>
          <a:xfrm>
            <a:off x="1102008" y="5528380"/>
            <a:ext cx="4896715" cy="954107"/>
          </a:xfrm>
          <a:prstGeom prst="rect">
            <a:avLst/>
          </a:prstGeom>
          <a:noFill/>
          <a:ln w="12700">
            <a:solidFill>
              <a:srgbClr val="7030A0"/>
            </a:solidFill>
          </a:ln>
        </p:spPr>
        <p:txBody>
          <a:bodyPr wrap="square" rtlCol="0">
            <a:spAutoFit/>
          </a:bodyPr>
          <a:lstStyle/>
          <a:p>
            <a:r>
              <a:rPr lang="de-DE" sz="1400" i="1" dirty="0"/>
              <a:t>Es gibt auf Bundesebene regelmäßige Treffen der Jugendarbeitsgruppe Deutschland, in der neue Ideen diskutiert werden und in Arbeitsgruppen verschiedene Themenbereiche bearbeitet werden. Ich hätte Interesse, hier mehr zu erfahren.</a:t>
            </a:r>
          </a:p>
        </p:txBody>
      </p:sp>
      <p:sp>
        <p:nvSpPr>
          <p:cNvPr id="8" name="Textfeld 7">
            <a:extLst>
              <a:ext uri="{FF2B5EF4-FFF2-40B4-BE49-F238E27FC236}">
                <a16:creationId xmlns:a16="http://schemas.microsoft.com/office/drawing/2014/main" id="{B9902EBB-055A-D258-CEB2-B62C4D7D5883}"/>
              </a:ext>
            </a:extLst>
          </p:cNvPr>
          <p:cNvSpPr txBox="1"/>
          <p:nvPr/>
        </p:nvSpPr>
        <p:spPr>
          <a:xfrm>
            <a:off x="6310298" y="5851544"/>
            <a:ext cx="1771825" cy="307777"/>
          </a:xfrm>
          <a:prstGeom prst="rect">
            <a:avLst/>
          </a:prstGeom>
          <a:noFill/>
          <a:ln w="12700">
            <a:solidFill>
              <a:srgbClr val="7030A0"/>
            </a:solidFill>
          </a:ln>
        </p:spPr>
        <p:txBody>
          <a:bodyPr wrap="square" rtlCol="0">
            <a:spAutoFit/>
          </a:bodyPr>
          <a:lstStyle/>
          <a:p>
            <a:r>
              <a:rPr lang="de-DE" sz="1400" b="1" i="1" dirty="0">
                <a:solidFill>
                  <a:srgbClr val="00B050"/>
                </a:solidFill>
              </a:rPr>
              <a:t>JA: 59         </a:t>
            </a:r>
            <a:r>
              <a:rPr lang="de-DE" sz="1400" b="1" i="1" dirty="0">
                <a:solidFill>
                  <a:srgbClr val="FF0000"/>
                </a:solidFill>
              </a:rPr>
              <a:t>NEIN: 70</a:t>
            </a:r>
          </a:p>
        </p:txBody>
      </p:sp>
      <p:sp>
        <p:nvSpPr>
          <p:cNvPr id="4" name="Foliennummernplatzhalter 3">
            <a:extLst>
              <a:ext uri="{FF2B5EF4-FFF2-40B4-BE49-F238E27FC236}">
                <a16:creationId xmlns:a16="http://schemas.microsoft.com/office/drawing/2014/main" id="{999304AF-8E7A-AE08-1A87-95E490479BD5}"/>
              </a:ext>
            </a:extLst>
          </p:cNvPr>
          <p:cNvSpPr>
            <a:spLocks noGrp="1"/>
          </p:cNvSpPr>
          <p:nvPr>
            <p:ph type="sldNum" sz="quarter" idx="12"/>
          </p:nvPr>
        </p:nvSpPr>
        <p:spPr/>
        <p:txBody>
          <a:bodyPr/>
          <a:lstStyle/>
          <a:p>
            <a:fld id="{6CE81FAB-EB46-514B-853E-8396F05B1F48}" type="slidenum">
              <a:rPr lang="de-DE" smtClean="0"/>
              <a:pPr/>
              <a:t>12</a:t>
            </a:fld>
            <a:endParaRPr lang="de-DE"/>
          </a:p>
        </p:txBody>
      </p:sp>
      <p:graphicFrame>
        <p:nvGraphicFramePr>
          <p:cNvPr id="5" name="Diagramm 4">
            <a:extLst>
              <a:ext uri="{FF2B5EF4-FFF2-40B4-BE49-F238E27FC236}">
                <a16:creationId xmlns:a16="http://schemas.microsoft.com/office/drawing/2014/main" id="{13153D2C-F57D-B246-8FA0-770AE96E142B}"/>
              </a:ext>
            </a:extLst>
          </p:cNvPr>
          <p:cNvGraphicFramePr>
            <a:graphicFrameLocks/>
          </p:cNvGraphicFramePr>
          <p:nvPr>
            <p:extLst>
              <p:ext uri="{D42A27DB-BD31-4B8C-83A1-F6EECF244321}">
                <p14:modId xmlns:p14="http://schemas.microsoft.com/office/powerpoint/2010/main" val="2376899231"/>
              </p:ext>
            </p:extLst>
          </p:nvPr>
        </p:nvGraphicFramePr>
        <p:xfrm>
          <a:off x="483523" y="768581"/>
          <a:ext cx="9059692" cy="4001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752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5CBAF-D3BE-1749-5CB5-573314FECB2F}"/>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792376E0-DBCB-D467-DD50-24D32B14D29A}"/>
              </a:ext>
            </a:extLst>
          </p:cNvPr>
          <p:cNvSpPr txBox="1"/>
          <p:nvPr/>
        </p:nvSpPr>
        <p:spPr>
          <a:xfrm>
            <a:off x="1800000" y="360000"/>
            <a:ext cx="1003246" cy="338554"/>
          </a:xfrm>
          <a:prstGeom prst="rect">
            <a:avLst/>
          </a:prstGeom>
          <a:noFill/>
          <a:ln w="12700">
            <a:solidFill>
              <a:srgbClr val="7030A0"/>
            </a:solidFill>
          </a:ln>
        </p:spPr>
        <p:txBody>
          <a:bodyPr wrap="square" rtlCol="0">
            <a:spAutoFit/>
          </a:bodyPr>
          <a:lstStyle/>
          <a:p>
            <a:r>
              <a:rPr lang="de-DE" sz="1600" b="1" i="1" dirty="0">
                <a:solidFill>
                  <a:srgbClr val="FF0000"/>
                </a:solidFill>
              </a:rPr>
              <a:t>Turniere</a:t>
            </a:r>
          </a:p>
        </p:txBody>
      </p:sp>
      <p:sp>
        <p:nvSpPr>
          <p:cNvPr id="5" name="Textfeld 4">
            <a:extLst>
              <a:ext uri="{FF2B5EF4-FFF2-40B4-BE49-F238E27FC236}">
                <a16:creationId xmlns:a16="http://schemas.microsoft.com/office/drawing/2014/main" id="{2BCB09C5-D412-544F-4BA9-E2A6C6B7B812}"/>
              </a:ext>
            </a:extLst>
          </p:cNvPr>
          <p:cNvSpPr txBox="1"/>
          <p:nvPr/>
        </p:nvSpPr>
        <p:spPr>
          <a:xfrm>
            <a:off x="4840390" y="3490862"/>
            <a:ext cx="1401205" cy="276999"/>
          </a:xfrm>
          <a:prstGeom prst="rect">
            <a:avLst/>
          </a:prstGeom>
          <a:noFill/>
          <a:ln w="12700">
            <a:solidFill>
              <a:srgbClr val="7030A0"/>
            </a:solidFill>
          </a:ln>
        </p:spPr>
        <p:txBody>
          <a:bodyPr wrap="square" rtlCol="0">
            <a:spAutoFit/>
          </a:bodyPr>
          <a:lstStyle/>
          <a:p>
            <a:r>
              <a:rPr lang="de-DE" sz="1200" dirty="0"/>
              <a:t>(aus 106 Angaben)</a:t>
            </a:r>
          </a:p>
        </p:txBody>
      </p:sp>
      <p:graphicFrame>
        <p:nvGraphicFramePr>
          <p:cNvPr id="7" name="Tabelle 6">
            <a:extLst>
              <a:ext uri="{FF2B5EF4-FFF2-40B4-BE49-F238E27FC236}">
                <a16:creationId xmlns:a16="http://schemas.microsoft.com/office/drawing/2014/main" id="{55926170-041A-E9A9-883F-4A7DE2C480DA}"/>
              </a:ext>
            </a:extLst>
          </p:cNvPr>
          <p:cNvGraphicFramePr>
            <a:graphicFrameLocks noGrp="1"/>
          </p:cNvGraphicFramePr>
          <p:nvPr>
            <p:extLst>
              <p:ext uri="{D42A27DB-BD31-4B8C-83A1-F6EECF244321}">
                <p14:modId xmlns:p14="http://schemas.microsoft.com/office/powerpoint/2010/main" val="3917270213"/>
              </p:ext>
            </p:extLst>
          </p:nvPr>
        </p:nvGraphicFramePr>
        <p:xfrm>
          <a:off x="1113654" y="4348082"/>
          <a:ext cx="4638635" cy="2011680"/>
        </p:xfrm>
        <a:graphic>
          <a:graphicData uri="http://schemas.openxmlformats.org/drawingml/2006/table">
            <a:tbl>
              <a:tblPr firstRow="1" bandRow="1">
                <a:tableStyleId>{5940675A-B579-460E-94D1-54222C63F5DA}</a:tableStyleId>
              </a:tblPr>
              <a:tblGrid>
                <a:gridCol w="2678413">
                  <a:extLst>
                    <a:ext uri="{9D8B030D-6E8A-4147-A177-3AD203B41FA5}">
                      <a16:colId xmlns:a16="http://schemas.microsoft.com/office/drawing/2014/main" val="488760081"/>
                    </a:ext>
                  </a:extLst>
                </a:gridCol>
                <a:gridCol w="935576">
                  <a:extLst>
                    <a:ext uri="{9D8B030D-6E8A-4147-A177-3AD203B41FA5}">
                      <a16:colId xmlns:a16="http://schemas.microsoft.com/office/drawing/2014/main" val="3713743308"/>
                    </a:ext>
                  </a:extLst>
                </a:gridCol>
                <a:gridCol w="1024646">
                  <a:extLst>
                    <a:ext uri="{9D8B030D-6E8A-4147-A177-3AD203B41FA5}">
                      <a16:colId xmlns:a16="http://schemas.microsoft.com/office/drawing/2014/main" val="2898604653"/>
                    </a:ext>
                  </a:extLst>
                </a:gridCol>
              </a:tblGrid>
              <a:tr h="0">
                <a:tc>
                  <a:txBody>
                    <a:bodyPr/>
                    <a:lstStyle/>
                    <a:p>
                      <a:pPr algn="l"/>
                      <a:endParaRPr lang="de-DE" sz="1200" dirty="0"/>
                    </a:p>
                  </a:txBody>
                  <a:tcPr/>
                </a:tc>
                <a:tc>
                  <a:txBody>
                    <a:bodyPr/>
                    <a:lstStyle/>
                    <a:p>
                      <a:pPr algn="ctr"/>
                      <a:r>
                        <a:rPr lang="de-DE" sz="1200" dirty="0"/>
                        <a:t>JA</a:t>
                      </a:r>
                    </a:p>
                  </a:txBody>
                  <a:tcPr anchor="ctr">
                    <a:solidFill>
                      <a:srgbClr val="92D050"/>
                    </a:solidFill>
                  </a:tcPr>
                </a:tc>
                <a:tc>
                  <a:txBody>
                    <a:bodyPr/>
                    <a:lstStyle/>
                    <a:p>
                      <a:pPr algn="ctr"/>
                      <a:r>
                        <a:rPr lang="de-DE" sz="1200" dirty="0"/>
                        <a:t>NEIN</a:t>
                      </a:r>
                    </a:p>
                  </a:txBody>
                  <a:tcPr anchor="ctr">
                    <a:solidFill>
                      <a:srgbClr val="FFC000"/>
                    </a:solidFill>
                  </a:tcPr>
                </a:tc>
                <a:extLst>
                  <a:ext uri="{0D108BD9-81ED-4DB2-BD59-A6C34878D82A}">
                    <a16:rowId xmlns:a16="http://schemas.microsoft.com/office/drawing/2014/main" val="36745919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Ich würde gerne mehr über kommende Turniere und Wettkämpfe informiert werden.</a:t>
                      </a:r>
                    </a:p>
                    <a:p>
                      <a:pPr algn="l"/>
                      <a:endParaRPr lang="de-DE" sz="1200" dirty="0"/>
                    </a:p>
                  </a:txBody>
                  <a:tcPr/>
                </a:tc>
                <a:tc>
                  <a:txBody>
                    <a:bodyPr/>
                    <a:lstStyle/>
                    <a:p>
                      <a:pPr algn="ctr"/>
                      <a:r>
                        <a:rPr lang="de-DE" sz="1200" dirty="0"/>
                        <a:t>124</a:t>
                      </a:r>
                    </a:p>
                  </a:txBody>
                  <a:tcPr anchor="ctr">
                    <a:solidFill>
                      <a:srgbClr val="92D050"/>
                    </a:solidFill>
                  </a:tcPr>
                </a:tc>
                <a:tc>
                  <a:txBody>
                    <a:bodyPr/>
                    <a:lstStyle/>
                    <a:p>
                      <a:pPr algn="ctr"/>
                      <a:r>
                        <a:rPr lang="de-DE" sz="1200" dirty="0"/>
                        <a:t>18</a:t>
                      </a:r>
                    </a:p>
                  </a:txBody>
                  <a:tcPr anchor="ctr">
                    <a:solidFill>
                      <a:srgbClr val="FFC000"/>
                    </a:solidFill>
                  </a:tcPr>
                </a:tc>
                <a:extLst>
                  <a:ext uri="{0D108BD9-81ED-4DB2-BD59-A6C34878D82A}">
                    <a16:rowId xmlns:a16="http://schemas.microsoft.com/office/drawing/2014/main" val="2809940093"/>
                  </a:ext>
                </a:extLst>
              </a:tr>
              <a:tr h="370840">
                <a:tc>
                  <a:txBody>
                    <a:bodyPr/>
                    <a:lstStyle/>
                    <a:p>
                      <a:pPr algn="l"/>
                      <a:r>
                        <a:rPr lang="de-DE" sz="1200" dirty="0"/>
                        <a:t>Ich wünsche mir mehr Turniere in meinem Umfeld.</a:t>
                      </a:r>
                    </a:p>
                  </a:txBody>
                  <a:tcPr/>
                </a:tc>
                <a:tc>
                  <a:txBody>
                    <a:bodyPr/>
                    <a:lstStyle/>
                    <a:p>
                      <a:pPr algn="ctr"/>
                      <a:r>
                        <a:rPr lang="de-DE" sz="1200" dirty="0"/>
                        <a:t>116</a:t>
                      </a:r>
                    </a:p>
                  </a:txBody>
                  <a:tcPr anchor="ctr">
                    <a:solidFill>
                      <a:srgbClr val="92D050"/>
                    </a:solidFill>
                  </a:tcPr>
                </a:tc>
                <a:tc>
                  <a:txBody>
                    <a:bodyPr/>
                    <a:lstStyle/>
                    <a:p>
                      <a:pPr algn="ctr"/>
                      <a:r>
                        <a:rPr lang="de-DE" sz="1200" dirty="0"/>
                        <a:t>22</a:t>
                      </a:r>
                    </a:p>
                  </a:txBody>
                  <a:tcPr anchor="ctr">
                    <a:solidFill>
                      <a:srgbClr val="FFC000"/>
                    </a:solidFill>
                  </a:tcPr>
                </a:tc>
                <a:extLst>
                  <a:ext uri="{0D108BD9-81ED-4DB2-BD59-A6C34878D82A}">
                    <a16:rowId xmlns:a16="http://schemas.microsoft.com/office/drawing/2014/main" val="374159701"/>
                  </a:ext>
                </a:extLst>
              </a:tr>
              <a:tr h="370840">
                <a:tc>
                  <a:txBody>
                    <a:bodyPr/>
                    <a:lstStyle/>
                    <a:p>
                      <a:pPr algn="l"/>
                      <a:r>
                        <a:rPr lang="de-DE" sz="1200" dirty="0"/>
                        <a:t>Ich habe eine Mannschaft, um auf Turniere zu fahren.</a:t>
                      </a:r>
                    </a:p>
                  </a:txBody>
                  <a:tcPr/>
                </a:tc>
                <a:tc>
                  <a:txBody>
                    <a:bodyPr/>
                    <a:lstStyle/>
                    <a:p>
                      <a:pPr algn="ctr"/>
                      <a:r>
                        <a:rPr lang="de-DE" sz="1200" dirty="0"/>
                        <a:t>135</a:t>
                      </a:r>
                    </a:p>
                  </a:txBody>
                  <a:tcPr anchor="ctr">
                    <a:solidFill>
                      <a:srgbClr val="92D050"/>
                    </a:solidFill>
                  </a:tcPr>
                </a:tc>
                <a:tc>
                  <a:txBody>
                    <a:bodyPr/>
                    <a:lstStyle/>
                    <a:p>
                      <a:pPr algn="ctr"/>
                      <a:r>
                        <a:rPr lang="de-DE" sz="1200" dirty="0"/>
                        <a:t>12</a:t>
                      </a:r>
                    </a:p>
                  </a:txBody>
                  <a:tcPr anchor="ctr">
                    <a:solidFill>
                      <a:srgbClr val="FFC000"/>
                    </a:solidFill>
                  </a:tcPr>
                </a:tc>
                <a:extLst>
                  <a:ext uri="{0D108BD9-81ED-4DB2-BD59-A6C34878D82A}">
                    <a16:rowId xmlns:a16="http://schemas.microsoft.com/office/drawing/2014/main" val="1953640884"/>
                  </a:ext>
                </a:extLst>
              </a:tr>
            </a:tbl>
          </a:graphicData>
        </a:graphic>
      </p:graphicFrame>
      <p:sp>
        <p:nvSpPr>
          <p:cNvPr id="8" name="Textfeld 7">
            <a:extLst>
              <a:ext uri="{FF2B5EF4-FFF2-40B4-BE49-F238E27FC236}">
                <a16:creationId xmlns:a16="http://schemas.microsoft.com/office/drawing/2014/main" id="{38163125-031A-0E99-C93A-4C85F3418BA8}"/>
              </a:ext>
            </a:extLst>
          </p:cNvPr>
          <p:cNvSpPr txBox="1"/>
          <p:nvPr/>
        </p:nvSpPr>
        <p:spPr>
          <a:xfrm>
            <a:off x="7107676" y="529277"/>
            <a:ext cx="4936121" cy="5552674"/>
          </a:xfrm>
          <a:prstGeom prst="rect">
            <a:avLst/>
          </a:prstGeom>
          <a:noFill/>
          <a:ln w="12700">
            <a:solidFill>
              <a:srgbClr val="7030A0"/>
            </a:solidFill>
          </a:ln>
        </p:spPr>
        <p:txBody>
          <a:bodyPr wrap="square" rtlCol="0">
            <a:spAutoFit/>
          </a:bodyPr>
          <a:lstStyle/>
          <a:p>
            <a:pPr>
              <a:lnSpc>
                <a:spcPct val="150000"/>
              </a:lnSpc>
            </a:pPr>
            <a:r>
              <a:rPr lang="de-DE" sz="1400" b="1" dirty="0">
                <a:solidFill>
                  <a:srgbClr val="FF0000"/>
                </a:solidFill>
              </a:rPr>
              <a:t>Folgenden Wunsch hätte ich für Turniere / Wettkämpfe:</a:t>
            </a:r>
          </a:p>
          <a:p>
            <a:pPr marL="171450" indent="-171450">
              <a:lnSpc>
                <a:spcPct val="150000"/>
              </a:lnSpc>
              <a:buFont typeface="Arial" panose="020B0604020202020204" pitchFamily="34" charset="0"/>
              <a:buChar char="•"/>
            </a:pPr>
            <a:r>
              <a:rPr lang="de-DE" sz="1400" dirty="0"/>
              <a:t>Das </a:t>
            </a:r>
            <a:r>
              <a:rPr lang="de-DE" sz="1400" dirty="0" err="1"/>
              <a:t>Mastersturnier</a:t>
            </a:r>
            <a:r>
              <a:rPr lang="de-DE" sz="1400" dirty="0"/>
              <a:t> wieder einführen</a:t>
            </a:r>
          </a:p>
          <a:p>
            <a:pPr marL="171450" indent="-171450">
              <a:lnSpc>
                <a:spcPct val="150000"/>
              </a:lnSpc>
              <a:buFont typeface="Arial" panose="020B0604020202020204" pitchFamily="34" charset="0"/>
              <a:buChar char="•"/>
            </a:pPr>
            <a:r>
              <a:rPr lang="de-DE" sz="1400" dirty="0"/>
              <a:t>Ein Deutschlandpokal für die Erwachsenen</a:t>
            </a:r>
          </a:p>
          <a:p>
            <a:pPr marL="171450" indent="-171450">
              <a:lnSpc>
                <a:spcPct val="150000"/>
              </a:lnSpc>
              <a:buFont typeface="Arial" panose="020B0604020202020204" pitchFamily="34" charset="0"/>
              <a:buChar char="•"/>
            </a:pPr>
            <a:r>
              <a:rPr lang="de-DE" sz="1400" dirty="0"/>
              <a:t>Auf Turnieren mehr gegen regional verschiedene Mannschaften zu spielen</a:t>
            </a:r>
          </a:p>
          <a:p>
            <a:pPr marL="171450" indent="-171450">
              <a:lnSpc>
                <a:spcPct val="150000"/>
              </a:lnSpc>
              <a:buFont typeface="Arial" panose="020B0604020202020204" pitchFamily="34" charset="0"/>
              <a:buChar char="•"/>
            </a:pPr>
            <a:r>
              <a:rPr lang="de-DE" sz="1400" dirty="0"/>
              <a:t>Mehr (auch internationale) Turniere</a:t>
            </a:r>
          </a:p>
          <a:p>
            <a:pPr marL="171450" indent="-171450">
              <a:lnSpc>
                <a:spcPct val="150000"/>
              </a:lnSpc>
              <a:buFont typeface="Arial" panose="020B0604020202020204" pitchFamily="34" charset="0"/>
              <a:buChar char="•"/>
            </a:pPr>
            <a:r>
              <a:rPr lang="de-DE" sz="1400" dirty="0"/>
              <a:t>Mehr Turniere für den Freizeit-Bereich, auch Mixed, um Neueinsteiger zu gewinnen</a:t>
            </a:r>
          </a:p>
          <a:p>
            <a:pPr marL="171450" indent="-171450">
              <a:lnSpc>
                <a:spcPct val="150000"/>
              </a:lnSpc>
              <a:buFont typeface="Arial" panose="020B0604020202020204" pitchFamily="34" charset="0"/>
              <a:buChar char="•"/>
            </a:pPr>
            <a:r>
              <a:rPr lang="de-DE" sz="1400" dirty="0"/>
              <a:t>Günstige Übernachtungsmöglichkeiten (z.B. Turnhalle)</a:t>
            </a:r>
          </a:p>
          <a:p>
            <a:pPr marL="171450" indent="-171450">
              <a:lnSpc>
                <a:spcPct val="150000"/>
              </a:lnSpc>
              <a:buFont typeface="Arial" panose="020B0604020202020204" pitchFamily="34" charset="0"/>
              <a:buChar char="•"/>
            </a:pPr>
            <a:r>
              <a:rPr lang="de-DE" sz="1400" dirty="0"/>
              <a:t>Party nach einem Turnier / geselliges Zusammensein</a:t>
            </a:r>
          </a:p>
          <a:p>
            <a:pPr marL="171450" indent="-171450">
              <a:lnSpc>
                <a:spcPct val="150000"/>
              </a:lnSpc>
              <a:buFont typeface="Arial" panose="020B0604020202020204" pitchFamily="34" charset="0"/>
              <a:buChar char="•"/>
            </a:pPr>
            <a:r>
              <a:rPr lang="de-DE" sz="1400" dirty="0"/>
              <a:t>Plattform für kurzfristigen Informationsaustausch (einzelner Spieler sucht Team, Fahrgemeinschaften) -&gt; „Schwarzes Brett“</a:t>
            </a:r>
          </a:p>
          <a:p>
            <a:pPr marL="171450" indent="-171450">
              <a:lnSpc>
                <a:spcPct val="150000"/>
              </a:lnSpc>
              <a:buFont typeface="Arial" panose="020B0604020202020204" pitchFamily="34" charset="0"/>
              <a:buChar char="•"/>
            </a:pPr>
            <a:r>
              <a:rPr lang="de-DE" sz="1400" dirty="0"/>
              <a:t>Stand der Meldungen / Meldeliste</a:t>
            </a:r>
          </a:p>
          <a:p>
            <a:pPr marL="171450" indent="-171450">
              <a:lnSpc>
                <a:spcPct val="150000"/>
              </a:lnSpc>
              <a:buFont typeface="Arial" panose="020B0604020202020204" pitchFamily="34" charset="0"/>
              <a:buChar char="•"/>
            </a:pPr>
            <a:r>
              <a:rPr lang="de-DE" sz="1400" dirty="0"/>
              <a:t>Einteilung in Altersklassen</a:t>
            </a:r>
          </a:p>
          <a:p>
            <a:pPr marL="171450" indent="-171450">
              <a:lnSpc>
                <a:spcPct val="150000"/>
              </a:lnSpc>
              <a:buFont typeface="Arial" panose="020B0604020202020204" pitchFamily="34" charset="0"/>
              <a:buChar char="•"/>
            </a:pPr>
            <a:r>
              <a:rPr lang="de-DE" sz="1400" dirty="0"/>
              <a:t>Berichte / Fotos / Ergebnislisten online </a:t>
            </a:r>
            <a:r>
              <a:rPr lang="de-DE" sz="1400" i="1" dirty="0"/>
              <a:t>-&gt; Media-Team </a:t>
            </a:r>
            <a:r>
              <a:rPr lang="de-DE" sz="1400" i="1" dirty="0" err="1"/>
              <a:t>prellball.de</a:t>
            </a:r>
            <a:endParaRPr lang="de-DE" sz="1400" i="1" dirty="0"/>
          </a:p>
          <a:p>
            <a:pPr marL="171450" indent="-171450">
              <a:lnSpc>
                <a:spcPct val="150000"/>
              </a:lnSpc>
              <a:buFont typeface="Arial" panose="020B0604020202020204" pitchFamily="34" charset="0"/>
              <a:buChar char="•"/>
            </a:pPr>
            <a:r>
              <a:rPr lang="de-DE" sz="1400" b="1" u="sng" dirty="0"/>
              <a:t>Gesamtturnierkalender</a:t>
            </a:r>
            <a:endParaRPr lang="de-DE" sz="1400" dirty="0"/>
          </a:p>
        </p:txBody>
      </p:sp>
      <p:sp>
        <p:nvSpPr>
          <p:cNvPr id="2" name="Foliennummernplatzhalter 1">
            <a:extLst>
              <a:ext uri="{FF2B5EF4-FFF2-40B4-BE49-F238E27FC236}">
                <a16:creationId xmlns:a16="http://schemas.microsoft.com/office/drawing/2014/main" id="{04C4DF48-54EE-67E7-9B6B-33BFAD0AD5CF}"/>
              </a:ext>
            </a:extLst>
          </p:cNvPr>
          <p:cNvSpPr>
            <a:spLocks noGrp="1"/>
          </p:cNvSpPr>
          <p:nvPr>
            <p:ph type="sldNum" sz="quarter" idx="12"/>
          </p:nvPr>
        </p:nvSpPr>
        <p:spPr/>
        <p:txBody>
          <a:bodyPr/>
          <a:lstStyle/>
          <a:p>
            <a:fld id="{6CE81FAB-EB46-514B-853E-8396F05B1F48}" type="slidenum">
              <a:rPr lang="de-DE" smtClean="0"/>
              <a:pPr/>
              <a:t>13</a:t>
            </a:fld>
            <a:endParaRPr lang="de-DE"/>
          </a:p>
        </p:txBody>
      </p:sp>
      <p:graphicFrame>
        <p:nvGraphicFramePr>
          <p:cNvPr id="6" name="Diagramm 5">
            <a:extLst>
              <a:ext uri="{FF2B5EF4-FFF2-40B4-BE49-F238E27FC236}">
                <a16:creationId xmlns:a16="http://schemas.microsoft.com/office/drawing/2014/main" id="{EFF54AF3-7F7D-9277-F5D1-50F8A48AFA12}"/>
              </a:ext>
            </a:extLst>
          </p:cNvPr>
          <p:cNvGraphicFramePr>
            <a:graphicFrameLocks/>
          </p:cNvGraphicFramePr>
          <p:nvPr>
            <p:extLst>
              <p:ext uri="{D42A27DB-BD31-4B8C-83A1-F6EECF244321}">
                <p14:modId xmlns:p14="http://schemas.microsoft.com/office/powerpoint/2010/main" val="3316850520"/>
              </p:ext>
            </p:extLst>
          </p:nvPr>
        </p:nvGraphicFramePr>
        <p:xfrm>
          <a:off x="983951" y="812213"/>
          <a:ext cx="6214517" cy="34095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028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24E99-3875-73F1-57F6-47405EC41BD5}"/>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EE6E7CF5-B640-7371-E72A-B2AAACC99AD8}"/>
              </a:ext>
            </a:extLst>
          </p:cNvPr>
          <p:cNvSpPr txBox="1"/>
          <p:nvPr/>
        </p:nvSpPr>
        <p:spPr>
          <a:xfrm>
            <a:off x="1800000" y="360000"/>
            <a:ext cx="8033102" cy="338554"/>
          </a:xfrm>
          <a:prstGeom prst="rect">
            <a:avLst/>
          </a:prstGeom>
          <a:noFill/>
          <a:ln w="12700">
            <a:solidFill>
              <a:srgbClr val="7030A0"/>
            </a:solidFill>
          </a:ln>
        </p:spPr>
        <p:txBody>
          <a:bodyPr wrap="square" rtlCol="0">
            <a:spAutoFit/>
          </a:bodyPr>
          <a:lstStyle/>
          <a:p>
            <a:r>
              <a:rPr lang="de-DE" sz="1600" b="1" i="1" dirty="0">
                <a:solidFill>
                  <a:srgbClr val="FF0000"/>
                </a:solidFill>
              </a:rPr>
              <a:t>Bei der Ausrichtung von (bundesweiten und regionalen) Veranstaltungen würde mir helfen…</a:t>
            </a:r>
          </a:p>
        </p:txBody>
      </p:sp>
      <p:sp>
        <p:nvSpPr>
          <p:cNvPr id="5" name="Textfeld 4">
            <a:extLst>
              <a:ext uri="{FF2B5EF4-FFF2-40B4-BE49-F238E27FC236}">
                <a16:creationId xmlns:a16="http://schemas.microsoft.com/office/drawing/2014/main" id="{B34DCD3B-E60B-C582-4A35-C14EFB14A911}"/>
              </a:ext>
            </a:extLst>
          </p:cNvPr>
          <p:cNvSpPr txBox="1"/>
          <p:nvPr/>
        </p:nvSpPr>
        <p:spPr>
          <a:xfrm>
            <a:off x="1800000" y="1043565"/>
            <a:ext cx="7039779" cy="1674689"/>
          </a:xfrm>
          <a:prstGeom prst="rect">
            <a:avLst/>
          </a:prstGeom>
          <a:noFill/>
          <a:ln w="12700">
            <a:solidFill>
              <a:srgbClr val="7030A0"/>
            </a:solidFill>
          </a:ln>
        </p:spPr>
        <p:txBody>
          <a:bodyPr wrap="square" rtlCol="0">
            <a:spAutoFit/>
          </a:bodyPr>
          <a:lstStyle/>
          <a:p>
            <a:pPr marL="171450" indent="-171450">
              <a:lnSpc>
                <a:spcPct val="150000"/>
              </a:lnSpc>
              <a:buFont typeface="Arial" panose="020B0604020202020204" pitchFamily="34" charset="0"/>
              <a:buChar char="•"/>
            </a:pPr>
            <a:r>
              <a:rPr lang="de-DE" sz="1400" dirty="0"/>
              <a:t>Unterstützung von mehr Helfern / Netzwerk an (regionalen) Helfern</a:t>
            </a:r>
          </a:p>
          <a:p>
            <a:pPr marL="171450" indent="-171450">
              <a:lnSpc>
                <a:spcPct val="150000"/>
              </a:lnSpc>
              <a:buFont typeface="Arial" panose="020B0604020202020204" pitchFamily="34" charset="0"/>
              <a:buChar char="•"/>
            </a:pPr>
            <a:r>
              <a:rPr lang="de-DE" sz="1400" dirty="0"/>
              <a:t>Besserer </a:t>
            </a:r>
            <a:r>
              <a:rPr lang="de-DE" sz="1400" b="1" u="sng" dirty="0"/>
              <a:t>Gesamtturnierkalender</a:t>
            </a:r>
            <a:r>
              <a:rPr lang="de-DE" sz="1400" dirty="0"/>
              <a:t>, damit es keine Überschneidungen gibt</a:t>
            </a:r>
          </a:p>
          <a:p>
            <a:pPr marL="171450" indent="-171450">
              <a:lnSpc>
                <a:spcPct val="150000"/>
              </a:lnSpc>
              <a:buFont typeface="Arial" panose="020B0604020202020204" pitchFamily="34" charset="0"/>
              <a:buChar char="•"/>
            </a:pPr>
            <a:r>
              <a:rPr lang="de-DE" sz="1400" dirty="0"/>
              <a:t>Zusammenarbeit benachbarter Vereine</a:t>
            </a:r>
          </a:p>
          <a:p>
            <a:pPr marL="171450" indent="-171450">
              <a:lnSpc>
                <a:spcPct val="150000"/>
              </a:lnSpc>
              <a:buFont typeface="Arial" panose="020B0604020202020204" pitchFamily="34" charset="0"/>
              <a:buChar char="•"/>
            </a:pPr>
            <a:r>
              <a:rPr lang="de-DE" sz="1400" dirty="0"/>
              <a:t>Unterstützung beim Streaming / Live-Übertragung</a:t>
            </a:r>
          </a:p>
          <a:p>
            <a:pPr marL="171450" indent="-171450">
              <a:lnSpc>
                <a:spcPct val="150000"/>
              </a:lnSpc>
              <a:buFont typeface="Arial" panose="020B0604020202020204" pitchFamily="34" charset="0"/>
              <a:buChar char="•"/>
            </a:pPr>
            <a:r>
              <a:rPr lang="de-DE" sz="1400" dirty="0"/>
              <a:t>Ansprechpartner, die beraten / organisatorisch unterstützen (z.B. Spielpläne erstellen)</a:t>
            </a:r>
          </a:p>
        </p:txBody>
      </p:sp>
      <p:sp>
        <p:nvSpPr>
          <p:cNvPr id="2" name="Foliennummernplatzhalter 1">
            <a:extLst>
              <a:ext uri="{FF2B5EF4-FFF2-40B4-BE49-F238E27FC236}">
                <a16:creationId xmlns:a16="http://schemas.microsoft.com/office/drawing/2014/main" id="{EF079C82-DAC6-B898-0D27-989FC97B7C27}"/>
              </a:ext>
            </a:extLst>
          </p:cNvPr>
          <p:cNvSpPr>
            <a:spLocks noGrp="1"/>
          </p:cNvSpPr>
          <p:nvPr>
            <p:ph type="sldNum" sz="quarter" idx="12"/>
          </p:nvPr>
        </p:nvSpPr>
        <p:spPr/>
        <p:txBody>
          <a:bodyPr/>
          <a:lstStyle/>
          <a:p>
            <a:fld id="{6CE81FAB-EB46-514B-853E-8396F05B1F48}" type="slidenum">
              <a:rPr lang="de-DE" smtClean="0"/>
              <a:pPr/>
              <a:t>14</a:t>
            </a:fld>
            <a:endParaRPr lang="de-DE"/>
          </a:p>
        </p:txBody>
      </p:sp>
    </p:spTree>
    <p:extLst>
      <p:ext uri="{BB962C8B-B14F-4D97-AF65-F5344CB8AC3E}">
        <p14:creationId xmlns:p14="http://schemas.microsoft.com/office/powerpoint/2010/main" val="372930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123F8-AE10-37F5-5BE8-893E17D91FE6}"/>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DD8A6098-D78F-A6BD-B737-BE6BEE2AE04B}"/>
              </a:ext>
            </a:extLst>
          </p:cNvPr>
          <p:cNvSpPr txBox="1"/>
          <p:nvPr/>
        </p:nvSpPr>
        <p:spPr>
          <a:xfrm>
            <a:off x="1800000" y="360000"/>
            <a:ext cx="2073289" cy="338554"/>
          </a:xfrm>
          <a:prstGeom prst="rect">
            <a:avLst/>
          </a:prstGeom>
          <a:noFill/>
          <a:ln w="12700">
            <a:solidFill>
              <a:srgbClr val="7030A0"/>
            </a:solidFill>
          </a:ln>
        </p:spPr>
        <p:txBody>
          <a:bodyPr wrap="square" rtlCol="0">
            <a:spAutoFit/>
          </a:bodyPr>
          <a:lstStyle/>
          <a:p>
            <a:r>
              <a:rPr lang="de-DE" sz="1600" b="1" i="1" dirty="0">
                <a:solidFill>
                  <a:srgbClr val="FF0000"/>
                </a:solidFill>
              </a:rPr>
              <a:t>Aus- und Fortbildung</a:t>
            </a:r>
          </a:p>
        </p:txBody>
      </p:sp>
      <p:sp>
        <p:nvSpPr>
          <p:cNvPr id="4" name="Textfeld 3">
            <a:extLst>
              <a:ext uri="{FF2B5EF4-FFF2-40B4-BE49-F238E27FC236}">
                <a16:creationId xmlns:a16="http://schemas.microsoft.com/office/drawing/2014/main" id="{619F75E6-19D7-EB5A-7966-92CE398ECA7F}"/>
              </a:ext>
            </a:extLst>
          </p:cNvPr>
          <p:cNvSpPr txBox="1"/>
          <p:nvPr/>
        </p:nvSpPr>
        <p:spPr>
          <a:xfrm>
            <a:off x="1799999" y="848908"/>
            <a:ext cx="7144730" cy="382028"/>
          </a:xfrm>
          <a:prstGeom prst="rect">
            <a:avLst/>
          </a:prstGeom>
          <a:noFill/>
          <a:ln w="12700">
            <a:solidFill>
              <a:srgbClr val="7030A0"/>
            </a:solidFill>
          </a:ln>
        </p:spPr>
        <p:txBody>
          <a:bodyPr wrap="square" rtlCol="0">
            <a:spAutoFit/>
          </a:bodyPr>
          <a:lstStyle/>
          <a:p>
            <a:pPr>
              <a:lnSpc>
                <a:spcPct val="150000"/>
              </a:lnSpc>
            </a:pPr>
            <a:r>
              <a:rPr lang="de-DE" sz="1400" dirty="0"/>
              <a:t>Nur 50% der Befragten gaben an, dass das Angebot an Aus- und Fortbildung ausreichend sei !</a:t>
            </a:r>
          </a:p>
        </p:txBody>
      </p:sp>
      <p:sp>
        <p:nvSpPr>
          <p:cNvPr id="5" name="Foliennummernplatzhalter 4">
            <a:extLst>
              <a:ext uri="{FF2B5EF4-FFF2-40B4-BE49-F238E27FC236}">
                <a16:creationId xmlns:a16="http://schemas.microsoft.com/office/drawing/2014/main" id="{7FCB031E-8347-23ED-BAA5-D89897ABC0C5}"/>
              </a:ext>
            </a:extLst>
          </p:cNvPr>
          <p:cNvSpPr>
            <a:spLocks noGrp="1"/>
          </p:cNvSpPr>
          <p:nvPr>
            <p:ph type="sldNum" sz="quarter" idx="12"/>
          </p:nvPr>
        </p:nvSpPr>
        <p:spPr/>
        <p:txBody>
          <a:bodyPr/>
          <a:lstStyle/>
          <a:p>
            <a:fld id="{6CE81FAB-EB46-514B-853E-8396F05B1F48}" type="slidenum">
              <a:rPr lang="de-DE" smtClean="0"/>
              <a:pPr/>
              <a:t>15</a:t>
            </a:fld>
            <a:endParaRPr lang="de-DE"/>
          </a:p>
        </p:txBody>
      </p:sp>
      <p:graphicFrame>
        <p:nvGraphicFramePr>
          <p:cNvPr id="7" name="Diagramm 6">
            <a:extLst>
              <a:ext uri="{FF2B5EF4-FFF2-40B4-BE49-F238E27FC236}">
                <a16:creationId xmlns:a16="http://schemas.microsoft.com/office/drawing/2014/main" id="{53E5EADF-74BA-3C47-A867-EE541D149C55}"/>
              </a:ext>
            </a:extLst>
          </p:cNvPr>
          <p:cNvGraphicFramePr>
            <a:graphicFrameLocks/>
          </p:cNvGraphicFramePr>
          <p:nvPr>
            <p:extLst>
              <p:ext uri="{D42A27DB-BD31-4B8C-83A1-F6EECF244321}">
                <p14:modId xmlns:p14="http://schemas.microsoft.com/office/powerpoint/2010/main" val="4037853026"/>
              </p:ext>
            </p:extLst>
          </p:nvPr>
        </p:nvGraphicFramePr>
        <p:xfrm>
          <a:off x="497192" y="1426864"/>
          <a:ext cx="3186349" cy="26457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7">
            <a:extLst>
              <a:ext uri="{FF2B5EF4-FFF2-40B4-BE49-F238E27FC236}">
                <a16:creationId xmlns:a16="http://schemas.microsoft.com/office/drawing/2014/main" id="{4521EA9D-1A38-2741-B55D-425400799F6E}"/>
              </a:ext>
            </a:extLst>
          </p:cNvPr>
          <p:cNvGraphicFramePr>
            <a:graphicFrameLocks/>
          </p:cNvGraphicFramePr>
          <p:nvPr>
            <p:extLst>
              <p:ext uri="{D42A27DB-BD31-4B8C-83A1-F6EECF244321}">
                <p14:modId xmlns:p14="http://schemas.microsoft.com/office/powerpoint/2010/main" val="3560631891"/>
              </p:ext>
            </p:extLst>
          </p:nvPr>
        </p:nvGraphicFramePr>
        <p:xfrm>
          <a:off x="3873289" y="2179135"/>
          <a:ext cx="7464359" cy="32879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830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791E7-E5F8-3085-1899-B2A50A61C670}"/>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0B8FC8CF-15F1-D147-8327-742B51DD6D1A}"/>
              </a:ext>
            </a:extLst>
          </p:cNvPr>
          <p:cNvSpPr txBox="1"/>
          <p:nvPr/>
        </p:nvSpPr>
        <p:spPr>
          <a:xfrm>
            <a:off x="1800001" y="360000"/>
            <a:ext cx="2512596" cy="338554"/>
          </a:xfrm>
          <a:prstGeom prst="rect">
            <a:avLst/>
          </a:prstGeom>
          <a:noFill/>
          <a:ln w="12700">
            <a:solidFill>
              <a:srgbClr val="7030A0"/>
            </a:solidFill>
          </a:ln>
        </p:spPr>
        <p:txBody>
          <a:bodyPr wrap="square" rtlCol="0">
            <a:spAutoFit/>
          </a:bodyPr>
          <a:lstStyle/>
          <a:p>
            <a:r>
              <a:rPr lang="de-DE" sz="1600" b="1" i="1" dirty="0">
                <a:solidFill>
                  <a:srgbClr val="FF0000"/>
                </a:solidFill>
              </a:rPr>
              <a:t>Wünsche / Ideen allgemein</a:t>
            </a:r>
          </a:p>
        </p:txBody>
      </p:sp>
      <p:sp>
        <p:nvSpPr>
          <p:cNvPr id="5" name="Textfeld 4">
            <a:extLst>
              <a:ext uri="{FF2B5EF4-FFF2-40B4-BE49-F238E27FC236}">
                <a16:creationId xmlns:a16="http://schemas.microsoft.com/office/drawing/2014/main" id="{5F8C886A-7FEF-55F0-CAB6-3FB6631F036B}"/>
              </a:ext>
            </a:extLst>
          </p:cNvPr>
          <p:cNvSpPr txBox="1"/>
          <p:nvPr/>
        </p:nvSpPr>
        <p:spPr>
          <a:xfrm>
            <a:off x="1855335" y="1007745"/>
            <a:ext cx="9519542" cy="3290516"/>
          </a:xfrm>
          <a:prstGeom prst="rect">
            <a:avLst/>
          </a:prstGeom>
          <a:noFill/>
          <a:ln w="12700">
            <a:solidFill>
              <a:srgbClr val="7030A0"/>
            </a:solidFill>
          </a:ln>
        </p:spPr>
        <p:txBody>
          <a:bodyPr wrap="square" rtlCol="0">
            <a:spAutoFit/>
          </a:bodyPr>
          <a:lstStyle/>
          <a:p>
            <a:pPr marL="171450" indent="-171450">
              <a:lnSpc>
                <a:spcPct val="150000"/>
              </a:lnSpc>
              <a:buFont typeface="Arial" panose="020B0604020202020204" pitchFamily="34" charset="0"/>
              <a:buChar char="•"/>
            </a:pPr>
            <a:r>
              <a:rPr lang="de-DE" sz="1400" dirty="0"/>
              <a:t>Fehlende Informationen / Online-Angebote in einigen LTV </a:t>
            </a:r>
            <a:r>
              <a:rPr lang="de-DE" sz="1400" i="1" dirty="0"/>
              <a:t>-&gt; Media-Team </a:t>
            </a:r>
            <a:r>
              <a:rPr lang="de-DE" sz="1400" b="1" i="1" dirty="0" err="1">
                <a:solidFill>
                  <a:srgbClr val="0070C0"/>
                </a:solidFill>
              </a:rPr>
              <a:t>prellball.de</a:t>
            </a:r>
            <a:r>
              <a:rPr lang="de-DE" sz="1400" b="1" i="1" dirty="0">
                <a:solidFill>
                  <a:srgbClr val="0070C0"/>
                </a:solidFill>
              </a:rPr>
              <a:t> </a:t>
            </a:r>
            <a:r>
              <a:rPr lang="de-DE" sz="1400" i="1" dirty="0"/>
              <a:t>kann übergreifenden informieren</a:t>
            </a:r>
          </a:p>
          <a:p>
            <a:pPr marL="171450" indent="-171450">
              <a:lnSpc>
                <a:spcPct val="150000"/>
              </a:lnSpc>
              <a:buFont typeface="Arial" panose="020B0604020202020204" pitchFamily="34" charset="0"/>
              <a:buChar char="•"/>
            </a:pPr>
            <a:r>
              <a:rPr lang="de-DE" sz="1400" dirty="0"/>
              <a:t>Mehr </a:t>
            </a:r>
            <a:r>
              <a:rPr lang="de-DE" sz="1400" b="1" u="sng" dirty="0"/>
              <a:t>Schiri-Lehrgänge</a:t>
            </a:r>
          </a:p>
          <a:p>
            <a:pPr marL="171450" indent="-171450">
              <a:lnSpc>
                <a:spcPct val="150000"/>
              </a:lnSpc>
              <a:buFont typeface="Arial" panose="020B0604020202020204" pitchFamily="34" charset="0"/>
              <a:buChar char="•"/>
            </a:pPr>
            <a:r>
              <a:rPr lang="de-DE" sz="1400" dirty="0"/>
              <a:t>Mehr Austausch zum Thema Jugendarbeit </a:t>
            </a:r>
            <a:r>
              <a:rPr lang="de-DE" sz="1400" i="1" dirty="0"/>
              <a:t>(-&gt; Verweis auf den aktuellen Arbeitskreis / Online-Treffen); </a:t>
            </a:r>
            <a:r>
              <a:rPr lang="de-DE" sz="1400" dirty="0"/>
              <a:t>Trainer-Info-Wochenende (z.B. Trainingsgestaltung)</a:t>
            </a:r>
          </a:p>
          <a:p>
            <a:pPr marL="171450" indent="-171450">
              <a:lnSpc>
                <a:spcPct val="150000"/>
              </a:lnSpc>
              <a:buFont typeface="Arial" panose="020B0604020202020204" pitchFamily="34" charset="0"/>
              <a:buChar char="•"/>
            </a:pPr>
            <a:r>
              <a:rPr lang="de-DE" sz="1400" dirty="0"/>
              <a:t>Punkteliste bei Turnieren – mit Pokal für Saison-Gesamtsieger (Anreiz zu häufigerer Turnierteilnahme)</a:t>
            </a:r>
            <a:br>
              <a:rPr lang="de-DE" sz="1400" dirty="0"/>
            </a:br>
            <a:r>
              <a:rPr lang="de-DE" sz="1400" i="1" dirty="0"/>
              <a:t>-&gt; Idee für einen Arbeitskreis, der ein Bewertungssystem ausarbeitet ?</a:t>
            </a:r>
          </a:p>
          <a:p>
            <a:pPr marL="171450" indent="-171450">
              <a:lnSpc>
                <a:spcPct val="150000"/>
              </a:lnSpc>
              <a:buFont typeface="Arial" panose="020B0604020202020204" pitchFamily="34" charset="0"/>
              <a:buChar char="•"/>
            </a:pPr>
            <a:r>
              <a:rPr lang="de-DE" sz="1400" dirty="0"/>
              <a:t>Mehr Angebote für Lehrgänge / Schulungen </a:t>
            </a:r>
            <a:r>
              <a:rPr lang="de-DE" sz="1400" i="1" dirty="0"/>
              <a:t>(allgemein ?)</a:t>
            </a:r>
          </a:p>
          <a:p>
            <a:pPr marL="171450" indent="-171450">
              <a:lnSpc>
                <a:spcPct val="150000"/>
              </a:lnSpc>
              <a:buFont typeface="Arial" panose="020B0604020202020204" pitchFamily="34" charset="0"/>
              <a:buChar char="•"/>
            </a:pPr>
            <a:r>
              <a:rPr lang="de-DE" sz="1400" dirty="0"/>
              <a:t>Übungen / Trainingsmaterial online </a:t>
            </a:r>
            <a:r>
              <a:rPr lang="de-DE" sz="1400" i="1" dirty="0"/>
              <a:t>-&gt; </a:t>
            </a:r>
            <a:r>
              <a:rPr lang="de-DE" sz="1400" b="1" i="1" dirty="0" err="1">
                <a:solidFill>
                  <a:srgbClr val="0070C0"/>
                </a:solidFill>
              </a:rPr>
              <a:t>prellball.de</a:t>
            </a:r>
            <a:r>
              <a:rPr lang="de-DE" sz="1400" b="1" i="1" dirty="0">
                <a:solidFill>
                  <a:srgbClr val="0070C0"/>
                </a:solidFill>
              </a:rPr>
              <a:t> </a:t>
            </a:r>
            <a:r>
              <a:rPr lang="de-DE" sz="1400" i="1" dirty="0"/>
              <a:t>, in Bearbeitung durch das Media-Team</a:t>
            </a:r>
          </a:p>
          <a:p>
            <a:pPr marL="171450" indent="-171450">
              <a:lnSpc>
                <a:spcPct val="150000"/>
              </a:lnSpc>
              <a:buFont typeface="Arial" panose="020B0604020202020204" pitchFamily="34" charset="0"/>
              <a:buChar char="•"/>
            </a:pPr>
            <a:r>
              <a:rPr lang="de-DE" sz="1400" dirty="0"/>
              <a:t>Übersichtsliste aller Ansprechpartner / Personen in den TKs der LTV</a:t>
            </a:r>
          </a:p>
          <a:p>
            <a:pPr marL="171450" indent="-171450">
              <a:lnSpc>
                <a:spcPct val="150000"/>
              </a:lnSpc>
              <a:buFont typeface="Arial" panose="020B0604020202020204" pitchFamily="34" charset="0"/>
              <a:buChar char="•"/>
            </a:pPr>
            <a:endParaRPr lang="de-DE" sz="1400" dirty="0"/>
          </a:p>
        </p:txBody>
      </p:sp>
      <p:sp>
        <p:nvSpPr>
          <p:cNvPr id="2" name="Foliennummernplatzhalter 1">
            <a:extLst>
              <a:ext uri="{FF2B5EF4-FFF2-40B4-BE49-F238E27FC236}">
                <a16:creationId xmlns:a16="http://schemas.microsoft.com/office/drawing/2014/main" id="{0A9B462A-72B4-5B30-8B7E-627E3AE8DE96}"/>
              </a:ext>
            </a:extLst>
          </p:cNvPr>
          <p:cNvSpPr>
            <a:spLocks noGrp="1"/>
          </p:cNvSpPr>
          <p:nvPr>
            <p:ph type="sldNum" sz="quarter" idx="12"/>
          </p:nvPr>
        </p:nvSpPr>
        <p:spPr/>
        <p:txBody>
          <a:bodyPr/>
          <a:lstStyle/>
          <a:p>
            <a:fld id="{6CE81FAB-EB46-514B-853E-8396F05B1F48}" type="slidenum">
              <a:rPr lang="de-DE" smtClean="0"/>
              <a:pPr/>
              <a:t>16</a:t>
            </a:fld>
            <a:endParaRPr lang="de-DE"/>
          </a:p>
        </p:txBody>
      </p:sp>
    </p:spTree>
    <p:extLst>
      <p:ext uri="{BB962C8B-B14F-4D97-AF65-F5344CB8AC3E}">
        <p14:creationId xmlns:p14="http://schemas.microsoft.com/office/powerpoint/2010/main" val="407801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FDCEF-BBB5-94A4-7187-1EC9D7FD33FB}"/>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CB6D521D-5383-9D45-B3D4-89960364E67A}"/>
              </a:ext>
            </a:extLst>
          </p:cNvPr>
          <p:cNvSpPr txBox="1"/>
          <p:nvPr/>
        </p:nvSpPr>
        <p:spPr>
          <a:xfrm>
            <a:off x="1800000" y="360000"/>
            <a:ext cx="4050898" cy="338554"/>
          </a:xfrm>
          <a:prstGeom prst="rect">
            <a:avLst/>
          </a:prstGeom>
          <a:noFill/>
          <a:ln w="12700">
            <a:solidFill>
              <a:srgbClr val="7030A0"/>
            </a:solidFill>
          </a:ln>
        </p:spPr>
        <p:txBody>
          <a:bodyPr wrap="square" rtlCol="0">
            <a:spAutoFit/>
          </a:bodyPr>
          <a:lstStyle/>
          <a:p>
            <a:r>
              <a:rPr lang="de-DE" sz="1600" b="1" i="1" dirty="0">
                <a:solidFill>
                  <a:srgbClr val="FF0000"/>
                </a:solidFill>
              </a:rPr>
              <a:t>Folgendes möchte ich außerdem noch sagen:</a:t>
            </a:r>
          </a:p>
        </p:txBody>
      </p:sp>
      <p:sp>
        <p:nvSpPr>
          <p:cNvPr id="4" name="Textfeld 3">
            <a:extLst>
              <a:ext uri="{FF2B5EF4-FFF2-40B4-BE49-F238E27FC236}">
                <a16:creationId xmlns:a16="http://schemas.microsoft.com/office/drawing/2014/main" id="{C15D9246-F6A6-AE3E-BE26-245BBD8E525B}"/>
              </a:ext>
            </a:extLst>
          </p:cNvPr>
          <p:cNvSpPr txBox="1"/>
          <p:nvPr/>
        </p:nvSpPr>
        <p:spPr>
          <a:xfrm>
            <a:off x="1726854" y="890883"/>
            <a:ext cx="10419750" cy="5229509"/>
          </a:xfrm>
          <a:prstGeom prst="rect">
            <a:avLst/>
          </a:prstGeom>
          <a:noFill/>
          <a:ln w="12700">
            <a:solidFill>
              <a:srgbClr val="7030A0"/>
            </a:solidFill>
          </a:ln>
        </p:spPr>
        <p:txBody>
          <a:bodyPr wrap="square" rtlCol="0">
            <a:spAutoFit/>
          </a:bodyPr>
          <a:lstStyle/>
          <a:p>
            <a:pPr marL="171450" indent="-171450">
              <a:lnSpc>
                <a:spcPct val="150000"/>
              </a:lnSpc>
              <a:buFont typeface="Arial" panose="020B0604020202020204" pitchFamily="34" charset="0"/>
              <a:buChar char="•"/>
            </a:pPr>
            <a:r>
              <a:rPr lang="de-DE" sz="1400" dirty="0"/>
              <a:t>„Die Bereitschaft von Erwachsenen Jugendarbeit zu leisten, hat stark nachgelassen.“</a:t>
            </a:r>
          </a:p>
          <a:p>
            <a:pPr marL="171450" indent="-171450">
              <a:lnSpc>
                <a:spcPct val="150000"/>
              </a:lnSpc>
              <a:buFont typeface="Arial" panose="020B0604020202020204" pitchFamily="34" charset="0"/>
              <a:buChar char="•"/>
            </a:pPr>
            <a:r>
              <a:rPr lang="de-DE" sz="1400" dirty="0"/>
              <a:t>„Z.T. ist Trainingsbetrieb nur noch mit anderen Vereinen zusammen möglich.“</a:t>
            </a:r>
          </a:p>
          <a:p>
            <a:pPr marL="171450" indent="-171450">
              <a:lnSpc>
                <a:spcPct val="150000"/>
              </a:lnSpc>
              <a:buFont typeface="Arial" panose="020B0604020202020204" pitchFamily="34" charset="0"/>
              <a:buChar char="•"/>
            </a:pPr>
            <a:r>
              <a:rPr lang="de-DE" sz="1400" dirty="0"/>
              <a:t>„Ich bekomme viele Informationen. Ich freue mich, wenn der Beitrag zu der Umfrage Ideen zu Informationen verbessert.“</a:t>
            </a:r>
          </a:p>
          <a:p>
            <a:pPr marL="171450" indent="-171450">
              <a:lnSpc>
                <a:spcPct val="150000"/>
              </a:lnSpc>
              <a:buFont typeface="Arial" panose="020B0604020202020204" pitchFamily="34" charset="0"/>
              <a:buChar char="•"/>
            </a:pPr>
            <a:r>
              <a:rPr lang="de-DE" sz="1400" dirty="0"/>
              <a:t>„Jugendarbeit sollte zentral gesteuert / betreut werden.“</a:t>
            </a:r>
          </a:p>
          <a:p>
            <a:pPr marL="171450" indent="-171450">
              <a:lnSpc>
                <a:spcPct val="150000"/>
              </a:lnSpc>
              <a:buFont typeface="Arial" panose="020B0604020202020204" pitchFamily="34" charset="0"/>
              <a:buChar char="•"/>
            </a:pPr>
            <a:r>
              <a:rPr lang="de-DE" sz="1400" dirty="0"/>
              <a:t>„Ein Info-Flyer zum Download (mit Freifeldern für eigene Angaben) wäre hilfreich (Jugend / Prellball Allgemein).“</a:t>
            </a:r>
          </a:p>
          <a:p>
            <a:pPr marL="171450" indent="-171450">
              <a:lnSpc>
                <a:spcPct val="150000"/>
              </a:lnSpc>
              <a:buFont typeface="Arial" panose="020B0604020202020204" pitchFamily="34" charset="0"/>
              <a:buChar char="•"/>
            </a:pPr>
            <a:r>
              <a:rPr lang="de-DE" sz="1400" dirty="0"/>
              <a:t>„Es sind keine einfachen Zeiten für eine Randsportart wie unsere.“</a:t>
            </a:r>
          </a:p>
          <a:p>
            <a:pPr marL="171450" indent="-171450">
              <a:lnSpc>
                <a:spcPct val="150000"/>
              </a:lnSpc>
              <a:buFont typeface="Arial" panose="020B0604020202020204" pitchFamily="34" charset="0"/>
              <a:buChar char="•"/>
            </a:pPr>
            <a:r>
              <a:rPr lang="de-DE" sz="1400" dirty="0"/>
              <a:t>… „Wir hätten bestimmt jemand der sich mit den Jugendtraining.  Aber ich habe schon immer gehört „Das ist aber sehr kompliziert und sehr schwer, was ihr da spielt!“ Man müsste für  Schüler und Jugend, die angefangen haben und am Spielbetrieb teilnehmen möchten, eine bessere Regelung finden. Das wäre zum Beispiel eine Anfängerrunde, wo nur gleiche oder schon ein bisschen besser spielen können.“ …</a:t>
            </a:r>
          </a:p>
          <a:p>
            <a:pPr marL="171450" indent="-171450">
              <a:lnSpc>
                <a:spcPct val="150000"/>
              </a:lnSpc>
              <a:buFont typeface="Arial" panose="020B0604020202020204" pitchFamily="34" charset="0"/>
              <a:buChar char="•"/>
            </a:pPr>
            <a:r>
              <a:rPr lang="de-DE" sz="1400" dirty="0"/>
              <a:t>„Das Protokoll aus diesen Sitzungen reicht mir. Diese lese ich sehr gerne.“</a:t>
            </a:r>
          </a:p>
          <a:p>
            <a:pPr marL="171450" indent="-171450">
              <a:lnSpc>
                <a:spcPct val="150000"/>
              </a:lnSpc>
              <a:buFont typeface="Arial" panose="020B0604020202020204" pitchFamily="34" charset="0"/>
              <a:buChar char="•"/>
            </a:pPr>
            <a:r>
              <a:rPr lang="de-DE" sz="1400" dirty="0"/>
              <a:t>…, „glaube ich fest daran, dass die Priorität geändert werden muss. Nicht die beste Mannschaft, oder beste Verein muss unterstützt werden, sondern die schwächeren heran geführt werden. So lange wir Spiele haben, werden wir immer Sieger haben. Das geht von alleine. Aber wenn wir keine Mannschaften mehr haben, wie will man dann noch siegen.“ …</a:t>
            </a:r>
          </a:p>
          <a:p>
            <a:pPr marL="171450" indent="-171450">
              <a:lnSpc>
                <a:spcPct val="150000"/>
              </a:lnSpc>
              <a:buFont typeface="Arial" panose="020B0604020202020204" pitchFamily="34" charset="0"/>
              <a:buChar char="•"/>
            </a:pPr>
            <a:r>
              <a:rPr lang="de-DE" sz="1400" dirty="0"/>
              <a:t>… „Ein Training bekommen wir gerade so einmal in der Woche mit Max. 6 Erwachsenen hin. Deshalb benötige ich dringend Unterstützung, um die Abteilung Prellball im … aufrecht zu erhalten.“</a:t>
            </a:r>
          </a:p>
          <a:p>
            <a:pPr marL="171450" indent="-171450">
              <a:lnSpc>
                <a:spcPct val="150000"/>
              </a:lnSpc>
              <a:buFont typeface="Arial" panose="020B0604020202020204" pitchFamily="34" charset="0"/>
              <a:buChar char="•"/>
            </a:pPr>
            <a:r>
              <a:rPr lang="de-DE" sz="1400" dirty="0"/>
              <a:t>„Interesse besteht immer, die Jugend ist die Zukunft. Leider gibt es zu wenige, dir noch etwas machen möchten.“</a:t>
            </a:r>
          </a:p>
        </p:txBody>
      </p:sp>
      <p:sp>
        <p:nvSpPr>
          <p:cNvPr id="3" name="Foliennummernplatzhalter 2">
            <a:extLst>
              <a:ext uri="{FF2B5EF4-FFF2-40B4-BE49-F238E27FC236}">
                <a16:creationId xmlns:a16="http://schemas.microsoft.com/office/drawing/2014/main" id="{08BED78C-C1F1-1938-F54D-35181BF67669}"/>
              </a:ext>
            </a:extLst>
          </p:cNvPr>
          <p:cNvSpPr>
            <a:spLocks noGrp="1"/>
          </p:cNvSpPr>
          <p:nvPr>
            <p:ph type="sldNum" sz="quarter" idx="12"/>
          </p:nvPr>
        </p:nvSpPr>
        <p:spPr/>
        <p:txBody>
          <a:bodyPr/>
          <a:lstStyle/>
          <a:p>
            <a:fld id="{6CE81FAB-EB46-514B-853E-8396F05B1F48}" type="slidenum">
              <a:rPr lang="de-DE" smtClean="0"/>
              <a:pPr/>
              <a:t>17</a:t>
            </a:fld>
            <a:endParaRPr lang="de-DE"/>
          </a:p>
        </p:txBody>
      </p:sp>
    </p:spTree>
    <p:extLst>
      <p:ext uri="{BB962C8B-B14F-4D97-AF65-F5344CB8AC3E}">
        <p14:creationId xmlns:p14="http://schemas.microsoft.com/office/powerpoint/2010/main" val="300614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05AA6-4DD6-E8AC-E448-222D11417253}"/>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B86A2ABB-5D83-6802-4D21-73BC86FDC432}"/>
              </a:ext>
            </a:extLst>
          </p:cNvPr>
          <p:cNvSpPr txBox="1"/>
          <p:nvPr/>
        </p:nvSpPr>
        <p:spPr>
          <a:xfrm>
            <a:off x="1475745" y="5420782"/>
            <a:ext cx="8446468" cy="1077218"/>
          </a:xfrm>
          <a:prstGeom prst="rect">
            <a:avLst/>
          </a:prstGeom>
          <a:noFill/>
          <a:ln w="12700">
            <a:solidFill>
              <a:srgbClr val="7030A0"/>
            </a:solidFill>
          </a:ln>
        </p:spPr>
        <p:txBody>
          <a:bodyPr wrap="square" rtlCol="0">
            <a:spAutoFit/>
          </a:bodyPr>
          <a:lstStyle/>
          <a:p>
            <a:pPr algn="ctr"/>
            <a:r>
              <a:rPr lang="de-DE" sz="1600" b="1" i="1" dirty="0">
                <a:solidFill>
                  <a:srgbClr val="FF0000"/>
                </a:solidFill>
                <a:latin typeface="Comic Sans MS" panose="030F0902030302020204" pitchFamily="66" charset="0"/>
              </a:rPr>
              <a:t>Wir freuen uns sehr, dass ihr die Umfrage so positiv aufgenommen habt !!!  </a:t>
            </a:r>
            <a:r>
              <a:rPr lang="de-DE" sz="1600" b="1" dirty="0">
                <a:latin typeface="Comic Sans MS" panose="030F0902030302020204" pitchFamily="66" charset="0"/>
              </a:rPr>
              <a:t>😀</a:t>
            </a:r>
          </a:p>
          <a:p>
            <a:pPr algn="ctr"/>
            <a:endParaRPr lang="de-DE" sz="1600" b="1" i="1" dirty="0">
              <a:solidFill>
                <a:srgbClr val="FF0000"/>
              </a:solidFill>
              <a:latin typeface="Comic Sans MS" panose="030F0902030302020204" pitchFamily="66" charset="0"/>
            </a:endParaRPr>
          </a:p>
          <a:p>
            <a:pPr algn="ctr"/>
            <a:r>
              <a:rPr lang="de-DE" sz="1600" b="1" i="1" dirty="0">
                <a:solidFill>
                  <a:srgbClr val="FF0000"/>
                </a:solidFill>
                <a:latin typeface="Comic Sans MS" panose="030F0902030302020204" pitchFamily="66" charset="0"/>
              </a:rPr>
              <a:t>Euer DTB Media-Team</a:t>
            </a:r>
          </a:p>
          <a:p>
            <a:pPr algn="ctr"/>
            <a:endParaRPr lang="de-DE" sz="1600" b="1" i="1" dirty="0">
              <a:solidFill>
                <a:srgbClr val="FF0000"/>
              </a:solidFill>
              <a:latin typeface="Comic Sans MS" panose="030F0902030302020204" pitchFamily="66" charset="0"/>
            </a:endParaRPr>
          </a:p>
        </p:txBody>
      </p:sp>
      <p:sp>
        <p:nvSpPr>
          <p:cNvPr id="4" name="Textfeld 3">
            <a:extLst>
              <a:ext uri="{FF2B5EF4-FFF2-40B4-BE49-F238E27FC236}">
                <a16:creationId xmlns:a16="http://schemas.microsoft.com/office/drawing/2014/main" id="{E52FAFC5-9FAA-2A30-B680-063411936094}"/>
              </a:ext>
            </a:extLst>
          </p:cNvPr>
          <p:cNvSpPr txBox="1"/>
          <p:nvPr/>
        </p:nvSpPr>
        <p:spPr>
          <a:xfrm>
            <a:off x="1800000" y="841311"/>
            <a:ext cx="9524805" cy="3936912"/>
          </a:xfrm>
          <a:prstGeom prst="rect">
            <a:avLst/>
          </a:prstGeom>
          <a:noFill/>
          <a:ln w="12700">
            <a:solidFill>
              <a:srgbClr val="7030A0"/>
            </a:solidFill>
          </a:ln>
        </p:spPr>
        <p:txBody>
          <a:bodyPr wrap="square" rtlCol="0">
            <a:spAutoFit/>
          </a:bodyPr>
          <a:lstStyle/>
          <a:p>
            <a:pPr>
              <a:lnSpc>
                <a:spcPct val="150000"/>
              </a:lnSpc>
            </a:pPr>
            <a:r>
              <a:rPr lang="de-DE" sz="1400" b="1" i="1" dirty="0">
                <a:solidFill>
                  <a:srgbClr val="00B050"/>
                </a:solidFill>
              </a:rPr>
              <a:t>Danke für euer (Media-Team) Engagement! </a:t>
            </a:r>
            <a:br>
              <a:rPr lang="de-DE" sz="1400" i="1" dirty="0"/>
            </a:br>
            <a:r>
              <a:rPr lang="de-DE" sz="1400" b="1" i="1" dirty="0">
                <a:solidFill>
                  <a:srgbClr val="00B050"/>
                </a:solidFill>
              </a:rPr>
              <a:t>Vielen Dank für eure Mühe!</a:t>
            </a:r>
            <a:br>
              <a:rPr lang="de-DE" sz="1400" b="1" i="1" dirty="0">
                <a:solidFill>
                  <a:srgbClr val="00B050"/>
                </a:solidFill>
              </a:rPr>
            </a:br>
            <a:r>
              <a:rPr lang="de-DE" sz="1400" b="1" i="1" dirty="0">
                <a:solidFill>
                  <a:srgbClr val="00B050"/>
                </a:solidFill>
              </a:rPr>
              <a:t>Ich finde euren Einsatz super. </a:t>
            </a:r>
            <a:br>
              <a:rPr lang="de-DE" sz="1400" b="1" i="1" dirty="0">
                <a:solidFill>
                  <a:srgbClr val="00B050"/>
                </a:solidFill>
              </a:rPr>
            </a:br>
            <a:r>
              <a:rPr lang="de-DE" sz="1400" b="1" i="1" dirty="0">
                <a:solidFill>
                  <a:srgbClr val="00B050"/>
                </a:solidFill>
              </a:rPr>
              <a:t>Vielen Dank für eure Arbeit und Einsatz.</a:t>
            </a:r>
            <a:br>
              <a:rPr lang="de-DE" sz="1400" b="1" i="1" dirty="0">
                <a:solidFill>
                  <a:srgbClr val="00B050"/>
                </a:solidFill>
              </a:rPr>
            </a:br>
            <a:r>
              <a:rPr lang="de-DE" sz="1400" b="1" i="1" dirty="0">
                <a:solidFill>
                  <a:srgbClr val="00B050"/>
                </a:solidFill>
              </a:rPr>
              <a:t>Schön, dass man sich Gedanken macht die Sportart bekannter zu machen</a:t>
            </a:r>
            <a:br>
              <a:rPr lang="de-DE" sz="1400" b="1" i="1" dirty="0">
                <a:solidFill>
                  <a:srgbClr val="00B050"/>
                </a:solidFill>
              </a:rPr>
            </a:br>
            <a:r>
              <a:rPr lang="de-DE" sz="1400" b="1" i="1" dirty="0">
                <a:solidFill>
                  <a:srgbClr val="00B050"/>
                </a:solidFill>
              </a:rPr>
              <a:t>Da läuft zur Zeit ja einiges, um Kinder und Jugendliche zum Prellball zu bringen. Super, macht weiter so.</a:t>
            </a:r>
            <a:br>
              <a:rPr lang="de-DE" sz="1400" b="1" i="1" dirty="0">
                <a:solidFill>
                  <a:srgbClr val="00B050"/>
                </a:solidFill>
              </a:rPr>
            </a:br>
            <a:r>
              <a:rPr lang="de-DE" sz="1400" b="1" i="1" dirty="0">
                <a:solidFill>
                  <a:srgbClr val="00B050"/>
                </a:solidFill>
              </a:rPr>
              <a:t>Euer Engagement ist klasse, …</a:t>
            </a:r>
            <a:br>
              <a:rPr lang="de-DE" sz="1400" b="1" i="1" dirty="0">
                <a:solidFill>
                  <a:srgbClr val="00B050"/>
                </a:solidFill>
              </a:rPr>
            </a:br>
            <a:r>
              <a:rPr lang="de-DE" sz="1400" b="1" i="1" dirty="0">
                <a:solidFill>
                  <a:srgbClr val="00B050"/>
                </a:solidFill>
              </a:rPr>
              <a:t>Gute Umfrage</a:t>
            </a:r>
          </a:p>
          <a:p>
            <a:pPr>
              <a:lnSpc>
                <a:spcPct val="150000"/>
              </a:lnSpc>
            </a:pPr>
            <a:r>
              <a:rPr lang="de-DE" sz="1400" b="1" i="1" dirty="0">
                <a:solidFill>
                  <a:srgbClr val="00B050"/>
                </a:solidFill>
              </a:rPr>
              <a:t>Super Umfrage!:)</a:t>
            </a:r>
          </a:p>
          <a:p>
            <a:pPr>
              <a:lnSpc>
                <a:spcPct val="150000"/>
              </a:lnSpc>
            </a:pPr>
            <a:r>
              <a:rPr lang="de-DE" sz="1400" b="1" i="1" dirty="0">
                <a:solidFill>
                  <a:srgbClr val="00B050"/>
                </a:solidFill>
              </a:rPr>
              <a:t>...macht bitte weiter, es ist wichtig, die Prellballfamilie zusammen zu halten</a:t>
            </a:r>
          </a:p>
          <a:p>
            <a:pPr>
              <a:lnSpc>
                <a:spcPct val="150000"/>
              </a:lnSpc>
            </a:pPr>
            <a:r>
              <a:rPr lang="de-DE" sz="1400" b="1" i="1" dirty="0">
                <a:solidFill>
                  <a:srgbClr val="00B050"/>
                </a:solidFill>
              </a:rPr>
              <a:t>Danke für deine Arbeit :)</a:t>
            </a:r>
          </a:p>
          <a:p>
            <a:pPr>
              <a:lnSpc>
                <a:spcPct val="150000"/>
              </a:lnSpc>
            </a:pPr>
            <a:r>
              <a:rPr lang="de-DE" sz="1400" b="1" i="1" dirty="0">
                <a:solidFill>
                  <a:srgbClr val="00B050"/>
                </a:solidFill>
              </a:rPr>
              <a:t>Lob: Eine tolle Idee von euch, weiter so !!!!</a:t>
            </a:r>
            <a:endParaRPr lang="de-DE" sz="1400" i="1" dirty="0"/>
          </a:p>
        </p:txBody>
      </p:sp>
      <p:sp>
        <p:nvSpPr>
          <p:cNvPr id="3" name="Foliennummernplatzhalter 2">
            <a:extLst>
              <a:ext uri="{FF2B5EF4-FFF2-40B4-BE49-F238E27FC236}">
                <a16:creationId xmlns:a16="http://schemas.microsoft.com/office/drawing/2014/main" id="{AB37899C-7518-6650-4225-051B7C00ED8A}"/>
              </a:ext>
            </a:extLst>
          </p:cNvPr>
          <p:cNvSpPr>
            <a:spLocks noGrp="1"/>
          </p:cNvSpPr>
          <p:nvPr>
            <p:ph type="sldNum" sz="quarter" idx="12"/>
          </p:nvPr>
        </p:nvSpPr>
        <p:spPr/>
        <p:txBody>
          <a:bodyPr/>
          <a:lstStyle/>
          <a:p>
            <a:fld id="{6CE81FAB-EB46-514B-853E-8396F05B1F48}" type="slidenum">
              <a:rPr lang="de-DE" smtClean="0"/>
              <a:pPr/>
              <a:t>18</a:t>
            </a:fld>
            <a:endParaRPr lang="de-DE"/>
          </a:p>
        </p:txBody>
      </p:sp>
      <p:sp>
        <p:nvSpPr>
          <p:cNvPr id="5" name="Textfeld 4">
            <a:extLst>
              <a:ext uri="{FF2B5EF4-FFF2-40B4-BE49-F238E27FC236}">
                <a16:creationId xmlns:a16="http://schemas.microsoft.com/office/drawing/2014/main" id="{2CD01760-D394-CF71-BAFB-3B71283C7440}"/>
              </a:ext>
            </a:extLst>
          </p:cNvPr>
          <p:cNvSpPr txBox="1"/>
          <p:nvPr/>
        </p:nvSpPr>
        <p:spPr>
          <a:xfrm>
            <a:off x="1800000" y="360000"/>
            <a:ext cx="2155915" cy="338554"/>
          </a:xfrm>
          <a:prstGeom prst="rect">
            <a:avLst/>
          </a:prstGeom>
          <a:noFill/>
          <a:ln w="12700">
            <a:solidFill>
              <a:srgbClr val="7030A0"/>
            </a:solidFill>
          </a:ln>
        </p:spPr>
        <p:txBody>
          <a:bodyPr wrap="square" rtlCol="0">
            <a:spAutoFit/>
          </a:bodyPr>
          <a:lstStyle/>
          <a:p>
            <a:r>
              <a:rPr lang="de-DE" sz="1600" b="1" i="1" dirty="0">
                <a:solidFill>
                  <a:srgbClr val="FF0000"/>
                </a:solidFill>
              </a:rPr>
              <a:t>Eure Rückmeldungen:</a:t>
            </a:r>
          </a:p>
        </p:txBody>
      </p:sp>
    </p:spTree>
    <p:extLst>
      <p:ext uri="{BB962C8B-B14F-4D97-AF65-F5344CB8AC3E}">
        <p14:creationId xmlns:p14="http://schemas.microsoft.com/office/powerpoint/2010/main" val="4819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2DE2D-D06D-08EC-6F89-548BBDD7093D}"/>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BE8206B6-D032-051A-8A72-5BAC2CC1F101}"/>
              </a:ext>
            </a:extLst>
          </p:cNvPr>
          <p:cNvSpPr txBox="1"/>
          <p:nvPr/>
        </p:nvSpPr>
        <p:spPr>
          <a:xfrm>
            <a:off x="1800000" y="849076"/>
            <a:ext cx="9649842" cy="954107"/>
          </a:xfrm>
          <a:prstGeom prst="rect">
            <a:avLst/>
          </a:prstGeom>
          <a:noFill/>
          <a:ln w="12700">
            <a:solidFill>
              <a:srgbClr val="7030A0"/>
            </a:solidFill>
          </a:ln>
        </p:spPr>
        <p:txBody>
          <a:bodyPr wrap="square" rtlCol="0">
            <a:spAutoFit/>
          </a:bodyPr>
          <a:lstStyle/>
          <a:p>
            <a:r>
              <a:rPr lang="de-DE" sz="1400" dirty="0"/>
              <a:t>An der Umfrage haben insgesamt 174 Personen aus 72 Vereinen teilgenommen. Aus dem NTB kamen ca. 5x so viele Teilnehmer wie im Durchschnitt!</a:t>
            </a:r>
          </a:p>
          <a:p>
            <a:endParaRPr lang="de-DE" sz="1400" dirty="0"/>
          </a:p>
          <a:p>
            <a:r>
              <a:rPr lang="de-DE" sz="1400" i="1" dirty="0"/>
              <a:t>Davon hatten 30 Personen die Umfrage zwar nicht abgeschlossen, aber man konnte die Daten auswerten.</a:t>
            </a:r>
          </a:p>
        </p:txBody>
      </p:sp>
      <p:sp>
        <p:nvSpPr>
          <p:cNvPr id="8" name="Textfeld 7">
            <a:extLst>
              <a:ext uri="{FF2B5EF4-FFF2-40B4-BE49-F238E27FC236}">
                <a16:creationId xmlns:a16="http://schemas.microsoft.com/office/drawing/2014/main" id="{A254592E-7D96-C4BB-F677-77EF737DC904}"/>
              </a:ext>
            </a:extLst>
          </p:cNvPr>
          <p:cNvSpPr txBox="1"/>
          <p:nvPr/>
        </p:nvSpPr>
        <p:spPr>
          <a:xfrm>
            <a:off x="1800000" y="360000"/>
            <a:ext cx="2107220" cy="338554"/>
          </a:xfrm>
          <a:prstGeom prst="rect">
            <a:avLst/>
          </a:prstGeom>
          <a:noFill/>
          <a:ln w="12700">
            <a:solidFill>
              <a:srgbClr val="7030A0"/>
            </a:solidFill>
          </a:ln>
        </p:spPr>
        <p:txBody>
          <a:bodyPr wrap="square" rtlCol="0">
            <a:spAutoFit/>
          </a:bodyPr>
          <a:lstStyle/>
          <a:p>
            <a:r>
              <a:rPr lang="de-DE" sz="1600" b="1" i="1" dirty="0">
                <a:solidFill>
                  <a:srgbClr val="FF0000"/>
                </a:solidFill>
              </a:rPr>
              <a:t>Teilnahme allgemein</a:t>
            </a:r>
          </a:p>
        </p:txBody>
      </p:sp>
      <p:sp>
        <p:nvSpPr>
          <p:cNvPr id="3" name="Foliennummernplatzhalter 2">
            <a:extLst>
              <a:ext uri="{FF2B5EF4-FFF2-40B4-BE49-F238E27FC236}">
                <a16:creationId xmlns:a16="http://schemas.microsoft.com/office/drawing/2014/main" id="{AE7F631F-CDDA-7B6D-5E53-122960044F23}"/>
              </a:ext>
            </a:extLst>
          </p:cNvPr>
          <p:cNvSpPr>
            <a:spLocks noGrp="1"/>
          </p:cNvSpPr>
          <p:nvPr>
            <p:ph type="sldNum" sz="quarter" idx="12"/>
          </p:nvPr>
        </p:nvSpPr>
        <p:spPr/>
        <p:txBody>
          <a:bodyPr/>
          <a:lstStyle/>
          <a:p>
            <a:fld id="{6CE81FAB-EB46-514B-853E-8396F05B1F48}" type="slidenum">
              <a:rPr lang="de-DE" smtClean="0"/>
              <a:t>2</a:t>
            </a:fld>
            <a:endParaRPr lang="de-DE"/>
          </a:p>
        </p:txBody>
      </p:sp>
      <p:graphicFrame>
        <p:nvGraphicFramePr>
          <p:cNvPr id="7" name="Objekt 6">
            <a:extLst>
              <a:ext uri="{FF2B5EF4-FFF2-40B4-BE49-F238E27FC236}">
                <a16:creationId xmlns:a16="http://schemas.microsoft.com/office/drawing/2014/main" id="{49A7DDC9-9483-C0A6-E2A7-F9A13F07A9F4}"/>
              </a:ext>
            </a:extLst>
          </p:cNvPr>
          <p:cNvGraphicFramePr>
            <a:graphicFrameLocks noChangeAspect="1"/>
          </p:cNvGraphicFramePr>
          <p:nvPr>
            <p:extLst>
              <p:ext uri="{D42A27DB-BD31-4B8C-83A1-F6EECF244321}">
                <p14:modId xmlns:p14="http://schemas.microsoft.com/office/powerpoint/2010/main" val="3348670670"/>
              </p:ext>
            </p:extLst>
          </p:nvPr>
        </p:nvGraphicFramePr>
        <p:xfrm>
          <a:off x="4433649" y="2192464"/>
          <a:ext cx="2336800" cy="4089400"/>
        </p:xfrm>
        <a:graphic>
          <a:graphicData uri="http://schemas.openxmlformats.org/presentationml/2006/ole">
            <mc:AlternateContent xmlns:mc="http://schemas.openxmlformats.org/markup-compatibility/2006">
              <mc:Choice xmlns:v="urn:schemas-microsoft-com:vml" Requires="v">
                <p:oleObj name="Arbeitsblatt" r:id="rId2" imgW="2336800" imgH="4089400" progId="Excel.Sheet.12">
                  <p:embed/>
                </p:oleObj>
              </mc:Choice>
              <mc:Fallback>
                <p:oleObj name="Arbeitsblatt" r:id="rId2" imgW="2336800" imgH="4089400" progId="Excel.Sheet.12">
                  <p:embed/>
                  <p:pic>
                    <p:nvPicPr>
                      <p:cNvPr id="0" name=""/>
                      <p:cNvPicPr/>
                      <p:nvPr/>
                    </p:nvPicPr>
                    <p:blipFill>
                      <a:blip r:embed="rId3"/>
                      <a:stretch>
                        <a:fillRect/>
                      </a:stretch>
                    </p:blipFill>
                    <p:spPr>
                      <a:xfrm>
                        <a:off x="4433649" y="2192464"/>
                        <a:ext cx="2336800" cy="4089400"/>
                      </a:xfrm>
                      <a:prstGeom prst="rect">
                        <a:avLst/>
                      </a:prstGeom>
                    </p:spPr>
                  </p:pic>
                </p:oleObj>
              </mc:Fallback>
            </mc:AlternateContent>
          </a:graphicData>
        </a:graphic>
      </p:graphicFrame>
    </p:spTree>
    <p:extLst>
      <p:ext uri="{BB962C8B-B14F-4D97-AF65-F5344CB8AC3E}">
        <p14:creationId xmlns:p14="http://schemas.microsoft.com/office/powerpoint/2010/main" val="32613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2AED9-D7F9-FD76-BAF5-D2DCA25F789A}"/>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35543F30-9C8D-1460-5074-F6DEA77DDAEA}"/>
              </a:ext>
            </a:extLst>
          </p:cNvPr>
          <p:cNvSpPr txBox="1"/>
          <p:nvPr/>
        </p:nvSpPr>
        <p:spPr>
          <a:xfrm>
            <a:off x="1800000" y="360000"/>
            <a:ext cx="2107220" cy="338554"/>
          </a:xfrm>
          <a:prstGeom prst="rect">
            <a:avLst/>
          </a:prstGeom>
          <a:noFill/>
          <a:ln w="12700">
            <a:solidFill>
              <a:srgbClr val="7030A0"/>
            </a:solidFill>
          </a:ln>
        </p:spPr>
        <p:txBody>
          <a:bodyPr wrap="square" rtlCol="0">
            <a:spAutoFit/>
          </a:bodyPr>
          <a:lstStyle/>
          <a:p>
            <a:r>
              <a:rPr lang="de-DE" sz="1600" b="1" i="1" dirty="0">
                <a:solidFill>
                  <a:srgbClr val="FF0000"/>
                </a:solidFill>
              </a:rPr>
              <a:t>Teilnahme allgemein</a:t>
            </a:r>
          </a:p>
        </p:txBody>
      </p:sp>
      <p:sp>
        <p:nvSpPr>
          <p:cNvPr id="9" name="Textfeld 8">
            <a:extLst>
              <a:ext uri="{FF2B5EF4-FFF2-40B4-BE49-F238E27FC236}">
                <a16:creationId xmlns:a16="http://schemas.microsoft.com/office/drawing/2014/main" id="{74FA4C2A-53B0-6C73-7E31-036DA861E9E7}"/>
              </a:ext>
            </a:extLst>
          </p:cNvPr>
          <p:cNvSpPr txBox="1"/>
          <p:nvPr/>
        </p:nvSpPr>
        <p:spPr>
          <a:xfrm>
            <a:off x="1984374" y="887967"/>
            <a:ext cx="4234843" cy="307777"/>
          </a:xfrm>
          <a:prstGeom prst="rect">
            <a:avLst/>
          </a:prstGeom>
          <a:noFill/>
          <a:ln w="12700">
            <a:solidFill>
              <a:srgbClr val="7030A0"/>
            </a:solidFill>
          </a:ln>
        </p:spPr>
        <p:txBody>
          <a:bodyPr wrap="square" rtlCol="0">
            <a:spAutoFit/>
          </a:bodyPr>
          <a:lstStyle/>
          <a:p>
            <a:r>
              <a:rPr lang="de-DE" sz="1400" dirty="0"/>
              <a:t>Die Teilnehmer kommen aus folgenden Vereinen:</a:t>
            </a:r>
          </a:p>
        </p:txBody>
      </p:sp>
      <p:sp>
        <p:nvSpPr>
          <p:cNvPr id="11" name="Textfeld 10">
            <a:extLst>
              <a:ext uri="{FF2B5EF4-FFF2-40B4-BE49-F238E27FC236}">
                <a16:creationId xmlns:a16="http://schemas.microsoft.com/office/drawing/2014/main" id="{79027D18-8E1B-50BD-6295-72C0D1E90374}"/>
              </a:ext>
            </a:extLst>
          </p:cNvPr>
          <p:cNvSpPr txBox="1"/>
          <p:nvPr/>
        </p:nvSpPr>
        <p:spPr>
          <a:xfrm>
            <a:off x="563454" y="1195744"/>
            <a:ext cx="2077953" cy="5693866"/>
          </a:xfrm>
          <a:prstGeom prst="rect">
            <a:avLst/>
          </a:prstGeom>
          <a:noFill/>
          <a:ln w="12700">
            <a:solidFill>
              <a:srgbClr val="7030A0"/>
            </a:solidFill>
          </a:ln>
        </p:spPr>
        <p:txBody>
          <a:bodyPr wrap="square" rtlCol="0">
            <a:spAutoFit/>
          </a:bodyPr>
          <a:lstStyle/>
          <a:p>
            <a:r>
              <a:rPr lang="de-DE" sz="1400" i="1" dirty="0"/>
              <a:t>ATV Bonn</a:t>
            </a:r>
          </a:p>
          <a:p>
            <a:r>
              <a:rPr lang="de-DE" sz="1400" i="1" dirty="0"/>
              <a:t>ETV Hamburg</a:t>
            </a:r>
          </a:p>
          <a:p>
            <a:r>
              <a:rPr lang="de-DE" sz="1400" i="1" dirty="0"/>
              <a:t>Förderverein PPB e.V.</a:t>
            </a:r>
          </a:p>
          <a:p>
            <a:r>
              <a:rPr lang="de-DE" sz="1400" i="1" dirty="0"/>
              <a:t>FSB Salzgitter</a:t>
            </a:r>
          </a:p>
          <a:p>
            <a:r>
              <a:rPr lang="de-DE" sz="1400" i="1" dirty="0" err="1"/>
              <a:t>Gadderbaumer</a:t>
            </a:r>
            <a:r>
              <a:rPr lang="de-DE" sz="1400" i="1" dirty="0"/>
              <a:t> TV</a:t>
            </a:r>
          </a:p>
          <a:p>
            <a:r>
              <a:rPr lang="de-DE" sz="1400" i="1" dirty="0"/>
              <a:t>MTV </a:t>
            </a:r>
            <a:r>
              <a:rPr lang="de-DE" sz="1400" i="1" dirty="0" err="1"/>
              <a:t>Wohnste</a:t>
            </a:r>
            <a:endParaRPr lang="de-DE" sz="1400" i="1" dirty="0"/>
          </a:p>
          <a:p>
            <a:r>
              <a:rPr lang="de-DE" sz="1400" i="1" dirty="0"/>
              <a:t>MTV Eiche Schönebeck</a:t>
            </a:r>
          </a:p>
          <a:p>
            <a:r>
              <a:rPr lang="de-DE" sz="1400" i="1" dirty="0"/>
              <a:t>MTV Jahn </a:t>
            </a:r>
            <a:r>
              <a:rPr lang="de-DE" sz="1400" i="1" dirty="0" err="1"/>
              <a:t>Schladen</a:t>
            </a:r>
            <a:endParaRPr lang="de-DE" sz="1400" i="1" dirty="0"/>
          </a:p>
          <a:p>
            <a:r>
              <a:rPr lang="de-DE" sz="1400" i="1" dirty="0"/>
              <a:t>MTV Lauterbach</a:t>
            </a:r>
          </a:p>
          <a:p>
            <a:r>
              <a:rPr lang="de-DE" sz="1400" i="1" dirty="0"/>
              <a:t>MTV </a:t>
            </a:r>
            <a:r>
              <a:rPr lang="de-DE" sz="1400" i="1" dirty="0" err="1"/>
              <a:t>Markoldendorf</a:t>
            </a:r>
            <a:endParaRPr lang="de-DE" sz="1400" i="1" dirty="0"/>
          </a:p>
          <a:p>
            <a:r>
              <a:rPr lang="de-DE" sz="1400" i="1" dirty="0"/>
              <a:t>MTV Vienenburg</a:t>
            </a:r>
          </a:p>
          <a:p>
            <a:r>
              <a:rPr lang="de-DE" sz="1400" i="1" dirty="0"/>
              <a:t>Niendorfer TSV</a:t>
            </a:r>
          </a:p>
          <a:p>
            <a:r>
              <a:rPr lang="de-DE" sz="1400" i="1" dirty="0"/>
              <a:t>OSC Berlin</a:t>
            </a:r>
          </a:p>
          <a:p>
            <a:r>
              <a:rPr lang="de-DE" sz="1400" i="1" dirty="0"/>
              <a:t>PV </a:t>
            </a:r>
            <a:r>
              <a:rPr lang="de-DE" sz="1400" i="1" dirty="0" err="1"/>
              <a:t>Gundernhausen</a:t>
            </a:r>
            <a:endParaRPr lang="de-DE" sz="1400" i="1" dirty="0"/>
          </a:p>
          <a:p>
            <a:r>
              <a:rPr lang="de-DE" sz="1400" i="1" dirty="0"/>
              <a:t>SC Itzehoe</a:t>
            </a:r>
          </a:p>
          <a:p>
            <a:r>
              <a:rPr lang="de-DE" sz="1400" i="1" dirty="0"/>
              <a:t>SC Wentorf</a:t>
            </a:r>
          </a:p>
          <a:p>
            <a:r>
              <a:rPr lang="de-DE" sz="1400" i="1" dirty="0"/>
              <a:t>SG Anton </a:t>
            </a:r>
            <a:r>
              <a:rPr lang="de-DE" sz="1400" i="1" dirty="0" err="1"/>
              <a:t>Saefkow</a:t>
            </a:r>
            <a:endParaRPr lang="de-DE" sz="1400" i="1" dirty="0"/>
          </a:p>
          <a:p>
            <a:r>
              <a:rPr lang="de-DE" sz="1400" i="1" dirty="0"/>
              <a:t>SG Bremen-Ost</a:t>
            </a:r>
          </a:p>
          <a:p>
            <a:r>
              <a:rPr lang="de-DE" sz="1400" i="1" dirty="0"/>
              <a:t>SV Kehlen</a:t>
            </a:r>
          </a:p>
          <a:p>
            <a:r>
              <a:rPr lang="de-DE" sz="1400" i="1" dirty="0"/>
              <a:t>SV Steimbke</a:t>
            </a:r>
          </a:p>
          <a:p>
            <a:r>
              <a:rPr lang="de-DE" sz="1400" i="1" dirty="0"/>
              <a:t>SV Weiler</a:t>
            </a:r>
          </a:p>
          <a:p>
            <a:r>
              <a:rPr lang="de-DE" sz="1400" i="1" dirty="0"/>
              <a:t>SV Werder Bremen</a:t>
            </a:r>
          </a:p>
          <a:p>
            <a:r>
              <a:rPr lang="de-DE" sz="1400" i="1" dirty="0"/>
              <a:t>TB Essen-Altendorf</a:t>
            </a:r>
          </a:p>
          <a:p>
            <a:r>
              <a:rPr lang="de-DE" sz="1400" i="1" dirty="0"/>
              <a:t>TG Münster</a:t>
            </a:r>
          </a:p>
          <a:p>
            <a:r>
              <a:rPr lang="de-DE" sz="1400" i="1" dirty="0"/>
              <a:t>TG </a:t>
            </a:r>
            <a:r>
              <a:rPr lang="de-DE" sz="1400" i="1" dirty="0" err="1"/>
              <a:t>Rothenditmold</a:t>
            </a:r>
            <a:endParaRPr lang="de-DE" sz="1400" i="1" dirty="0"/>
          </a:p>
        </p:txBody>
      </p:sp>
      <p:sp>
        <p:nvSpPr>
          <p:cNvPr id="12" name="Textfeld 11">
            <a:extLst>
              <a:ext uri="{FF2B5EF4-FFF2-40B4-BE49-F238E27FC236}">
                <a16:creationId xmlns:a16="http://schemas.microsoft.com/office/drawing/2014/main" id="{E14A2CF1-FE48-5C84-6E75-34AE2D9FED9A}"/>
              </a:ext>
            </a:extLst>
          </p:cNvPr>
          <p:cNvSpPr txBox="1"/>
          <p:nvPr/>
        </p:nvSpPr>
        <p:spPr>
          <a:xfrm>
            <a:off x="2641407" y="1195744"/>
            <a:ext cx="2173806" cy="5693866"/>
          </a:xfrm>
          <a:prstGeom prst="rect">
            <a:avLst/>
          </a:prstGeom>
          <a:noFill/>
          <a:ln w="12700">
            <a:solidFill>
              <a:srgbClr val="7030A0"/>
            </a:solidFill>
          </a:ln>
        </p:spPr>
        <p:txBody>
          <a:bodyPr wrap="square" rtlCol="0">
            <a:spAutoFit/>
          </a:bodyPr>
          <a:lstStyle/>
          <a:p>
            <a:r>
              <a:rPr lang="de-DE" sz="1400" i="1" dirty="0"/>
              <a:t>TSG Bad Harzburg</a:t>
            </a:r>
          </a:p>
          <a:p>
            <a:r>
              <a:rPr lang="de-DE" sz="1400" i="1" dirty="0"/>
              <a:t>TSG Irlich</a:t>
            </a:r>
          </a:p>
          <a:p>
            <a:r>
              <a:rPr lang="de-DE" sz="1400" i="1" dirty="0"/>
              <a:t>TSG Schkeuditz</a:t>
            </a:r>
          </a:p>
          <a:p>
            <a:r>
              <a:rPr lang="de-DE" sz="1400" i="1" dirty="0"/>
              <a:t>TSG Schönkirchen</a:t>
            </a:r>
          </a:p>
          <a:p>
            <a:r>
              <a:rPr lang="de-DE" sz="1400" i="1" dirty="0"/>
              <a:t>TSV Babenhausen</a:t>
            </a:r>
          </a:p>
          <a:p>
            <a:r>
              <a:rPr lang="de-DE" sz="1400" i="1" dirty="0"/>
              <a:t>TSV Burgdorf</a:t>
            </a:r>
          </a:p>
          <a:p>
            <a:r>
              <a:rPr lang="de-DE" sz="1400" i="1" dirty="0"/>
              <a:t>TSV Charlottenburg TSV </a:t>
            </a:r>
            <a:r>
              <a:rPr lang="de-DE" sz="1400" i="1" dirty="0" err="1"/>
              <a:t>Döverden</a:t>
            </a:r>
            <a:endParaRPr lang="de-DE" sz="1400" i="1" dirty="0"/>
          </a:p>
          <a:p>
            <a:r>
              <a:rPr lang="de-DE" sz="1400" i="1" dirty="0"/>
              <a:t>TSV Ludwigshafen</a:t>
            </a:r>
          </a:p>
          <a:p>
            <a:r>
              <a:rPr lang="de-DE" sz="1400" i="1" dirty="0"/>
              <a:t>TSV Marienfelde</a:t>
            </a:r>
          </a:p>
          <a:p>
            <a:r>
              <a:rPr lang="de-DE" sz="1400" i="1" dirty="0"/>
              <a:t>TSV Tempelhof-Mariendorf</a:t>
            </a:r>
          </a:p>
          <a:p>
            <a:r>
              <a:rPr lang="de-DE" sz="1400" i="1" dirty="0"/>
              <a:t>TuS Aschen-Strang</a:t>
            </a:r>
          </a:p>
          <a:p>
            <a:r>
              <a:rPr lang="de-DE" sz="1400" i="1" dirty="0"/>
              <a:t>TuS Jahn Hilfarth</a:t>
            </a:r>
          </a:p>
          <a:p>
            <a:r>
              <a:rPr lang="de-DE" sz="1400" i="1" dirty="0"/>
              <a:t>TuS Witten-</a:t>
            </a:r>
            <a:r>
              <a:rPr lang="de-DE" sz="1400" i="1" dirty="0" err="1"/>
              <a:t>Bommern</a:t>
            </a:r>
            <a:endParaRPr lang="de-DE" sz="1400" i="1" dirty="0"/>
          </a:p>
          <a:p>
            <a:r>
              <a:rPr lang="de-DE" sz="1400" i="1" dirty="0"/>
              <a:t>TV Baden</a:t>
            </a:r>
          </a:p>
          <a:p>
            <a:r>
              <a:rPr lang="de-DE" sz="1400" i="1" dirty="0"/>
              <a:t>TV </a:t>
            </a:r>
            <a:r>
              <a:rPr lang="de-DE" sz="1400" i="1" dirty="0" err="1"/>
              <a:t>Berkenbaum</a:t>
            </a:r>
            <a:endParaRPr lang="de-DE" sz="1400" i="1" dirty="0"/>
          </a:p>
          <a:p>
            <a:r>
              <a:rPr lang="de-DE" sz="1400" i="1" dirty="0"/>
              <a:t>TV Bremen-Walle</a:t>
            </a:r>
          </a:p>
          <a:p>
            <a:r>
              <a:rPr lang="de-DE" sz="1400" i="1" dirty="0"/>
              <a:t>TV </a:t>
            </a:r>
            <a:r>
              <a:rPr lang="de-DE" sz="1400" i="1" dirty="0" err="1"/>
              <a:t>Edingen</a:t>
            </a:r>
            <a:endParaRPr lang="de-DE" sz="1400" i="1" dirty="0"/>
          </a:p>
          <a:p>
            <a:r>
              <a:rPr lang="de-DE" sz="1400" i="1" dirty="0"/>
              <a:t>TV </a:t>
            </a:r>
            <a:r>
              <a:rPr lang="de-DE" sz="1400" i="1" dirty="0" err="1"/>
              <a:t>Giershofen</a:t>
            </a:r>
            <a:endParaRPr lang="de-DE" sz="1400" i="1" dirty="0"/>
          </a:p>
          <a:p>
            <a:r>
              <a:rPr lang="de-DE" sz="1400" i="1" dirty="0"/>
              <a:t>TV Grohn</a:t>
            </a:r>
          </a:p>
          <a:p>
            <a:r>
              <a:rPr lang="de-DE" sz="1400" i="1" dirty="0"/>
              <a:t>TV </a:t>
            </a:r>
            <a:r>
              <a:rPr lang="de-DE" sz="1400" i="1" dirty="0" err="1"/>
              <a:t>Huchenfeld</a:t>
            </a:r>
            <a:endParaRPr lang="de-DE" sz="1400" i="1" dirty="0"/>
          </a:p>
          <a:p>
            <a:r>
              <a:rPr lang="de-DE" sz="1400" i="1" dirty="0"/>
              <a:t>TV FA Altenbochum</a:t>
            </a:r>
          </a:p>
          <a:p>
            <a:r>
              <a:rPr lang="de-DE" sz="1400" i="1" dirty="0"/>
              <a:t>TV </a:t>
            </a:r>
            <a:r>
              <a:rPr lang="de-DE" sz="1400" i="1" dirty="0" err="1"/>
              <a:t>Feudingen</a:t>
            </a:r>
            <a:endParaRPr lang="de-DE" sz="1400" i="1" dirty="0"/>
          </a:p>
          <a:p>
            <a:r>
              <a:rPr lang="de-DE" sz="1400" i="1" dirty="0"/>
              <a:t>TV Freiburg Herdern</a:t>
            </a:r>
          </a:p>
          <a:p>
            <a:r>
              <a:rPr lang="de-DE" sz="1400" i="1" dirty="0"/>
              <a:t>TV Freiburg </a:t>
            </a:r>
            <a:r>
              <a:rPr lang="de-DE" sz="1400" i="1" dirty="0" err="1"/>
              <a:t>St.Georgen</a:t>
            </a:r>
            <a:endParaRPr lang="de-DE" sz="1400" i="1" dirty="0"/>
          </a:p>
        </p:txBody>
      </p:sp>
      <p:sp>
        <p:nvSpPr>
          <p:cNvPr id="15" name="Textfeld 14">
            <a:extLst>
              <a:ext uri="{FF2B5EF4-FFF2-40B4-BE49-F238E27FC236}">
                <a16:creationId xmlns:a16="http://schemas.microsoft.com/office/drawing/2014/main" id="{C646F663-58B6-482A-043E-28AC0FDA475A}"/>
              </a:ext>
            </a:extLst>
          </p:cNvPr>
          <p:cNvSpPr txBox="1"/>
          <p:nvPr/>
        </p:nvSpPr>
        <p:spPr>
          <a:xfrm>
            <a:off x="4815213" y="1195744"/>
            <a:ext cx="1899889" cy="5262979"/>
          </a:xfrm>
          <a:prstGeom prst="rect">
            <a:avLst/>
          </a:prstGeom>
          <a:noFill/>
          <a:ln w="12700">
            <a:solidFill>
              <a:srgbClr val="7030A0"/>
            </a:solidFill>
          </a:ln>
        </p:spPr>
        <p:txBody>
          <a:bodyPr wrap="square" rtlCol="0">
            <a:spAutoFit/>
          </a:bodyPr>
          <a:lstStyle/>
          <a:p>
            <a:r>
              <a:rPr lang="de-DE" sz="1400" i="1" dirty="0"/>
              <a:t>TV Jahn Bad Lippspringe</a:t>
            </a:r>
          </a:p>
          <a:p>
            <a:r>
              <a:rPr lang="de-DE" sz="1400" i="1" dirty="0"/>
              <a:t>TV Kaiser-Ebersdorf</a:t>
            </a:r>
          </a:p>
          <a:p>
            <a:r>
              <a:rPr lang="de-DE" sz="1400" i="1" dirty="0"/>
              <a:t>TV </a:t>
            </a:r>
            <a:r>
              <a:rPr lang="de-DE" sz="1400" i="1" dirty="0" err="1"/>
              <a:t>Kierdorf</a:t>
            </a:r>
            <a:endParaRPr lang="de-DE" sz="1400" i="1" dirty="0"/>
          </a:p>
          <a:p>
            <a:r>
              <a:rPr lang="de-DE" sz="1400" i="1" dirty="0"/>
              <a:t>TV Kleefeld</a:t>
            </a:r>
          </a:p>
          <a:p>
            <a:r>
              <a:rPr lang="de-DE" sz="1400" i="1" dirty="0"/>
              <a:t>TV Oberschopfheim</a:t>
            </a:r>
          </a:p>
          <a:p>
            <a:r>
              <a:rPr lang="de-DE" sz="1400" i="1" dirty="0"/>
              <a:t>TV Odernheim</a:t>
            </a:r>
          </a:p>
          <a:p>
            <a:r>
              <a:rPr lang="de-DE" sz="1400" i="1" dirty="0"/>
              <a:t>TV Offenbach</a:t>
            </a:r>
          </a:p>
          <a:p>
            <a:r>
              <a:rPr lang="de-DE" sz="1400" i="1" dirty="0"/>
              <a:t>TV </a:t>
            </a:r>
            <a:r>
              <a:rPr lang="de-DE" sz="1400" i="1" dirty="0" err="1"/>
              <a:t>Reutin</a:t>
            </a:r>
            <a:endParaRPr lang="de-DE" sz="1400" i="1" dirty="0"/>
          </a:p>
          <a:p>
            <a:r>
              <a:rPr lang="de-DE" sz="1400" i="1" dirty="0"/>
              <a:t>TV Richterich</a:t>
            </a:r>
          </a:p>
          <a:p>
            <a:r>
              <a:rPr lang="de-DE" sz="1400" i="1" dirty="0"/>
              <a:t>TV </a:t>
            </a:r>
            <a:r>
              <a:rPr lang="de-DE" sz="1400" i="1" dirty="0" err="1"/>
              <a:t>Rieschweiler</a:t>
            </a:r>
            <a:endParaRPr lang="de-DE" sz="1400" i="1" dirty="0"/>
          </a:p>
          <a:p>
            <a:r>
              <a:rPr lang="de-DE" sz="1400" i="1" dirty="0"/>
              <a:t>TV Sottrum</a:t>
            </a:r>
          </a:p>
          <a:p>
            <a:r>
              <a:rPr lang="de-DE" sz="1400" i="1" dirty="0"/>
              <a:t>TV Winterhagen</a:t>
            </a:r>
          </a:p>
          <a:p>
            <a:r>
              <a:rPr lang="de-DE" sz="1400" i="1" dirty="0"/>
              <a:t>TV </a:t>
            </a:r>
            <a:r>
              <a:rPr lang="de-DE" sz="1400" i="1" dirty="0" err="1"/>
              <a:t>Zeilhard</a:t>
            </a:r>
            <a:endParaRPr lang="de-DE" sz="1400" i="1" dirty="0"/>
          </a:p>
          <a:p>
            <a:r>
              <a:rPr lang="de-DE" sz="1400" i="1" dirty="0"/>
              <a:t>TVG Buschhütten VfL Hannover</a:t>
            </a:r>
          </a:p>
          <a:p>
            <a:r>
              <a:rPr lang="de-DE" sz="1400" i="1" dirty="0"/>
              <a:t>VfL </a:t>
            </a:r>
            <a:r>
              <a:rPr lang="de-DE" sz="1400" i="1" dirty="0" err="1"/>
              <a:t>Kutenholz</a:t>
            </a:r>
            <a:endParaRPr lang="de-DE" sz="1400" i="1" dirty="0"/>
          </a:p>
          <a:p>
            <a:r>
              <a:rPr lang="de-DE" sz="1400" i="1" dirty="0"/>
              <a:t>VfL Oker</a:t>
            </a:r>
          </a:p>
          <a:p>
            <a:r>
              <a:rPr lang="de-DE" sz="1400" i="1" dirty="0"/>
              <a:t>VfL Oldenburg</a:t>
            </a:r>
          </a:p>
          <a:p>
            <a:r>
              <a:rPr lang="de-DE" sz="1400" i="1" dirty="0"/>
              <a:t>VfL Waiblingen</a:t>
            </a:r>
          </a:p>
          <a:p>
            <a:r>
              <a:rPr lang="de-DE" sz="1400" i="1" dirty="0"/>
              <a:t>ZSG Grün-Weiß Waltershausen</a:t>
            </a:r>
          </a:p>
          <a:p>
            <a:endParaRPr lang="de-DE" sz="1400" i="1" dirty="0"/>
          </a:p>
          <a:p>
            <a:endParaRPr lang="de-DE" sz="1400" i="1" dirty="0"/>
          </a:p>
        </p:txBody>
      </p:sp>
      <p:pic>
        <p:nvPicPr>
          <p:cNvPr id="6" name="Grafik 5" descr="Ein Bild, das Karte, Text, Atlas enthält.&#10;&#10;Automatisch generierte Beschreibung">
            <a:extLst>
              <a:ext uri="{FF2B5EF4-FFF2-40B4-BE49-F238E27FC236}">
                <a16:creationId xmlns:a16="http://schemas.microsoft.com/office/drawing/2014/main" id="{35B74DBE-6538-4D29-07C6-7523CBDDBE2B}"/>
              </a:ext>
            </a:extLst>
          </p:cNvPr>
          <p:cNvPicPr>
            <a:picLocks noChangeAspect="1"/>
          </p:cNvPicPr>
          <p:nvPr/>
        </p:nvPicPr>
        <p:blipFill>
          <a:blip r:embed="rId2"/>
          <a:stretch>
            <a:fillRect/>
          </a:stretch>
        </p:blipFill>
        <p:spPr>
          <a:xfrm>
            <a:off x="7080115" y="326498"/>
            <a:ext cx="4461753" cy="6023367"/>
          </a:xfrm>
          <a:prstGeom prst="rect">
            <a:avLst/>
          </a:prstGeom>
        </p:spPr>
      </p:pic>
      <p:sp>
        <p:nvSpPr>
          <p:cNvPr id="3" name="Foliennummernplatzhalter 2">
            <a:extLst>
              <a:ext uri="{FF2B5EF4-FFF2-40B4-BE49-F238E27FC236}">
                <a16:creationId xmlns:a16="http://schemas.microsoft.com/office/drawing/2014/main" id="{8C806031-3931-E98C-E97C-97DED88827CC}"/>
              </a:ext>
            </a:extLst>
          </p:cNvPr>
          <p:cNvSpPr>
            <a:spLocks noGrp="1"/>
          </p:cNvSpPr>
          <p:nvPr>
            <p:ph type="sldNum" sz="quarter" idx="12"/>
          </p:nvPr>
        </p:nvSpPr>
        <p:spPr/>
        <p:txBody>
          <a:bodyPr/>
          <a:lstStyle/>
          <a:p>
            <a:fld id="{6CE81FAB-EB46-514B-853E-8396F05B1F48}" type="slidenum">
              <a:rPr lang="de-DE" smtClean="0"/>
              <a:t>3</a:t>
            </a:fld>
            <a:endParaRPr lang="de-DE"/>
          </a:p>
        </p:txBody>
      </p:sp>
    </p:spTree>
    <p:extLst>
      <p:ext uri="{BB962C8B-B14F-4D97-AF65-F5344CB8AC3E}">
        <p14:creationId xmlns:p14="http://schemas.microsoft.com/office/powerpoint/2010/main" val="425122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6B3BE-693F-C903-C40A-43779E170F37}"/>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AAE7A5C4-797B-484B-7DB9-070A2A98BCC8}"/>
              </a:ext>
            </a:extLst>
          </p:cNvPr>
          <p:cNvSpPr txBox="1"/>
          <p:nvPr/>
        </p:nvSpPr>
        <p:spPr>
          <a:xfrm>
            <a:off x="1800000" y="360000"/>
            <a:ext cx="2643979" cy="338554"/>
          </a:xfrm>
          <a:prstGeom prst="rect">
            <a:avLst/>
          </a:prstGeom>
          <a:noFill/>
          <a:ln w="12700">
            <a:solidFill>
              <a:srgbClr val="7030A0"/>
            </a:solidFill>
          </a:ln>
        </p:spPr>
        <p:txBody>
          <a:bodyPr wrap="square" rtlCol="0">
            <a:noAutofit/>
          </a:bodyPr>
          <a:lstStyle/>
          <a:p>
            <a:r>
              <a:rPr lang="de-DE" sz="1600" b="1" i="1" dirty="0">
                <a:solidFill>
                  <a:srgbClr val="FF0000"/>
                </a:solidFill>
              </a:rPr>
              <a:t>Funktion(en) der Teilnehmer</a:t>
            </a:r>
          </a:p>
        </p:txBody>
      </p:sp>
      <p:sp>
        <p:nvSpPr>
          <p:cNvPr id="6" name="Textfeld 5">
            <a:extLst>
              <a:ext uri="{FF2B5EF4-FFF2-40B4-BE49-F238E27FC236}">
                <a16:creationId xmlns:a16="http://schemas.microsoft.com/office/drawing/2014/main" id="{1F83C04A-10F4-D1A2-85FD-185FADA1CCF4}"/>
              </a:ext>
            </a:extLst>
          </p:cNvPr>
          <p:cNvSpPr txBox="1"/>
          <p:nvPr/>
        </p:nvSpPr>
        <p:spPr>
          <a:xfrm>
            <a:off x="4921510" y="360000"/>
            <a:ext cx="3657092" cy="523220"/>
          </a:xfrm>
          <a:prstGeom prst="rect">
            <a:avLst/>
          </a:prstGeom>
          <a:noFill/>
          <a:ln w="12700">
            <a:solidFill>
              <a:srgbClr val="7030A0"/>
            </a:solidFill>
          </a:ln>
        </p:spPr>
        <p:txBody>
          <a:bodyPr wrap="square" rtlCol="0">
            <a:spAutoFit/>
          </a:bodyPr>
          <a:lstStyle/>
          <a:p>
            <a:r>
              <a:rPr lang="de-DE" sz="1400" dirty="0"/>
              <a:t>94% aller Teilnehmer gaben an, selber </a:t>
            </a:r>
            <a:r>
              <a:rPr lang="de-DE" sz="1400" dirty="0" err="1"/>
              <a:t>Spieler:in</a:t>
            </a:r>
            <a:r>
              <a:rPr lang="de-DE" sz="1400" dirty="0"/>
              <a:t> zu sein.</a:t>
            </a:r>
            <a:endParaRPr lang="de-DE" sz="1400" i="1" dirty="0"/>
          </a:p>
        </p:txBody>
      </p:sp>
      <p:sp>
        <p:nvSpPr>
          <p:cNvPr id="10" name="Textfeld 9">
            <a:extLst>
              <a:ext uri="{FF2B5EF4-FFF2-40B4-BE49-F238E27FC236}">
                <a16:creationId xmlns:a16="http://schemas.microsoft.com/office/drawing/2014/main" id="{884A743A-3E13-E9BC-E093-316E65232634}"/>
              </a:ext>
            </a:extLst>
          </p:cNvPr>
          <p:cNvSpPr txBox="1"/>
          <p:nvPr/>
        </p:nvSpPr>
        <p:spPr>
          <a:xfrm>
            <a:off x="2271986" y="1794967"/>
            <a:ext cx="3657092" cy="307777"/>
          </a:xfrm>
          <a:prstGeom prst="rect">
            <a:avLst/>
          </a:prstGeom>
          <a:noFill/>
          <a:ln w="12700">
            <a:solidFill>
              <a:srgbClr val="7030A0"/>
            </a:solidFill>
          </a:ln>
        </p:spPr>
        <p:txBody>
          <a:bodyPr wrap="square" rtlCol="0">
            <a:spAutoFit/>
          </a:bodyPr>
          <a:lstStyle/>
          <a:p>
            <a:r>
              <a:rPr lang="de-DE" sz="1400" dirty="0"/>
              <a:t>Hier die Verteilung der anderen Funktionen:</a:t>
            </a:r>
          </a:p>
        </p:txBody>
      </p:sp>
      <p:graphicFrame>
        <p:nvGraphicFramePr>
          <p:cNvPr id="7" name="Diagramm 6">
            <a:extLst>
              <a:ext uri="{FF2B5EF4-FFF2-40B4-BE49-F238E27FC236}">
                <a16:creationId xmlns:a16="http://schemas.microsoft.com/office/drawing/2014/main" id="{0ECA9B5E-9DC3-E148-4017-2103D40E5D9A}"/>
              </a:ext>
            </a:extLst>
          </p:cNvPr>
          <p:cNvGraphicFramePr>
            <a:graphicFrameLocks/>
          </p:cNvGraphicFramePr>
          <p:nvPr>
            <p:extLst>
              <p:ext uri="{D42A27DB-BD31-4B8C-83A1-F6EECF244321}">
                <p14:modId xmlns:p14="http://schemas.microsoft.com/office/powerpoint/2010/main" val="1159878903"/>
              </p:ext>
            </p:extLst>
          </p:nvPr>
        </p:nvGraphicFramePr>
        <p:xfrm>
          <a:off x="562109" y="2388114"/>
          <a:ext cx="7076846" cy="40471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kt 10">
            <a:extLst>
              <a:ext uri="{FF2B5EF4-FFF2-40B4-BE49-F238E27FC236}">
                <a16:creationId xmlns:a16="http://schemas.microsoft.com/office/drawing/2014/main" id="{6C8C0B69-0341-39CD-536E-B844584D5DF5}"/>
              </a:ext>
            </a:extLst>
          </p:cNvPr>
          <p:cNvGraphicFramePr>
            <a:graphicFrameLocks noChangeAspect="1"/>
          </p:cNvGraphicFramePr>
          <p:nvPr>
            <p:extLst>
              <p:ext uri="{D42A27DB-BD31-4B8C-83A1-F6EECF244321}">
                <p14:modId xmlns:p14="http://schemas.microsoft.com/office/powerpoint/2010/main" val="3143356568"/>
              </p:ext>
            </p:extLst>
          </p:nvPr>
        </p:nvGraphicFramePr>
        <p:xfrm>
          <a:off x="7638955" y="1640732"/>
          <a:ext cx="4382544" cy="3679579"/>
        </p:xfrm>
        <a:graphic>
          <a:graphicData uri="http://schemas.openxmlformats.org/presentationml/2006/ole">
            <mc:AlternateContent xmlns:mc="http://schemas.openxmlformats.org/markup-compatibility/2006">
              <mc:Choice xmlns:v="urn:schemas-microsoft-com:vml" Requires="v">
                <p:oleObj name="Arbeitsblatt" r:id="rId3" imgW="5067300" imgH="4254500" progId="Excel.Sheet.12">
                  <p:embed/>
                </p:oleObj>
              </mc:Choice>
              <mc:Fallback>
                <p:oleObj name="Arbeitsblatt" r:id="rId3" imgW="5067300" imgH="4254500" progId="Excel.Sheet.12">
                  <p:embed/>
                  <p:pic>
                    <p:nvPicPr>
                      <p:cNvPr id="0" name=""/>
                      <p:cNvPicPr/>
                      <p:nvPr/>
                    </p:nvPicPr>
                    <p:blipFill>
                      <a:blip r:embed="rId4"/>
                      <a:stretch>
                        <a:fillRect/>
                      </a:stretch>
                    </p:blipFill>
                    <p:spPr>
                      <a:xfrm>
                        <a:off x="7638955" y="1640732"/>
                        <a:ext cx="4382544" cy="3679579"/>
                      </a:xfrm>
                      <a:prstGeom prst="rect">
                        <a:avLst/>
                      </a:prstGeom>
                    </p:spPr>
                  </p:pic>
                </p:oleObj>
              </mc:Fallback>
            </mc:AlternateContent>
          </a:graphicData>
        </a:graphic>
      </p:graphicFrame>
      <p:sp>
        <p:nvSpPr>
          <p:cNvPr id="12" name="Foliennummernplatzhalter 11">
            <a:extLst>
              <a:ext uri="{FF2B5EF4-FFF2-40B4-BE49-F238E27FC236}">
                <a16:creationId xmlns:a16="http://schemas.microsoft.com/office/drawing/2014/main" id="{E21DB3CF-5477-21F6-D02C-15B0B94231C6}"/>
              </a:ext>
            </a:extLst>
          </p:cNvPr>
          <p:cNvSpPr>
            <a:spLocks noGrp="1"/>
          </p:cNvSpPr>
          <p:nvPr>
            <p:ph type="sldNum" sz="quarter" idx="12"/>
          </p:nvPr>
        </p:nvSpPr>
        <p:spPr/>
        <p:txBody>
          <a:bodyPr/>
          <a:lstStyle/>
          <a:p>
            <a:fld id="{6CE81FAB-EB46-514B-853E-8396F05B1F48}" type="slidenum">
              <a:rPr lang="de-DE" smtClean="0"/>
              <a:pPr/>
              <a:t>4</a:t>
            </a:fld>
            <a:endParaRPr lang="de-DE"/>
          </a:p>
        </p:txBody>
      </p:sp>
    </p:spTree>
    <p:extLst>
      <p:ext uri="{BB962C8B-B14F-4D97-AF65-F5344CB8AC3E}">
        <p14:creationId xmlns:p14="http://schemas.microsoft.com/office/powerpoint/2010/main" val="211021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9F7A0-A40F-75AD-8BFC-E8D1D8D482C9}"/>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D44DD7BC-BC51-27D1-CF19-9B5D57817BB5}"/>
              </a:ext>
            </a:extLst>
          </p:cNvPr>
          <p:cNvSpPr txBox="1"/>
          <p:nvPr/>
        </p:nvSpPr>
        <p:spPr>
          <a:xfrm>
            <a:off x="1800000" y="360000"/>
            <a:ext cx="2427700" cy="338554"/>
          </a:xfrm>
          <a:prstGeom prst="rect">
            <a:avLst/>
          </a:prstGeom>
          <a:noFill/>
          <a:ln w="12700">
            <a:solidFill>
              <a:srgbClr val="7030A0"/>
            </a:solidFill>
          </a:ln>
        </p:spPr>
        <p:txBody>
          <a:bodyPr wrap="square" rtlCol="0">
            <a:spAutoFit/>
          </a:bodyPr>
          <a:lstStyle/>
          <a:p>
            <a:r>
              <a:rPr lang="de-DE" sz="1600" b="1" i="1" dirty="0">
                <a:solidFill>
                  <a:srgbClr val="FF0000"/>
                </a:solidFill>
              </a:rPr>
              <a:t>Wunsch nach Neuigkeiten</a:t>
            </a:r>
          </a:p>
        </p:txBody>
      </p:sp>
      <p:sp>
        <p:nvSpPr>
          <p:cNvPr id="6" name="Textfeld 5">
            <a:extLst>
              <a:ext uri="{FF2B5EF4-FFF2-40B4-BE49-F238E27FC236}">
                <a16:creationId xmlns:a16="http://schemas.microsoft.com/office/drawing/2014/main" id="{616EA17D-C89E-8996-B711-290FA24AAC29}"/>
              </a:ext>
            </a:extLst>
          </p:cNvPr>
          <p:cNvSpPr txBox="1"/>
          <p:nvPr/>
        </p:nvSpPr>
        <p:spPr>
          <a:xfrm>
            <a:off x="397241" y="1257937"/>
            <a:ext cx="4394957" cy="307777"/>
          </a:xfrm>
          <a:prstGeom prst="rect">
            <a:avLst/>
          </a:prstGeom>
          <a:noFill/>
          <a:ln w="12700">
            <a:solidFill>
              <a:srgbClr val="7030A0"/>
            </a:solidFill>
          </a:ln>
        </p:spPr>
        <p:txBody>
          <a:bodyPr wrap="square" rtlCol="0">
            <a:spAutoFit/>
          </a:bodyPr>
          <a:lstStyle/>
          <a:p>
            <a:r>
              <a:rPr lang="de-DE" sz="1400" dirty="0"/>
              <a:t>87% aller Teilnehmer wünschen sich mehr Informationen!</a:t>
            </a:r>
            <a:endParaRPr lang="de-DE" sz="1400" i="1" dirty="0"/>
          </a:p>
        </p:txBody>
      </p:sp>
      <p:sp>
        <p:nvSpPr>
          <p:cNvPr id="7" name="Textfeld 6">
            <a:extLst>
              <a:ext uri="{FF2B5EF4-FFF2-40B4-BE49-F238E27FC236}">
                <a16:creationId xmlns:a16="http://schemas.microsoft.com/office/drawing/2014/main" id="{558030BC-66EB-BA1C-FA80-4175F990F7BD}"/>
              </a:ext>
            </a:extLst>
          </p:cNvPr>
          <p:cNvSpPr txBox="1"/>
          <p:nvPr/>
        </p:nvSpPr>
        <p:spPr>
          <a:xfrm>
            <a:off x="6105433" y="4273175"/>
            <a:ext cx="5656512" cy="1600438"/>
          </a:xfrm>
          <a:prstGeom prst="rect">
            <a:avLst/>
          </a:prstGeom>
          <a:noFill/>
          <a:ln w="12700">
            <a:solidFill>
              <a:srgbClr val="7030A0"/>
            </a:solidFill>
          </a:ln>
        </p:spPr>
        <p:txBody>
          <a:bodyPr wrap="square" rtlCol="0">
            <a:spAutoFit/>
          </a:bodyPr>
          <a:lstStyle/>
          <a:p>
            <a:r>
              <a:rPr lang="de-DE" sz="1400" dirty="0"/>
              <a:t>Informationen werden ziemlich ausgewogen zu allen Bereichen gewünscht.</a:t>
            </a:r>
          </a:p>
          <a:p>
            <a:endParaRPr lang="de-DE" sz="1400" dirty="0"/>
          </a:p>
          <a:p>
            <a:pPr marL="171450" indent="-171450">
              <a:buFont typeface="Arial" panose="020B0604020202020204" pitchFamily="34" charset="0"/>
              <a:buChar char="•"/>
            </a:pPr>
            <a:r>
              <a:rPr lang="de-DE" sz="1400" dirty="0"/>
              <a:t>Etwas geringer ist das Interesse an Ergebnissen auf Regionalebene.</a:t>
            </a:r>
            <a:br>
              <a:rPr lang="de-DE" sz="1400" dirty="0"/>
            </a:br>
            <a:r>
              <a:rPr lang="de-DE" sz="1400" i="1" dirty="0"/>
              <a:t>Obwohl das für die </a:t>
            </a:r>
            <a:r>
              <a:rPr lang="de-DE" sz="1400" i="1" dirty="0" err="1"/>
              <a:t>Quali</a:t>
            </a:r>
            <a:r>
              <a:rPr lang="de-DE" sz="1400" i="1" dirty="0"/>
              <a:t> zur DM-Ju und –Sen interessant ist???</a:t>
            </a:r>
          </a:p>
          <a:p>
            <a:pPr marL="171450" indent="-171450">
              <a:buFont typeface="Arial" panose="020B0604020202020204" pitchFamily="34" charset="0"/>
              <a:buChar char="•"/>
            </a:pPr>
            <a:r>
              <a:rPr lang="de-DE" sz="1400" dirty="0"/>
              <a:t>Hoch ist das Interesse an allgemeinen Informationen zu Prellball / Vereinen / Spielern, sowie zu Veranstaltungen und Turnieren</a:t>
            </a:r>
          </a:p>
          <a:p>
            <a:pPr marL="171450" indent="-171450">
              <a:buFont typeface="Arial" panose="020B0604020202020204" pitchFamily="34" charset="0"/>
              <a:buChar char="•"/>
            </a:pPr>
            <a:r>
              <a:rPr lang="de-DE" sz="1400" dirty="0"/>
              <a:t>Informationenwünsche zur Jugendarbeit liegen „nur“ im Mittelfeld.</a:t>
            </a:r>
          </a:p>
        </p:txBody>
      </p:sp>
      <p:graphicFrame>
        <p:nvGraphicFramePr>
          <p:cNvPr id="5" name="Diagramm 4">
            <a:extLst>
              <a:ext uri="{FF2B5EF4-FFF2-40B4-BE49-F238E27FC236}">
                <a16:creationId xmlns:a16="http://schemas.microsoft.com/office/drawing/2014/main" id="{C51E76E7-CEA1-D905-2113-D484A2287F90}"/>
              </a:ext>
            </a:extLst>
          </p:cNvPr>
          <p:cNvGraphicFramePr>
            <a:graphicFrameLocks/>
          </p:cNvGraphicFramePr>
          <p:nvPr>
            <p:extLst>
              <p:ext uri="{D42A27DB-BD31-4B8C-83A1-F6EECF244321}">
                <p14:modId xmlns:p14="http://schemas.microsoft.com/office/powerpoint/2010/main" val="103276620"/>
              </p:ext>
            </p:extLst>
          </p:nvPr>
        </p:nvGraphicFramePr>
        <p:xfrm>
          <a:off x="5761340" y="307929"/>
          <a:ext cx="6000605" cy="36415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Objekt 8">
            <a:extLst>
              <a:ext uri="{FF2B5EF4-FFF2-40B4-BE49-F238E27FC236}">
                <a16:creationId xmlns:a16="http://schemas.microsoft.com/office/drawing/2014/main" id="{D8719B24-B20E-0915-6ED8-A6D0861ECD9A}"/>
              </a:ext>
            </a:extLst>
          </p:cNvPr>
          <p:cNvGraphicFramePr>
            <a:graphicFrameLocks noChangeAspect="1"/>
          </p:cNvGraphicFramePr>
          <p:nvPr>
            <p:extLst>
              <p:ext uri="{D42A27DB-BD31-4B8C-83A1-F6EECF244321}">
                <p14:modId xmlns:p14="http://schemas.microsoft.com/office/powerpoint/2010/main" val="1453844372"/>
              </p:ext>
            </p:extLst>
          </p:nvPr>
        </p:nvGraphicFramePr>
        <p:xfrm>
          <a:off x="184863" y="1922526"/>
          <a:ext cx="5504396" cy="4053808"/>
        </p:xfrm>
        <a:graphic>
          <a:graphicData uri="http://schemas.openxmlformats.org/presentationml/2006/ole">
            <mc:AlternateContent xmlns:mc="http://schemas.openxmlformats.org/markup-compatibility/2006">
              <mc:Choice xmlns:v="urn:schemas-microsoft-com:vml" Requires="v">
                <p:oleObj name="Arbeitsblatt" r:id="rId3" imgW="8915400" imgH="6565900" progId="Excel.Sheet.12">
                  <p:embed/>
                </p:oleObj>
              </mc:Choice>
              <mc:Fallback>
                <p:oleObj name="Arbeitsblatt" r:id="rId3" imgW="8915400" imgH="6565900" progId="Excel.Sheet.12">
                  <p:embed/>
                  <p:pic>
                    <p:nvPicPr>
                      <p:cNvPr id="0" name=""/>
                      <p:cNvPicPr/>
                      <p:nvPr/>
                    </p:nvPicPr>
                    <p:blipFill>
                      <a:blip r:embed="rId4"/>
                      <a:stretch>
                        <a:fillRect/>
                      </a:stretch>
                    </p:blipFill>
                    <p:spPr>
                      <a:xfrm>
                        <a:off x="184863" y="1922526"/>
                        <a:ext cx="5504396" cy="4053808"/>
                      </a:xfrm>
                      <a:prstGeom prst="rect">
                        <a:avLst/>
                      </a:prstGeom>
                    </p:spPr>
                  </p:pic>
                </p:oleObj>
              </mc:Fallback>
            </mc:AlternateContent>
          </a:graphicData>
        </a:graphic>
      </p:graphicFrame>
      <p:sp>
        <p:nvSpPr>
          <p:cNvPr id="10" name="Foliennummernplatzhalter 9">
            <a:extLst>
              <a:ext uri="{FF2B5EF4-FFF2-40B4-BE49-F238E27FC236}">
                <a16:creationId xmlns:a16="http://schemas.microsoft.com/office/drawing/2014/main" id="{3EAA160E-E657-4696-8746-AAA8708C1726}"/>
              </a:ext>
            </a:extLst>
          </p:cNvPr>
          <p:cNvSpPr>
            <a:spLocks noGrp="1"/>
          </p:cNvSpPr>
          <p:nvPr>
            <p:ph type="sldNum" sz="quarter" idx="12"/>
          </p:nvPr>
        </p:nvSpPr>
        <p:spPr/>
        <p:txBody>
          <a:bodyPr/>
          <a:lstStyle/>
          <a:p>
            <a:fld id="{6CE81FAB-EB46-514B-853E-8396F05B1F48}" type="slidenum">
              <a:rPr lang="de-DE" smtClean="0"/>
              <a:pPr/>
              <a:t>5</a:t>
            </a:fld>
            <a:endParaRPr lang="de-DE"/>
          </a:p>
        </p:txBody>
      </p:sp>
    </p:spTree>
    <p:extLst>
      <p:ext uri="{BB962C8B-B14F-4D97-AF65-F5344CB8AC3E}">
        <p14:creationId xmlns:p14="http://schemas.microsoft.com/office/powerpoint/2010/main" val="113393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CE411-996A-5138-3E14-5D49ED6BF069}"/>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FEE50DD7-9401-7D99-E6C5-BBFE4CBF1F68}"/>
              </a:ext>
            </a:extLst>
          </p:cNvPr>
          <p:cNvSpPr txBox="1"/>
          <p:nvPr/>
        </p:nvSpPr>
        <p:spPr>
          <a:xfrm>
            <a:off x="1800000" y="360000"/>
            <a:ext cx="6353459" cy="338554"/>
          </a:xfrm>
          <a:prstGeom prst="rect">
            <a:avLst/>
          </a:prstGeom>
          <a:noFill/>
          <a:ln w="12700">
            <a:solidFill>
              <a:srgbClr val="7030A0"/>
            </a:solidFill>
          </a:ln>
        </p:spPr>
        <p:txBody>
          <a:bodyPr wrap="square" rtlCol="0">
            <a:spAutoFit/>
          </a:bodyPr>
          <a:lstStyle/>
          <a:p>
            <a:r>
              <a:rPr lang="de-DE" sz="1600" b="1" i="1" dirty="0">
                <a:solidFill>
                  <a:srgbClr val="FF0000"/>
                </a:solidFill>
              </a:rPr>
              <a:t>Ich beziehe meine Informationen gegenwärtig über folgende Kanäle:</a:t>
            </a:r>
          </a:p>
        </p:txBody>
      </p:sp>
      <p:sp>
        <p:nvSpPr>
          <p:cNvPr id="9" name="Textfeld 8">
            <a:extLst>
              <a:ext uri="{FF2B5EF4-FFF2-40B4-BE49-F238E27FC236}">
                <a16:creationId xmlns:a16="http://schemas.microsoft.com/office/drawing/2014/main" id="{03AB476A-9A18-962B-8E6C-A5B98C4A026C}"/>
              </a:ext>
            </a:extLst>
          </p:cNvPr>
          <p:cNvSpPr txBox="1"/>
          <p:nvPr/>
        </p:nvSpPr>
        <p:spPr>
          <a:xfrm>
            <a:off x="1722178" y="778597"/>
            <a:ext cx="10035319" cy="2031325"/>
          </a:xfrm>
          <a:prstGeom prst="rect">
            <a:avLst/>
          </a:prstGeom>
          <a:noFill/>
          <a:ln w="12700">
            <a:solidFill>
              <a:srgbClr val="7030A0"/>
            </a:solidFill>
          </a:ln>
        </p:spPr>
        <p:txBody>
          <a:bodyPr wrap="square" rtlCol="0">
            <a:spAutoFit/>
          </a:bodyPr>
          <a:lstStyle/>
          <a:p>
            <a:r>
              <a:rPr lang="de-DE" sz="1400" dirty="0"/>
              <a:t>Die Teilnehmer beziehen ihre Informationen aus sehr unterschiedlichen Quellen.</a:t>
            </a:r>
            <a:br>
              <a:rPr lang="de-DE" sz="1400" dirty="0"/>
            </a:br>
            <a:endParaRPr lang="de-DE" sz="1400" dirty="0"/>
          </a:p>
          <a:p>
            <a:r>
              <a:rPr lang="de-DE" sz="1400" dirty="0"/>
              <a:t>Wichtig für das Media-Team im DTB: die Homepage </a:t>
            </a:r>
            <a:r>
              <a:rPr lang="de-DE" sz="1400" b="1" i="1" dirty="0" err="1">
                <a:solidFill>
                  <a:srgbClr val="0070C0"/>
                </a:solidFill>
              </a:rPr>
              <a:t>prellball.de</a:t>
            </a:r>
            <a:r>
              <a:rPr lang="de-DE" sz="1400" b="1" i="1" dirty="0">
                <a:solidFill>
                  <a:srgbClr val="0070C0"/>
                </a:solidFill>
              </a:rPr>
              <a:t> </a:t>
            </a:r>
            <a:r>
              <a:rPr lang="de-DE" sz="1400" dirty="0"/>
              <a:t>hat einen hohen Stellenwert!</a:t>
            </a:r>
          </a:p>
          <a:p>
            <a:endParaRPr lang="de-DE" sz="1400" dirty="0"/>
          </a:p>
          <a:p>
            <a:r>
              <a:rPr lang="de-DE" sz="1400" dirty="0"/>
              <a:t>Insta und Facebook sind hingegen nicht so hoch bewertet, wie man annehmen könnte.</a:t>
            </a:r>
            <a:br>
              <a:rPr lang="de-DE" sz="1400" dirty="0"/>
            </a:br>
            <a:endParaRPr lang="de-DE" sz="1400" dirty="0"/>
          </a:p>
          <a:p>
            <a:r>
              <a:rPr lang="de-DE" sz="1400" dirty="0"/>
              <a:t>Am wichtigsten ist in unserem familiären Sport jedoch der persönliche Kontakt!!!</a:t>
            </a:r>
          </a:p>
          <a:p>
            <a:endParaRPr lang="de-DE" sz="1400" dirty="0"/>
          </a:p>
          <a:p>
            <a:r>
              <a:rPr lang="de-DE" sz="1400" dirty="0"/>
              <a:t>Unter „andere“ wurde einmal „</a:t>
            </a:r>
            <a:r>
              <a:rPr lang="de-DE" sz="1400" i="1" dirty="0"/>
              <a:t>Durch Informationen auf den Vereinsseiten </a:t>
            </a:r>
            <a:r>
              <a:rPr lang="de-DE" sz="1400" i="1" u="sng" dirty="0"/>
              <a:t>anderer</a:t>
            </a:r>
            <a:r>
              <a:rPr lang="de-DE" sz="1400" i="1" dirty="0"/>
              <a:t> Vereine</a:t>
            </a:r>
            <a:r>
              <a:rPr lang="de-DE" sz="1400" dirty="0"/>
              <a:t>“ genannt.</a:t>
            </a:r>
          </a:p>
        </p:txBody>
      </p:sp>
      <p:graphicFrame>
        <p:nvGraphicFramePr>
          <p:cNvPr id="5" name="Diagramm 4">
            <a:extLst>
              <a:ext uri="{FF2B5EF4-FFF2-40B4-BE49-F238E27FC236}">
                <a16:creationId xmlns:a16="http://schemas.microsoft.com/office/drawing/2014/main" id="{465E9784-AB1F-E05E-8AA8-F1F716453BC5}"/>
              </a:ext>
            </a:extLst>
          </p:cNvPr>
          <p:cNvGraphicFramePr>
            <a:graphicFrameLocks/>
          </p:cNvGraphicFramePr>
          <p:nvPr>
            <p:extLst>
              <p:ext uri="{D42A27DB-BD31-4B8C-83A1-F6EECF244321}">
                <p14:modId xmlns:p14="http://schemas.microsoft.com/office/powerpoint/2010/main" val="225231439"/>
              </p:ext>
            </p:extLst>
          </p:nvPr>
        </p:nvGraphicFramePr>
        <p:xfrm>
          <a:off x="5719865" y="2889965"/>
          <a:ext cx="5629072" cy="40349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kt 5">
            <a:extLst>
              <a:ext uri="{FF2B5EF4-FFF2-40B4-BE49-F238E27FC236}">
                <a16:creationId xmlns:a16="http://schemas.microsoft.com/office/drawing/2014/main" id="{37F29C39-8EF9-EE9E-9B88-6797CD195AE6}"/>
              </a:ext>
            </a:extLst>
          </p:cNvPr>
          <p:cNvGraphicFramePr>
            <a:graphicFrameLocks noChangeAspect="1"/>
          </p:cNvGraphicFramePr>
          <p:nvPr>
            <p:extLst>
              <p:ext uri="{D42A27DB-BD31-4B8C-83A1-F6EECF244321}">
                <p14:modId xmlns:p14="http://schemas.microsoft.com/office/powerpoint/2010/main" val="3618928946"/>
              </p:ext>
            </p:extLst>
          </p:nvPr>
        </p:nvGraphicFramePr>
        <p:xfrm>
          <a:off x="616085" y="2889965"/>
          <a:ext cx="4819574" cy="3840298"/>
        </p:xfrm>
        <a:graphic>
          <a:graphicData uri="http://schemas.openxmlformats.org/presentationml/2006/ole">
            <mc:AlternateContent xmlns:mc="http://schemas.openxmlformats.org/markup-compatibility/2006">
              <mc:Choice xmlns:v="urn:schemas-microsoft-com:vml" Requires="v">
                <p:oleObj name="Arbeitsblatt" r:id="rId3" imgW="6375400" imgH="5080000" progId="Excel.Sheet.12">
                  <p:embed/>
                </p:oleObj>
              </mc:Choice>
              <mc:Fallback>
                <p:oleObj name="Arbeitsblatt" r:id="rId3" imgW="6375400" imgH="5080000" progId="Excel.Sheet.12">
                  <p:embed/>
                  <p:pic>
                    <p:nvPicPr>
                      <p:cNvPr id="0" name=""/>
                      <p:cNvPicPr/>
                      <p:nvPr/>
                    </p:nvPicPr>
                    <p:blipFill>
                      <a:blip r:embed="rId4"/>
                      <a:stretch>
                        <a:fillRect/>
                      </a:stretch>
                    </p:blipFill>
                    <p:spPr>
                      <a:xfrm>
                        <a:off x="616085" y="2889965"/>
                        <a:ext cx="4819574" cy="3840298"/>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DB0370EE-E099-C5EA-B653-560FF1A2AF0D}"/>
              </a:ext>
            </a:extLst>
          </p:cNvPr>
          <p:cNvSpPr>
            <a:spLocks noGrp="1"/>
          </p:cNvSpPr>
          <p:nvPr>
            <p:ph type="sldNum" sz="quarter" idx="12"/>
          </p:nvPr>
        </p:nvSpPr>
        <p:spPr/>
        <p:txBody>
          <a:bodyPr/>
          <a:lstStyle/>
          <a:p>
            <a:fld id="{6CE81FAB-EB46-514B-853E-8396F05B1F48}" type="slidenum">
              <a:rPr lang="de-DE" smtClean="0"/>
              <a:pPr/>
              <a:t>6</a:t>
            </a:fld>
            <a:endParaRPr lang="de-DE"/>
          </a:p>
        </p:txBody>
      </p:sp>
    </p:spTree>
    <p:extLst>
      <p:ext uri="{BB962C8B-B14F-4D97-AF65-F5344CB8AC3E}">
        <p14:creationId xmlns:p14="http://schemas.microsoft.com/office/powerpoint/2010/main" val="120980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9BA2-9218-286D-C37B-EFBABFD30A6F}"/>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02A54BB5-2CC2-868A-FCC8-6AF5A7C29AF0}"/>
              </a:ext>
            </a:extLst>
          </p:cNvPr>
          <p:cNvSpPr txBox="1"/>
          <p:nvPr/>
        </p:nvSpPr>
        <p:spPr>
          <a:xfrm>
            <a:off x="1800000" y="360000"/>
            <a:ext cx="5536336" cy="338554"/>
          </a:xfrm>
          <a:prstGeom prst="rect">
            <a:avLst/>
          </a:prstGeom>
          <a:noFill/>
          <a:ln w="12700">
            <a:solidFill>
              <a:srgbClr val="7030A0"/>
            </a:solidFill>
          </a:ln>
        </p:spPr>
        <p:txBody>
          <a:bodyPr wrap="square" rtlCol="0">
            <a:spAutoFit/>
          </a:bodyPr>
          <a:lstStyle/>
          <a:p>
            <a:r>
              <a:rPr lang="de-DE" sz="1600" b="1" i="1" dirty="0">
                <a:solidFill>
                  <a:srgbClr val="FF0000"/>
                </a:solidFill>
              </a:rPr>
              <a:t>Ich gerne mehr Informationen über folgende Kanäle erhalten:</a:t>
            </a:r>
          </a:p>
        </p:txBody>
      </p:sp>
      <p:sp>
        <p:nvSpPr>
          <p:cNvPr id="9" name="Textfeld 8">
            <a:extLst>
              <a:ext uri="{FF2B5EF4-FFF2-40B4-BE49-F238E27FC236}">
                <a16:creationId xmlns:a16="http://schemas.microsoft.com/office/drawing/2014/main" id="{70A1474C-7825-402B-2F09-EF4E0E7FE055}"/>
              </a:ext>
            </a:extLst>
          </p:cNvPr>
          <p:cNvSpPr txBox="1"/>
          <p:nvPr/>
        </p:nvSpPr>
        <p:spPr>
          <a:xfrm>
            <a:off x="1800000" y="861592"/>
            <a:ext cx="7869294" cy="1169551"/>
          </a:xfrm>
          <a:prstGeom prst="rect">
            <a:avLst/>
          </a:prstGeom>
          <a:noFill/>
          <a:ln w="12700">
            <a:solidFill>
              <a:srgbClr val="7030A0"/>
            </a:solidFill>
          </a:ln>
        </p:spPr>
        <p:txBody>
          <a:bodyPr wrap="square" rtlCol="0">
            <a:spAutoFit/>
          </a:bodyPr>
          <a:lstStyle/>
          <a:p>
            <a:r>
              <a:rPr lang="de-DE" sz="1400" dirty="0"/>
              <a:t>Auftrag an das Media-Team des DTB:</a:t>
            </a:r>
          </a:p>
          <a:p>
            <a:pPr marL="228600" indent="-228600">
              <a:buAutoNum type="arabicPeriod"/>
            </a:pPr>
            <a:r>
              <a:rPr lang="de-DE" sz="1400" dirty="0"/>
              <a:t>die meisten Teilnehmer wollen noch mehr Informationen über die Homepage </a:t>
            </a:r>
            <a:r>
              <a:rPr lang="de-DE" sz="1400" dirty="0" err="1"/>
              <a:t>prellball.de</a:t>
            </a:r>
            <a:r>
              <a:rPr lang="de-DE" sz="1400" dirty="0"/>
              <a:t> erhalten !</a:t>
            </a:r>
          </a:p>
          <a:p>
            <a:pPr marL="228600" indent="-228600">
              <a:buAutoNum type="arabicPeriod"/>
            </a:pPr>
            <a:r>
              <a:rPr lang="de-DE" sz="1400" dirty="0"/>
              <a:t>Auch ein Newsletter steht oben auf der Wunschliste [ </a:t>
            </a:r>
            <a:r>
              <a:rPr lang="de-DE" sz="1400" i="1" dirty="0"/>
              <a:t>hat Yasmin schon in Vorbereitung ;-)</a:t>
            </a:r>
            <a:r>
              <a:rPr lang="de-DE" sz="1400" dirty="0"/>
              <a:t> ]</a:t>
            </a:r>
            <a:br>
              <a:rPr lang="de-DE" sz="1400" i="1" dirty="0"/>
            </a:br>
            <a:br>
              <a:rPr lang="de-DE" sz="1400" i="1" dirty="0"/>
            </a:br>
            <a:r>
              <a:rPr lang="de-DE" sz="1400" i="1" dirty="0"/>
              <a:t>Unter „andere“ wurde zusätzlich ein WhatsApp-Kanal genannt. </a:t>
            </a:r>
            <a:endParaRPr lang="de-DE" sz="1400" dirty="0"/>
          </a:p>
        </p:txBody>
      </p:sp>
      <p:graphicFrame>
        <p:nvGraphicFramePr>
          <p:cNvPr id="5" name="Diagramm 4">
            <a:extLst>
              <a:ext uri="{FF2B5EF4-FFF2-40B4-BE49-F238E27FC236}">
                <a16:creationId xmlns:a16="http://schemas.microsoft.com/office/drawing/2014/main" id="{EAB1F890-1766-A751-B316-41F6C685FB96}"/>
              </a:ext>
            </a:extLst>
          </p:cNvPr>
          <p:cNvGraphicFramePr>
            <a:graphicFrameLocks/>
          </p:cNvGraphicFramePr>
          <p:nvPr>
            <p:extLst>
              <p:ext uri="{D42A27DB-BD31-4B8C-83A1-F6EECF244321}">
                <p14:modId xmlns:p14="http://schemas.microsoft.com/office/powerpoint/2010/main" val="3174010930"/>
              </p:ext>
            </p:extLst>
          </p:nvPr>
        </p:nvGraphicFramePr>
        <p:xfrm>
          <a:off x="411429" y="2194181"/>
          <a:ext cx="6067191" cy="46638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kt 5">
            <a:extLst>
              <a:ext uri="{FF2B5EF4-FFF2-40B4-BE49-F238E27FC236}">
                <a16:creationId xmlns:a16="http://schemas.microsoft.com/office/drawing/2014/main" id="{04478B6F-682E-1874-86CB-5072D50CA51B}"/>
              </a:ext>
            </a:extLst>
          </p:cNvPr>
          <p:cNvGraphicFramePr>
            <a:graphicFrameLocks noChangeAspect="1"/>
          </p:cNvGraphicFramePr>
          <p:nvPr>
            <p:extLst>
              <p:ext uri="{D42A27DB-BD31-4B8C-83A1-F6EECF244321}">
                <p14:modId xmlns:p14="http://schemas.microsoft.com/office/powerpoint/2010/main" val="2604424718"/>
              </p:ext>
            </p:extLst>
          </p:nvPr>
        </p:nvGraphicFramePr>
        <p:xfrm>
          <a:off x="6478620" y="2101173"/>
          <a:ext cx="5535334" cy="3895235"/>
        </p:xfrm>
        <a:graphic>
          <a:graphicData uri="http://schemas.openxmlformats.org/presentationml/2006/ole">
            <mc:AlternateContent xmlns:mc="http://schemas.openxmlformats.org/markup-compatibility/2006">
              <mc:Choice xmlns:v="urn:schemas-microsoft-com:vml" Requires="v">
                <p:oleObj name="Arbeitsblatt" r:id="rId3" imgW="7200900" imgH="5067300" progId="Excel.Sheet.12">
                  <p:embed/>
                </p:oleObj>
              </mc:Choice>
              <mc:Fallback>
                <p:oleObj name="Arbeitsblatt" r:id="rId3" imgW="7200900" imgH="5067300" progId="Excel.Sheet.12">
                  <p:embed/>
                  <p:pic>
                    <p:nvPicPr>
                      <p:cNvPr id="0" name=""/>
                      <p:cNvPicPr/>
                      <p:nvPr/>
                    </p:nvPicPr>
                    <p:blipFill>
                      <a:blip r:embed="rId4"/>
                      <a:stretch>
                        <a:fillRect/>
                      </a:stretch>
                    </p:blipFill>
                    <p:spPr>
                      <a:xfrm>
                        <a:off x="6478620" y="2101173"/>
                        <a:ext cx="5535334" cy="3895235"/>
                      </a:xfrm>
                      <a:prstGeom prst="rect">
                        <a:avLst/>
                      </a:prstGeom>
                    </p:spPr>
                  </p:pic>
                </p:oleObj>
              </mc:Fallback>
            </mc:AlternateContent>
          </a:graphicData>
        </a:graphic>
      </p:graphicFrame>
      <p:sp>
        <p:nvSpPr>
          <p:cNvPr id="7" name="Foliennummernplatzhalter 6">
            <a:extLst>
              <a:ext uri="{FF2B5EF4-FFF2-40B4-BE49-F238E27FC236}">
                <a16:creationId xmlns:a16="http://schemas.microsoft.com/office/drawing/2014/main" id="{486E72EB-F178-F696-7CC6-1754AF2F3960}"/>
              </a:ext>
            </a:extLst>
          </p:cNvPr>
          <p:cNvSpPr>
            <a:spLocks noGrp="1"/>
          </p:cNvSpPr>
          <p:nvPr>
            <p:ph type="sldNum" sz="quarter" idx="12"/>
          </p:nvPr>
        </p:nvSpPr>
        <p:spPr/>
        <p:txBody>
          <a:bodyPr/>
          <a:lstStyle/>
          <a:p>
            <a:fld id="{6CE81FAB-EB46-514B-853E-8396F05B1F48}" type="slidenum">
              <a:rPr lang="de-DE" smtClean="0"/>
              <a:pPr/>
              <a:t>7</a:t>
            </a:fld>
            <a:endParaRPr lang="de-DE"/>
          </a:p>
        </p:txBody>
      </p:sp>
    </p:spTree>
    <p:extLst>
      <p:ext uri="{BB962C8B-B14F-4D97-AF65-F5344CB8AC3E}">
        <p14:creationId xmlns:p14="http://schemas.microsoft.com/office/powerpoint/2010/main" val="15097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6BF1C-1CC1-2C8C-C0E8-CBF6A65E10FB}"/>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E0C88FAB-2D53-8483-33EC-E347280D0CE9}"/>
              </a:ext>
            </a:extLst>
          </p:cNvPr>
          <p:cNvSpPr txBox="1"/>
          <p:nvPr/>
        </p:nvSpPr>
        <p:spPr>
          <a:xfrm>
            <a:off x="1800000" y="360000"/>
            <a:ext cx="2319723" cy="338554"/>
          </a:xfrm>
          <a:prstGeom prst="rect">
            <a:avLst/>
          </a:prstGeom>
          <a:noFill/>
          <a:ln w="12700">
            <a:solidFill>
              <a:srgbClr val="7030A0"/>
            </a:solidFill>
          </a:ln>
        </p:spPr>
        <p:txBody>
          <a:bodyPr wrap="square" rtlCol="0">
            <a:spAutoFit/>
          </a:bodyPr>
          <a:lstStyle/>
          <a:p>
            <a:r>
              <a:rPr lang="de-DE" sz="1600" b="1" i="1" dirty="0">
                <a:solidFill>
                  <a:srgbClr val="FF0000"/>
                </a:solidFill>
              </a:rPr>
              <a:t>Jugendarbeit im Verein:</a:t>
            </a:r>
          </a:p>
        </p:txBody>
      </p:sp>
      <p:sp>
        <p:nvSpPr>
          <p:cNvPr id="9" name="Textfeld 8">
            <a:extLst>
              <a:ext uri="{FF2B5EF4-FFF2-40B4-BE49-F238E27FC236}">
                <a16:creationId xmlns:a16="http://schemas.microsoft.com/office/drawing/2014/main" id="{255CF2BB-CC35-5708-09B8-644BF70BFB27}"/>
              </a:ext>
            </a:extLst>
          </p:cNvPr>
          <p:cNvSpPr txBox="1"/>
          <p:nvPr/>
        </p:nvSpPr>
        <p:spPr>
          <a:xfrm>
            <a:off x="1800000" y="892212"/>
            <a:ext cx="7635830" cy="523220"/>
          </a:xfrm>
          <a:prstGeom prst="rect">
            <a:avLst/>
          </a:prstGeom>
          <a:noFill/>
          <a:ln w="12700">
            <a:solidFill>
              <a:srgbClr val="7030A0"/>
            </a:solidFill>
          </a:ln>
        </p:spPr>
        <p:txBody>
          <a:bodyPr wrap="square" rtlCol="0">
            <a:spAutoFit/>
          </a:bodyPr>
          <a:lstStyle/>
          <a:p>
            <a:r>
              <a:rPr lang="de-DE" sz="1400" dirty="0"/>
              <a:t>Positiv: mehr als die Hälfte aller Teilnehmer (aus den 72 Vereinen) gab an, dass in ihrem Verein Jugendarbeit stattfindet.</a:t>
            </a:r>
          </a:p>
        </p:txBody>
      </p:sp>
      <p:sp>
        <p:nvSpPr>
          <p:cNvPr id="4" name="Foliennummernplatzhalter 3">
            <a:extLst>
              <a:ext uri="{FF2B5EF4-FFF2-40B4-BE49-F238E27FC236}">
                <a16:creationId xmlns:a16="http://schemas.microsoft.com/office/drawing/2014/main" id="{D280C024-8B6D-393F-E856-3071F510ECFF}"/>
              </a:ext>
            </a:extLst>
          </p:cNvPr>
          <p:cNvSpPr>
            <a:spLocks noGrp="1"/>
          </p:cNvSpPr>
          <p:nvPr>
            <p:ph type="sldNum" sz="quarter" idx="12"/>
          </p:nvPr>
        </p:nvSpPr>
        <p:spPr/>
        <p:txBody>
          <a:bodyPr/>
          <a:lstStyle/>
          <a:p>
            <a:fld id="{6CE81FAB-EB46-514B-853E-8396F05B1F48}" type="slidenum">
              <a:rPr lang="de-DE" smtClean="0"/>
              <a:pPr/>
              <a:t>8</a:t>
            </a:fld>
            <a:endParaRPr lang="de-DE"/>
          </a:p>
        </p:txBody>
      </p:sp>
      <p:graphicFrame>
        <p:nvGraphicFramePr>
          <p:cNvPr id="5" name="Diagramm 4">
            <a:extLst>
              <a:ext uri="{FF2B5EF4-FFF2-40B4-BE49-F238E27FC236}">
                <a16:creationId xmlns:a16="http://schemas.microsoft.com/office/drawing/2014/main" id="{45785714-26F1-D6B2-1F77-BBDDB78D05F1}"/>
              </a:ext>
            </a:extLst>
          </p:cNvPr>
          <p:cNvGraphicFramePr>
            <a:graphicFrameLocks/>
          </p:cNvGraphicFramePr>
          <p:nvPr>
            <p:extLst>
              <p:ext uri="{D42A27DB-BD31-4B8C-83A1-F6EECF244321}">
                <p14:modId xmlns:p14="http://schemas.microsoft.com/office/powerpoint/2010/main" val="3389935024"/>
              </p:ext>
            </p:extLst>
          </p:nvPr>
        </p:nvGraphicFramePr>
        <p:xfrm>
          <a:off x="791183" y="2341122"/>
          <a:ext cx="3190672" cy="28923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m 5">
            <a:extLst>
              <a:ext uri="{FF2B5EF4-FFF2-40B4-BE49-F238E27FC236}">
                <a16:creationId xmlns:a16="http://schemas.microsoft.com/office/drawing/2014/main" id="{233A5CC4-4FB9-1546-0BD3-09C618332447}"/>
              </a:ext>
            </a:extLst>
          </p:cNvPr>
          <p:cNvGraphicFramePr>
            <a:graphicFrameLocks/>
          </p:cNvGraphicFramePr>
          <p:nvPr>
            <p:extLst>
              <p:ext uri="{D42A27DB-BD31-4B8C-83A1-F6EECF244321}">
                <p14:modId xmlns:p14="http://schemas.microsoft.com/office/powerpoint/2010/main" val="3772706136"/>
              </p:ext>
            </p:extLst>
          </p:nvPr>
        </p:nvGraphicFramePr>
        <p:xfrm>
          <a:off x="5019471" y="1980030"/>
          <a:ext cx="5840703" cy="3303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51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5F1C2-A89D-0D65-2551-BE366F212BB0}"/>
            </a:ext>
          </a:extLst>
        </p:cNvPr>
        <p:cNvGrpSpPr/>
        <p:nvPr/>
      </p:nvGrpSpPr>
      <p:grpSpPr>
        <a:xfrm>
          <a:off x="0" y="0"/>
          <a:ext cx="0" cy="0"/>
          <a:chOff x="0" y="0"/>
          <a:chExt cx="0" cy="0"/>
        </a:xfrm>
      </p:grpSpPr>
      <p:sp>
        <p:nvSpPr>
          <p:cNvPr id="3" name="Textfeld 2">
            <a:extLst>
              <a:ext uri="{FF2B5EF4-FFF2-40B4-BE49-F238E27FC236}">
                <a16:creationId xmlns:a16="http://schemas.microsoft.com/office/drawing/2014/main" id="{E118873A-CCF8-3EA8-8024-F99F078D7A14}"/>
              </a:ext>
            </a:extLst>
          </p:cNvPr>
          <p:cNvSpPr txBox="1"/>
          <p:nvPr/>
        </p:nvSpPr>
        <p:spPr>
          <a:xfrm>
            <a:off x="1800000" y="360000"/>
            <a:ext cx="5996778" cy="584775"/>
          </a:xfrm>
          <a:prstGeom prst="rect">
            <a:avLst/>
          </a:prstGeom>
          <a:noFill/>
          <a:ln w="12700">
            <a:solidFill>
              <a:srgbClr val="7030A0"/>
            </a:solidFill>
          </a:ln>
        </p:spPr>
        <p:txBody>
          <a:bodyPr wrap="square" rtlCol="0">
            <a:spAutoFit/>
          </a:bodyPr>
          <a:lstStyle/>
          <a:p>
            <a:r>
              <a:rPr lang="de-DE" sz="1600" b="1" i="1" dirty="0">
                <a:solidFill>
                  <a:srgbClr val="FF0000"/>
                </a:solidFill>
              </a:rPr>
              <a:t>Jugendarbeit im Verein:</a:t>
            </a:r>
            <a:br>
              <a:rPr lang="de-DE" sz="1600" b="1" i="1" dirty="0">
                <a:solidFill>
                  <a:srgbClr val="FF0000"/>
                </a:solidFill>
              </a:rPr>
            </a:br>
            <a:r>
              <a:rPr lang="de-DE" sz="1600" b="1" i="1" dirty="0">
                <a:solidFill>
                  <a:srgbClr val="FF0000"/>
                </a:solidFill>
              </a:rPr>
              <a:t>Die Situation der Jugendabteilung sieht bei uns derzeit wie folgt aus:</a:t>
            </a:r>
          </a:p>
        </p:txBody>
      </p:sp>
      <p:sp>
        <p:nvSpPr>
          <p:cNvPr id="2" name="Foliennummernplatzhalter 1">
            <a:extLst>
              <a:ext uri="{FF2B5EF4-FFF2-40B4-BE49-F238E27FC236}">
                <a16:creationId xmlns:a16="http://schemas.microsoft.com/office/drawing/2014/main" id="{31C4FCCA-67FA-C46F-69C4-506DA58A2E18}"/>
              </a:ext>
            </a:extLst>
          </p:cNvPr>
          <p:cNvSpPr>
            <a:spLocks noGrp="1"/>
          </p:cNvSpPr>
          <p:nvPr>
            <p:ph type="sldNum" sz="quarter" idx="12"/>
          </p:nvPr>
        </p:nvSpPr>
        <p:spPr/>
        <p:txBody>
          <a:bodyPr/>
          <a:lstStyle/>
          <a:p>
            <a:fld id="{6CE81FAB-EB46-514B-853E-8396F05B1F48}" type="slidenum">
              <a:rPr lang="de-DE" smtClean="0"/>
              <a:pPr/>
              <a:t>9</a:t>
            </a:fld>
            <a:endParaRPr lang="de-DE"/>
          </a:p>
        </p:txBody>
      </p:sp>
      <p:graphicFrame>
        <p:nvGraphicFramePr>
          <p:cNvPr id="5" name="Diagramm 4">
            <a:extLst>
              <a:ext uri="{FF2B5EF4-FFF2-40B4-BE49-F238E27FC236}">
                <a16:creationId xmlns:a16="http://schemas.microsoft.com/office/drawing/2014/main" id="{062E8A92-927E-3244-8D71-933F61D79D2C}"/>
              </a:ext>
            </a:extLst>
          </p:cNvPr>
          <p:cNvGraphicFramePr>
            <a:graphicFrameLocks/>
          </p:cNvGraphicFramePr>
          <p:nvPr>
            <p:extLst>
              <p:ext uri="{D42A27DB-BD31-4B8C-83A1-F6EECF244321}">
                <p14:modId xmlns:p14="http://schemas.microsoft.com/office/powerpoint/2010/main" val="2062944627"/>
              </p:ext>
            </p:extLst>
          </p:nvPr>
        </p:nvGraphicFramePr>
        <p:xfrm>
          <a:off x="1478605" y="1861226"/>
          <a:ext cx="8709910" cy="3904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955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1558</Words>
  <Application>Microsoft Macintosh PowerPoint</Application>
  <PresentationFormat>Breitbild</PresentationFormat>
  <Paragraphs>204</Paragraphs>
  <Slides>18</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18</vt:i4>
      </vt:variant>
    </vt:vector>
  </HeadingPairs>
  <TitlesOfParts>
    <vt:vector size="24" baseType="lpstr">
      <vt:lpstr>Arial</vt:lpstr>
      <vt:lpstr>Calibri</vt:lpstr>
      <vt:lpstr>Calibri Light</vt:lpstr>
      <vt:lpstr>Comic Sans MS</vt:lpstr>
      <vt:lpstr>Office</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Nils Gottwald</dc:creator>
  <cp:lastModifiedBy>Nils Gottwald</cp:lastModifiedBy>
  <cp:revision>47</cp:revision>
  <dcterms:created xsi:type="dcterms:W3CDTF">2024-01-21T12:22:55Z</dcterms:created>
  <dcterms:modified xsi:type="dcterms:W3CDTF">2024-02-15T20:57:29Z</dcterms:modified>
</cp:coreProperties>
</file>